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648" r:id="rId2"/>
    <p:sldId id="694" r:id="rId3"/>
    <p:sldId id="725" r:id="rId4"/>
    <p:sldId id="712" r:id="rId5"/>
    <p:sldId id="713" r:id="rId6"/>
    <p:sldId id="711" r:id="rId7"/>
    <p:sldId id="692" r:id="rId8"/>
    <p:sldId id="701" r:id="rId9"/>
    <p:sldId id="710" r:id="rId10"/>
    <p:sldId id="703" r:id="rId11"/>
    <p:sldId id="714" r:id="rId12"/>
    <p:sldId id="715" r:id="rId13"/>
    <p:sldId id="704" r:id="rId14"/>
    <p:sldId id="717" r:id="rId15"/>
    <p:sldId id="718" r:id="rId16"/>
    <p:sldId id="719" r:id="rId17"/>
    <p:sldId id="720" r:id="rId18"/>
    <p:sldId id="721" r:id="rId19"/>
    <p:sldId id="706" r:id="rId20"/>
    <p:sldId id="726" r:id="rId21"/>
    <p:sldId id="707" r:id="rId22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99"/>
    <a:srgbClr val="00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99" autoAdjust="0"/>
    <p:restoredTop sz="92185" autoAdjust="0"/>
  </p:normalViewPr>
  <p:slideViewPr>
    <p:cSldViewPr>
      <p:cViewPr>
        <p:scale>
          <a:sx n="100" d="100"/>
          <a:sy n="100" d="100"/>
        </p:scale>
        <p:origin x="-426" y="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314" tIns="45657" rIns="91314" bIns="4565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314" tIns="45657" rIns="91314" bIns="4565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FAA2343-B6F2-450E-AE61-05F44B95DE3A}" type="datetimeFigureOut">
              <a:rPr lang="ru-RU"/>
              <a:pPr>
                <a:defRPr/>
              </a:pPr>
              <a:t>05.07.2018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314" tIns="45657" rIns="91314" bIns="4565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314" tIns="45657" rIns="91314" bIns="4565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2362208-F27D-4F9F-AAEF-9EBA23D982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664821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314" tIns="45657" rIns="91314" bIns="4565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314" tIns="45657" rIns="91314" bIns="4565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5AFA52-B614-4214-A772-26988073E415}" type="datetimeFigureOut">
              <a:rPr lang="ru-RU"/>
              <a:pPr>
                <a:defRPr/>
              </a:pPr>
              <a:t>05.07.2018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739775"/>
            <a:ext cx="4940300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4" tIns="45657" rIns="91314" bIns="45657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314" tIns="45657" rIns="91314" bIns="45657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314" tIns="45657" rIns="91314" bIns="4565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314" tIns="45657" rIns="91314" bIns="4565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C976041-2907-4161-ABEA-EDE66EBEC1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808326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Титульный слайд</a:t>
            </a:r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5966" indent="-28306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2256" indent="-22645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5158" indent="-22645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38060" indent="-22645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0963" indent="-2264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3865" indent="-2264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96767" indent="-2264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49670" indent="-2264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84DD5320-32FB-4912-9245-70CF3F74BC8A}" type="slidenum">
              <a:rPr 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403544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3538955"/>
            <a:ext cx="8458200" cy="1222375"/>
          </a:xfrm>
          <a:effectLst/>
        </p:spPr>
        <p:txBody>
          <a:bodyPr anchor="t"/>
          <a:lstStyle>
            <a:lvl1pPr>
              <a:defRPr>
                <a:effectLst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2571744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0D804-B4BC-42F0-AAB5-E2BF36F10D04}" type="datetime1">
              <a:rPr lang="ru-RU"/>
              <a:pPr>
                <a:defRPr/>
              </a:pPr>
              <a:t>05.07.2018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6F5FC-C527-439A-A690-9C58B89FCC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7FF7C-0ACE-489F-B750-1F043C6F176A}" type="datetime1">
              <a:rPr lang="ru-RU"/>
              <a:pPr>
                <a:defRPr/>
              </a:pPr>
              <a:t>05.07.2018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2677D-A772-4CD9-AF4E-29FD95A5D0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2A5B0-ECBA-4159-BE8C-A2DF41345330}" type="datetime1">
              <a:rPr lang="ru-RU"/>
              <a:pPr>
                <a:defRPr/>
              </a:pPr>
              <a:t>05.07.2018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87FF9-B404-48EF-82C3-D253695C03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DDE46-86E2-4B15-A983-5438604678D2}" type="datetime1">
              <a:rPr lang="ru-RU"/>
              <a:pPr>
                <a:defRPr/>
              </a:pPr>
              <a:t>05.07.2018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eaLnBrk="1" latinLnBrk="0" hangingPunct="1">
              <a:defRPr kumimoji="0" sz="14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CE2A189-1C2C-4FEE-8BB6-DB80D13646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4C8F6-E692-4934-9AB1-A769402FEA4D}" type="datetime1">
              <a:rPr lang="ru-RU"/>
              <a:pPr>
                <a:defRPr/>
              </a:pPr>
              <a:t>05.07.2018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A20C3-A670-4D07-B778-9C0D9D364A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F55C1-DB29-4C91-85D4-B0026A3FAD71}" type="datetime1">
              <a:rPr lang="ru-RU"/>
              <a:pPr>
                <a:defRPr/>
              </a:pPr>
              <a:t>05.07.2018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75C43-920A-401E-A803-6906EF6189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AA8AF-A506-42EA-BB12-7B230933B761}" type="datetime1">
              <a:rPr lang="ru-RU"/>
              <a:pPr>
                <a:defRPr/>
              </a:pPr>
              <a:t>05.07.2018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5C6EA-B004-4488-AB90-C6359AE97D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CB11A-A442-4333-AF38-951E3749C577}" type="datetime1">
              <a:rPr lang="ru-RU"/>
              <a:pPr>
                <a:defRPr/>
              </a:pPr>
              <a:t>05.07.2018</a:t>
            </a:fld>
            <a:endParaRPr lang="ru-RU"/>
          </a:p>
        </p:txBody>
      </p:sp>
      <p:sp>
        <p:nvSpPr>
          <p:cNvPr id="4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eaLnBrk="1" latinLnBrk="0" hangingPunct="1">
              <a:defRPr kumimoji="0" sz="14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Эффективное управление временем и ресурсами.                                                                                            </a:t>
            </a:r>
            <a:fld id="{3A614114-134B-45B5-A13C-97FD87ECCA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F4F5E-95D9-426E-9EF4-8496563C8441}" type="datetime1">
              <a:rPr lang="ru-RU"/>
              <a:pPr>
                <a:defRPr/>
              </a:pPr>
              <a:t>05.07.2018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DBDB4-47B9-4090-B6D1-7E4C0E30DC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174FC-4F8B-44EE-9A66-8CB762378B65}" type="datetime1">
              <a:rPr lang="ru-RU"/>
              <a:pPr>
                <a:defRPr/>
              </a:pPr>
              <a:t>05.07.2018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3E33A-C9AE-45EA-8FF0-08214FDA0B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17DEC-987E-4C27-A492-C523C662EC7F}" type="datetime1">
              <a:rPr lang="ru-RU"/>
              <a:pPr>
                <a:defRPr/>
              </a:pPr>
              <a:t>05.07.2018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01C52-7B70-4E50-8B84-E09C17EBA0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7B4047-FD21-45A8-8637-F6ABC6D71CD0}" type="datetime1">
              <a:rPr lang="ru-RU"/>
              <a:pPr>
                <a:defRPr/>
              </a:pPr>
              <a:t>05.07.2018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468313" y="6477000"/>
            <a:ext cx="8523287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51F096-5AE3-45C8-9DB9-C85068B36C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28" r:id="rId1"/>
    <p:sldLayoutId id="2147484629" r:id="rId2"/>
    <p:sldLayoutId id="2147484630" r:id="rId3"/>
    <p:sldLayoutId id="2147484631" r:id="rId4"/>
    <p:sldLayoutId id="2147484632" r:id="rId5"/>
    <p:sldLayoutId id="2147484633" r:id="rId6"/>
    <p:sldLayoutId id="2147484634" r:id="rId7"/>
    <p:sldLayoutId id="2147484635" r:id="rId8"/>
    <p:sldLayoutId id="2147484636" r:id="rId9"/>
    <p:sldLayoutId id="2147484637" r:id="rId10"/>
    <p:sldLayoutId id="2147484638" r:id="rId1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beluo31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61950" y="2276872"/>
            <a:ext cx="8458200" cy="229394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Презентация проекта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«Профилактика нарушений 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опорно-двигательного аппарата 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у воспитанников ДОО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г.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Белгорода»</a:t>
            </a: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14282" y="1357298"/>
            <a:ext cx="8458200" cy="64294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b="1" dirty="0" smtClean="0"/>
              <a:t>Управление образования 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b="1" dirty="0" smtClean="0"/>
              <a:t>администрации города Белгорода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57187" cy="28575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E8048A02-524A-4423-BDD4-C83E18DCD014}" type="slidenum">
              <a:rPr lang="ru-RU" b="1">
                <a:solidFill>
                  <a:schemeClr val="bg1"/>
                </a:solidFill>
              </a:rPr>
              <a:pPr>
                <a:defRPr/>
              </a:pPr>
              <a:t>1</a:t>
            </a:fld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5429264"/>
            <a:ext cx="421484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Руководитель управления образования администрации г. Белгорода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Гричаникова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 Ирина Александровна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2976" y="6429396"/>
            <a:ext cx="678661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Белгород, 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2018 </a:t>
            </a:r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год</a:t>
            </a:r>
          </a:p>
        </p:txBody>
      </p:sp>
      <p:pic>
        <p:nvPicPr>
          <p:cNvPr id="11" name="Picture 8" descr="GERB_Be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42852"/>
            <a:ext cx="1350962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ru-RU" sz="3000" dirty="0" smtClean="0"/>
              <a:t>Введение в предметную область</a:t>
            </a:r>
            <a:br>
              <a:rPr lang="ru-RU" sz="3000" dirty="0" smtClean="0"/>
            </a:br>
            <a:r>
              <a:rPr lang="ru-RU" sz="30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ru-RU" sz="3000" dirty="0" smtClean="0">
                <a:solidFill>
                  <a:srgbClr val="00B0F0"/>
                </a:solidFill>
              </a:rPr>
              <a:t>описание ситуации </a:t>
            </a:r>
            <a:r>
              <a:rPr lang="ru-RU" sz="3000" dirty="0" smtClean="0">
                <a:solidFill>
                  <a:srgbClr val="FF0000"/>
                </a:solidFill>
              </a:rPr>
              <a:t>«как будет»)</a:t>
            </a: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pic>
        <p:nvPicPr>
          <p:cNvPr id="16" name="Содержимое 15" descr="travmatolog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1142984"/>
            <a:ext cx="928694" cy="1160868"/>
          </a:xfrm>
          <a:effectLst>
            <a:glow rad="63500">
              <a:schemeClr val="accent4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15" name="Скругленный прямоугольник 14"/>
          <p:cNvSpPr/>
          <p:nvPr/>
        </p:nvSpPr>
        <p:spPr>
          <a:xfrm>
            <a:off x="2071670" y="1214422"/>
            <a:ext cx="6715172" cy="785818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Организовано ежегодное (2 раза в год) обследование состояния здоровья воспитанников ДОО специалистами ОГКУЗ «ОЦМП»</a:t>
            </a:r>
            <a:endParaRPr lang="ru-RU" sz="16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000232" y="2357430"/>
            <a:ext cx="6858048" cy="785818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>
                    <a:lumMod val="95000"/>
                  </a:schemeClr>
                </a:solidFill>
              </a:rPr>
              <a:t>Заключены  договоры о сотрудничестве между ДОО и  </a:t>
            </a:r>
          </a:p>
          <a:p>
            <a:pPr algn="ctr"/>
            <a:r>
              <a:rPr lang="ru-RU" sz="1600" dirty="0" smtClean="0">
                <a:solidFill>
                  <a:schemeClr val="bg1">
                    <a:lumMod val="95000"/>
                  </a:schemeClr>
                </a:solidFill>
              </a:rPr>
              <a:t>ОГКУЗ «ОЦМП» на проведение обследования состояния здоровья воспитанников ДОО</a:t>
            </a:r>
            <a:endParaRPr lang="ru-RU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000232" y="3500438"/>
            <a:ext cx="6858048" cy="785818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Разработаны  карты обследования детей с нарушениями ОДА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19" name="Рисунок 18" descr="QrtJdAOZG5ae9EZ93bKTQ.jpg"/>
          <p:cNvPicPr>
            <a:picLocks noChangeAspect="1"/>
          </p:cNvPicPr>
          <p:nvPr/>
        </p:nvPicPr>
        <p:blipFill>
          <a:blip r:embed="rId3" cstate="print"/>
          <a:srcRect l="3454" t="15295" r="7152" b="40455"/>
          <a:stretch>
            <a:fillRect/>
          </a:stretch>
        </p:blipFill>
        <p:spPr>
          <a:xfrm>
            <a:off x="428596" y="2500306"/>
            <a:ext cx="1071570" cy="707237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20" name="Рисунок 19" descr="0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3500438"/>
            <a:ext cx="928694" cy="696520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</a:ln>
        </p:spPr>
      </p:pic>
      <p:sp>
        <p:nvSpPr>
          <p:cNvPr id="21" name="Скругленный прямоугольник 20"/>
          <p:cNvSpPr/>
          <p:nvPr/>
        </p:nvSpPr>
        <p:spPr>
          <a:xfrm>
            <a:off x="2071670" y="4714884"/>
            <a:ext cx="6715172" cy="785818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Увеличена двигательная активность воспитанников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с 38% до 40-41%. 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22" name="Рисунок 21" descr="0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5786" y="3643314"/>
            <a:ext cx="928694" cy="696520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24" name="Рисунок 23" descr="img_509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4282" y="4572008"/>
            <a:ext cx="1500198" cy="1125148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2071670" y="5786454"/>
            <a:ext cx="6715172" cy="78581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Разработаны дородные карты или институциональные проекты по профилактике нарушений опорно-двигательного аппарата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у воспитанников ДОО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2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29652" y="6429375"/>
            <a:ext cx="571473" cy="28575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E8048A02-524A-4423-BDD4-C83E18DCD014}" type="slidenum">
              <a:rPr lang="ru-RU" b="1">
                <a:solidFill>
                  <a:schemeClr val="bg1"/>
                </a:solidFill>
              </a:rPr>
              <a:pPr>
                <a:defRPr/>
              </a:pPr>
              <a:t>10</a:t>
            </a:fld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4" name="Рисунок 13" descr="raspisanie-1200x63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0800000" flipH="1" flipV="1">
            <a:off x="214282" y="5857892"/>
            <a:ext cx="1435531" cy="753654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ru-RU" sz="3000" dirty="0" smtClean="0"/>
              <a:t>Введение в предметную область</a:t>
            </a:r>
            <a:br>
              <a:rPr lang="ru-RU" sz="3000" dirty="0" smtClean="0"/>
            </a:br>
            <a:r>
              <a:rPr lang="ru-RU" sz="30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ru-RU" sz="3000" dirty="0" smtClean="0">
                <a:solidFill>
                  <a:srgbClr val="00B0F0"/>
                </a:solidFill>
              </a:rPr>
              <a:t>описание ситуации </a:t>
            </a:r>
            <a:r>
              <a:rPr lang="ru-RU" sz="3000" dirty="0" smtClean="0">
                <a:solidFill>
                  <a:srgbClr val="FF0000"/>
                </a:solidFill>
              </a:rPr>
              <a:t>«как будет»)</a:t>
            </a: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85720" y="1428736"/>
            <a:ext cx="6715172" cy="92869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Разработаны ежегодные перспективные планы занятий по профилактике нарушений опорно-двигательного аппарата у воспитанников ДОО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14282" y="2714620"/>
            <a:ext cx="6858048" cy="78581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Реорганизована развивающая предметно-пространственная среда в соответствии с планами-проектами не менее чем в 30 ДОО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14282" y="3857628"/>
            <a:ext cx="6858048" cy="78581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Проведен конкурс на лучшую организацию развивающей предметно-пространственной среды по профилактике нарушений ОДА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85720" y="5214950"/>
            <a:ext cx="6715172" cy="85725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Организовано обучение сотрудников дошкольных образовательных организаций по профилактике нарушений опорно-двигательного аппарата у детей дошкольного возраста </a:t>
            </a:r>
            <a:endParaRPr lang="ru-RU" sz="1600" dirty="0"/>
          </a:p>
        </p:txBody>
      </p:sp>
      <p:pic>
        <p:nvPicPr>
          <p:cNvPr id="13" name="Рисунок 12" descr="019.jpg"/>
          <p:cNvPicPr>
            <a:picLocks noChangeAspect="1"/>
          </p:cNvPicPr>
          <p:nvPr/>
        </p:nvPicPr>
        <p:blipFill>
          <a:blip r:embed="rId2" cstate="print"/>
          <a:srcRect l="5455" t="7273" r="7268"/>
          <a:stretch>
            <a:fillRect/>
          </a:stretch>
        </p:blipFill>
        <p:spPr>
          <a:xfrm>
            <a:off x="7286644" y="1285860"/>
            <a:ext cx="1500198" cy="1195406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14" name="Рисунок 13" descr="D:\МЕТОДИЧЕСКАЯ РАБОТА\Фото\2017-2018 учебный год\спорт зал и сенсорная\IMG_20180209_121732_HDR.jpg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286644" y="2643182"/>
            <a:ext cx="1571636" cy="928694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23" name="Рисунок 22" descr="C:\Users\Admin\Desktop\эттот.jpg"/>
          <p:cNvPicPr/>
          <p:nvPr/>
        </p:nvPicPr>
        <p:blipFill>
          <a:blip r:embed="rId4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t="8046" r="10487"/>
          <a:stretch>
            <a:fillRect/>
          </a:stretch>
        </p:blipFill>
        <p:spPr bwMode="auto">
          <a:xfrm>
            <a:off x="7286644" y="3786190"/>
            <a:ext cx="1571636" cy="95926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28" name="Рисунок 27" descr="290601d8881dc913af9a8bd2a28b6ba9-ppage1000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86644" y="5072074"/>
            <a:ext cx="1602169" cy="1214446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572528" y="6429375"/>
            <a:ext cx="428597" cy="28575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bg1"/>
                </a:solidFill>
              </a:rPr>
              <a:t>11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ru-RU" sz="3000" dirty="0" smtClean="0"/>
              <a:t>Введение в предметную область</a:t>
            </a:r>
            <a:br>
              <a:rPr lang="ru-RU" sz="3000" dirty="0" smtClean="0"/>
            </a:br>
            <a:r>
              <a:rPr lang="ru-RU" sz="30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ru-RU" sz="3000" dirty="0" smtClean="0">
                <a:solidFill>
                  <a:srgbClr val="00B0F0"/>
                </a:solidFill>
              </a:rPr>
              <a:t>описание ситуации </a:t>
            </a:r>
            <a:r>
              <a:rPr lang="ru-RU" sz="3000" dirty="0" smtClean="0">
                <a:solidFill>
                  <a:srgbClr val="FF0000"/>
                </a:solidFill>
              </a:rPr>
              <a:t>«как будет»)</a:t>
            </a: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071670" y="1714488"/>
            <a:ext cx="6858048" cy="92869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Организованы мероприятия с участием специалистов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ОГКУЗ «ОЦМП», Клиники позвоночника и стопы,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АНО социального просвещения «МАОМЕД»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143108" y="3071810"/>
            <a:ext cx="6715172" cy="121444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Размещены на сайтах ДОО консультации, </a:t>
            </a:r>
            <a:r>
              <a:rPr lang="ru-RU" sz="1600" dirty="0" err="1" smtClean="0">
                <a:solidFill>
                  <a:schemeClr val="tx1"/>
                </a:solidFill>
              </a:rPr>
              <a:t>видеозаниятия</a:t>
            </a:r>
            <a:r>
              <a:rPr lang="ru-RU" sz="1600" dirty="0" smtClean="0">
                <a:solidFill>
                  <a:schemeClr val="tx1"/>
                </a:solidFill>
              </a:rPr>
              <a:t> для родителей воспитанников для проведения комплексов физических упражнений, способствующих формированию правильной осанки и профилактики плоскостопия в домашних условиях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071670" y="5072074"/>
            <a:ext cx="6929486" cy="142876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ea typeface="Times New Roman"/>
                <a:cs typeface="Times New Roman"/>
              </a:rPr>
              <a:t>Разработан и направлен в дошкольные учреждения  электронный сборник материалов по организации деятельности по профилактике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ea typeface="Times New Roman"/>
                <a:cs typeface="Times New Roman"/>
              </a:rPr>
              <a:t>опорно-двигательного аппарата у воспитанников ДОО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ea typeface="Times New Roman"/>
                <a:cs typeface="Times New Roman"/>
              </a:rPr>
              <a:t>для дальнейшего использования в работе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23" name="Рисунок 22" descr="00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1571612"/>
            <a:ext cx="1643042" cy="109098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25" name="Рисунок 2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3000372"/>
            <a:ext cx="1643074" cy="1054386"/>
          </a:xfrm>
          <a:prstGeom prst="rect">
            <a:avLst/>
          </a:prstGeom>
          <a:noFill/>
          <a:ln w="9525">
            <a:solidFill>
              <a:schemeClr val="bg2">
                <a:lumMod val="25000"/>
              </a:schemeClr>
            </a:solidFill>
            <a:miter lim="800000"/>
            <a:headEnd/>
            <a:tailEnd/>
          </a:ln>
        </p:spPr>
      </p:pic>
      <p:pic>
        <p:nvPicPr>
          <p:cNvPr id="28" name="Рисунок 2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0034" y="3714752"/>
            <a:ext cx="1500198" cy="1143008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572528" y="6429375"/>
            <a:ext cx="428597" cy="28575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bg1"/>
                </a:solidFill>
              </a:rPr>
              <a:t>12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1" name="Рисунок 10" descr="devai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0" y="5214950"/>
            <a:ext cx="1619241" cy="1214431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686800" cy="714380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Основные блоки работ проекта</a:t>
            </a:r>
            <a:endParaRPr lang="ru-RU" sz="3000" dirty="0"/>
          </a:p>
        </p:txBody>
      </p:sp>
      <p:graphicFrame>
        <p:nvGraphicFramePr>
          <p:cNvPr id="7" name="Group 18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55615864"/>
              </p:ext>
            </p:extLst>
          </p:nvPr>
        </p:nvGraphicFramePr>
        <p:xfrm>
          <a:off x="285720" y="642918"/>
          <a:ext cx="8757439" cy="6141502"/>
        </p:xfrm>
        <a:graphic>
          <a:graphicData uri="http://schemas.openxmlformats.org/drawingml/2006/table">
            <a:tbl>
              <a:tblPr/>
              <a:tblGrid>
                <a:gridCol w="435737"/>
                <a:gridCol w="2075540"/>
                <a:gridCol w="627820"/>
                <a:gridCol w="697577"/>
                <a:gridCol w="700865"/>
                <a:gridCol w="345500"/>
                <a:gridCol w="345500"/>
                <a:gridCol w="418547"/>
                <a:gridCol w="418547"/>
                <a:gridCol w="437411"/>
                <a:gridCol w="348788"/>
                <a:gridCol w="348788"/>
                <a:gridCol w="370941"/>
                <a:gridCol w="488304"/>
                <a:gridCol w="348788"/>
                <a:gridCol w="348786"/>
              </a:tblGrid>
              <a:tr h="49369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№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Начало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Окон-е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2018 г.</a:t>
                      </a: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2019 г.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2020 г.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929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квартал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Calibri"/>
                          <a:ea typeface="Times New Roman"/>
                          <a:cs typeface="Times New Roman"/>
                        </a:rPr>
                        <a:t>Регламентация деятельности по профилактике нарушений ОДА у</a:t>
                      </a:r>
                      <a:r>
                        <a:rPr lang="ru-RU" sz="1000" b="1" kern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воспитанников ДОО</a:t>
                      </a: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Calibri"/>
                          <a:ea typeface="Times New Roman"/>
                          <a:cs typeface="Times New Roman"/>
                        </a:rPr>
                        <a:t>98</a:t>
                      </a: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Calibri"/>
                          <a:ea typeface="Times New Roman"/>
                          <a:cs typeface="Times New Roman"/>
                        </a:rPr>
                        <a:t>01.03.18</a:t>
                      </a: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Calibri"/>
                          <a:ea typeface="Times New Roman"/>
                          <a:cs typeface="Times New Roman"/>
                        </a:rPr>
                        <a:t>20.10.18</a:t>
                      </a: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8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1.1.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Консультирование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 у специалистов учреждений здравоохранения, высшего и среднего образования по вопросам организации деятельности  по профилактике ОДА у воспитанников ДОО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28.05.18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15.06.18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1.2.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Анализ состояния здоровья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 воспитанников  ДОО по состоянию на 01.06.2018 г.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18.06.18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29.06..18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6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1.3.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Заключение договоров о сотрудничестве между ДОО и ОГКУЗ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 «ОЦМП» на проведение обследования состояния здоровья воспитанников ДОО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30.07.18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31.08.18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8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1.4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Обсуждение перспективного плана мероприятий по профилактике нарушений ОДА у воспитанников на совещании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 руководителей ДОО 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27.08.18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07.09.18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8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1.5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latin typeface="Times New Roman"/>
                          <a:ea typeface="Times New Roman"/>
                        </a:rPr>
                        <a:t>Разработка перспективных планов занятий</a:t>
                      </a:r>
                      <a:r>
                        <a:rPr lang="ru-RU" sz="1000" b="0" baseline="0" dirty="0" smtClean="0">
                          <a:latin typeface="Times New Roman"/>
                          <a:ea typeface="Times New Roman"/>
                        </a:rPr>
                        <a:t> по профилактике ОДА; </a:t>
                      </a:r>
                      <a:r>
                        <a:rPr lang="ru-RU" sz="1000" b="0" dirty="0" smtClean="0">
                          <a:latin typeface="Times New Roman"/>
                          <a:ea typeface="Times New Roman"/>
                        </a:rPr>
                        <a:t> дорожных карт</a:t>
                      </a:r>
                      <a:r>
                        <a:rPr lang="ru-RU" sz="1000" b="0" baseline="0" dirty="0" smtClean="0">
                          <a:latin typeface="Times New Roman"/>
                          <a:ea typeface="Times New Roman"/>
                        </a:rPr>
                        <a:t> или институциональных проектов по профилактике нарушений  ОДА у воспитанников ДОО</a:t>
                      </a:r>
                      <a:endParaRPr lang="ru-RU" sz="10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000" b="0" kern="1600" dirty="0" smtClean="0">
                        <a:latin typeface="Times New Roman"/>
                      </a:endParaRPr>
                    </a:p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Times New Roman"/>
                        </a:rPr>
                        <a:t>44</a:t>
                      </a:r>
                      <a:endParaRPr lang="ru-RU" sz="1000" b="0" kern="16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Times New Roman"/>
                        </a:rPr>
                        <a:t>Ежегодно</a:t>
                      </a:r>
                      <a:r>
                        <a:rPr lang="ru-RU" sz="1000" b="0" kern="1600" baseline="0" dirty="0" smtClean="0">
                          <a:latin typeface="Times New Roman"/>
                        </a:rPr>
                        <a:t> к новому учебному году</a:t>
                      </a:r>
                      <a:endParaRPr lang="ru-RU" sz="1000" b="0" kern="1600" dirty="0" smtClean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000" b="1" kern="16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0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Создание организационно-педагогических условий для организации деятельности по профилактике нарушений ОДА у воспитанников ДОО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Times New Roman"/>
                        </a:rPr>
                        <a:t>295</a:t>
                      </a:r>
                      <a:endParaRPr lang="ru-RU" sz="1000" b="1" kern="16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Times New Roman"/>
                        </a:rPr>
                        <a:t>03.09.18</a:t>
                      </a:r>
                      <a:endParaRPr lang="ru-RU" sz="1000" b="1" kern="16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Times New Roman"/>
                        </a:rPr>
                        <a:t>29.03.19</a:t>
                      </a:r>
                      <a:endParaRPr lang="ru-RU" sz="1000" b="1" kern="16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921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D4EB0EF6-0399-4240-9788-B494D823117B}" type="slidenum">
              <a:rPr lang="ru-RU" b="1" smtClean="0">
                <a:solidFill>
                  <a:schemeClr val="bg1"/>
                </a:solidFill>
              </a:rPr>
              <a:pPr>
                <a:defRPr/>
              </a:pPr>
              <a:t>13</a:t>
            </a:fld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Номер слайда 6"/>
          <p:cNvSpPr txBox="1">
            <a:spLocks/>
          </p:cNvSpPr>
          <p:nvPr/>
        </p:nvSpPr>
        <p:spPr>
          <a:xfrm>
            <a:off x="8572528" y="6429396"/>
            <a:ext cx="428597" cy="28575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686800" cy="714380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Основные блоки работ проекта</a:t>
            </a:r>
            <a:endParaRPr lang="ru-RU" sz="3000" dirty="0"/>
          </a:p>
        </p:txBody>
      </p:sp>
      <p:graphicFrame>
        <p:nvGraphicFramePr>
          <p:cNvPr id="7" name="Group 18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55615864"/>
              </p:ext>
            </p:extLst>
          </p:nvPr>
        </p:nvGraphicFramePr>
        <p:xfrm>
          <a:off x="428596" y="642918"/>
          <a:ext cx="8614563" cy="5805733"/>
        </p:xfrm>
        <a:graphic>
          <a:graphicData uri="http://schemas.openxmlformats.org/drawingml/2006/table">
            <a:tbl>
              <a:tblPr/>
              <a:tblGrid>
                <a:gridCol w="428628"/>
                <a:gridCol w="2041678"/>
                <a:gridCol w="617577"/>
                <a:gridCol w="686196"/>
                <a:gridCol w="689431"/>
                <a:gridCol w="339863"/>
                <a:gridCol w="339863"/>
                <a:gridCol w="411718"/>
                <a:gridCol w="411718"/>
                <a:gridCol w="430275"/>
                <a:gridCol w="343098"/>
                <a:gridCol w="343098"/>
                <a:gridCol w="364889"/>
                <a:gridCol w="480337"/>
                <a:gridCol w="343098"/>
                <a:gridCol w="343096"/>
              </a:tblGrid>
              <a:tr h="50221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№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Начало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Окон-е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2018 г.</a:t>
                      </a: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2019 г.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2020 г.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693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квартал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7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2.1.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Проведение семинаров для старших воспитателей ДОО с участием преподавателей</a:t>
                      </a:r>
                      <a:r>
                        <a:rPr lang="ru-RU" sz="1000" b="0" kern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БПК и НИУ </a:t>
                      </a:r>
                      <a:r>
                        <a:rPr lang="ru-RU" sz="1000" b="0" kern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БелГУ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03.09.18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31.05.19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8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2.2.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Организация обучения инструкторов по физической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 культуре по курсу: «Корригирующая гимнастика в условиях ДОО» в АНО социального просвещения «МАОМЕД»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25.06.18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29.06.18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8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2.3.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Проведение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 специалистами АНО социального просвещения «МАОМЕД» практико-ориентированных семинаров, мастер-классов для сотрудников ДОО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03.09.18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14.12.18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51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2.4.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Проведение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 специалистами АНО социального просвещения «МАОМЕД» индивидуального консультирования родителей, сотрудников ДОО по вопросам организации деятельности по   профилактике нарушений ОДА у воспитанников ДОО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В течение</a:t>
                      </a:r>
                      <a:r>
                        <a:rPr lang="ru-RU" sz="1000" b="0" kern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всего периода. </a:t>
                      </a:r>
                    </a:p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738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2.5.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Проведение специалистами Клиники позвоночника и стопы практико-ориентированных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  семинаров для работников ДОО по профилактике заболеваний позвоночника и стопы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03.09.18</a:t>
                      </a:r>
                    </a:p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30.11.18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Номер слайда 6"/>
          <p:cNvSpPr txBox="1">
            <a:spLocks/>
          </p:cNvSpPr>
          <p:nvPr/>
        </p:nvSpPr>
        <p:spPr>
          <a:xfrm>
            <a:off x="8572528" y="6429396"/>
            <a:ext cx="428597" cy="28575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14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686800" cy="714380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Основные блоки работ проекта</a:t>
            </a:r>
            <a:endParaRPr lang="ru-RU" sz="3000" dirty="0"/>
          </a:p>
        </p:txBody>
      </p:sp>
      <p:graphicFrame>
        <p:nvGraphicFramePr>
          <p:cNvPr id="7" name="Group 18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55615864"/>
              </p:ext>
            </p:extLst>
          </p:nvPr>
        </p:nvGraphicFramePr>
        <p:xfrm>
          <a:off x="214282" y="500043"/>
          <a:ext cx="8828879" cy="6226797"/>
        </p:xfrm>
        <a:graphic>
          <a:graphicData uri="http://schemas.openxmlformats.org/drawingml/2006/table">
            <a:tbl>
              <a:tblPr/>
              <a:tblGrid>
                <a:gridCol w="439291"/>
                <a:gridCol w="2092472"/>
                <a:gridCol w="632941"/>
                <a:gridCol w="703267"/>
                <a:gridCol w="706583"/>
                <a:gridCol w="348318"/>
                <a:gridCol w="348318"/>
                <a:gridCol w="421961"/>
                <a:gridCol w="421961"/>
                <a:gridCol w="440979"/>
                <a:gridCol w="351634"/>
                <a:gridCol w="351634"/>
                <a:gridCol w="373967"/>
                <a:gridCol w="492287"/>
                <a:gridCol w="351634"/>
                <a:gridCol w="351632"/>
              </a:tblGrid>
              <a:tr h="31073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№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Начало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Окон-е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2018 г.</a:t>
                      </a: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2019 г.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2020 г.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720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квартал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64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2.6.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Проведение специалистами Клиники позвоночника и стопы 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индивидуального консультирования родителей, сотрудников ДОО по вопросам профилактике заболеваний позвоночника и стопы</a:t>
                      </a: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Calibri"/>
                          <a:ea typeface="Times New Roman"/>
                          <a:cs typeface="Times New Roman"/>
                        </a:rPr>
                        <a:t>В течение всего</a:t>
                      </a:r>
                      <a:r>
                        <a:rPr lang="ru-RU" sz="1000" b="1" kern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периода</a:t>
                      </a: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13196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2.7.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Проведение преподавателями БПК практико-ориентированных семинаров, мастер-классов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 для инструкторов по физической культуре с участием студентов БПК по профилактике нарушений ОДА у воспитанников в водной среде в современных условиях ДОО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03.09.18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07.12.18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64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2.8.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Организация непосредственно-образовательной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 деятельности (НОД)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 по профилактике нарушений ОДА у воспитанников 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в водной среде в современных условиях ДОО с участием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преподавателей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 БПК 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21.01.19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25.02.19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1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Проведение в ДОО</a:t>
                      </a:r>
                      <a:r>
                        <a:rPr lang="ru-RU" sz="1000" b="1" baseline="0" dirty="0" smtClean="0">
                          <a:latin typeface="Times New Roman"/>
                          <a:ea typeface="Times New Roman"/>
                        </a:rPr>
                        <a:t> организованной деятельности  с воспитанниками по профилактике ОДА (с использованием специальных физических упражнений  и подвижных игр):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-НОД  по физической культуре;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-НОД  по физической культуре (бассейн);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Двигательной и игровой деятельности на прогулке;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kern="1600" dirty="0"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  <a:endParaRPr lang="ru-RU" sz="105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kern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17.09.18</a:t>
                      </a:r>
                      <a:endParaRPr lang="ru-RU" sz="105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kern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22.05.20</a:t>
                      </a:r>
                      <a:endParaRPr lang="ru-RU" sz="105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Номер слайда 6"/>
          <p:cNvSpPr txBox="1">
            <a:spLocks/>
          </p:cNvSpPr>
          <p:nvPr/>
        </p:nvSpPr>
        <p:spPr>
          <a:xfrm>
            <a:off x="8572528" y="6429396"/>
            <a:ext cx="428597" cy="28575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15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686800" cy="714380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Основные блоки работ проекта</a:t>
            </a:r>
            <a:endParaRPr lang="ru-RU" sz="3000" dirty="0"/>
          </a:p>
        </p:txBody>
      </p:sp>
      <p:graphicFrame>
        <p:nvGraphicFramePr>
          <p:cNvPr id="7" name="Group 18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55615864"/>
              </p:ext>
            </p:extLst>
          </p:nvPr>
        </p:nvGraphicFramePr>
        <p:xfrm>
          <a:off x="142847" y="434350"/>
          <a:ext cx="8900314" cy="5608316"/>
        </p:xfrm>
        <a:graphic>
          <a:graphicData uri="http://schemas.openxmlformats.org/drawingml/2006/table">
            <a:tbl>
              <a:tblPr/>
              <a:tblGrid>
                <a:gridCol w="442845"/>
                <a:gridCol w="2109403"/>
                <a:gridCol w="638062"/>
                <a:gridCol w="708957"/>
                <a:gridCol w="637742"/>
                <a:gridCol w="425695"/>
                <a:gridCol w="351136"/>
                <a:gridCol w="425375"/>
                <a:gridCol w="425375"/>
                <a:gridCol w="444547"/>
                <a:gridCol w="354479"/>
                <a:gridCol w="354479"/>
                <a:gridCol w="376993"/>
                <a:gridCol w="496270"/>
                <a:gridCol w="354479"/>
                <a:gridCol w="354477"/>
              </a:tblGrid>
              <a:tr h="23713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№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Начало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Окон-е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2018 г.</a:t>
                      </a: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2019 г.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2020 г.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60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квартал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8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Утренней гимнастики;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 Занятий в секциях по корригирующей гимнастике;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Проведение оздоровительной и профилактической работы, в том числе в летний оздоровительный период.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Организация материально-технических</a:t>
                      </a:r>
                      <a:r>
                        <a:rPr lang="ru-RU" sz="1000" b="1" baseline="0" dirty="0" smtClean="0">
                          <a:latin typeface="Times New Roman"/>
                          <a:ea typeface="Times New Roman"/>
                        </a:rPr>
                        <a:t> условий для профилактики нарушений ОДА у воспитанников ДОО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Calibri"/>
                          <a:ea typeface="Times New Roman"/>
                          <a:cs typeface="Times New Roman"/>
                        </a:rPr>
                        <a:t>174</a:t>
                      </a: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Calibri"/>
                          <a:ea typeface="Times New Roman"/>
                          <a:cs typeface="Times New Roman"/>
                        </a:rPr>
                        <a:t>09.07.18</a:t>
                      </a: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Calibri"/>
                          <a:ea typeface="Times New Roman"/>
                          <a:cs typeface="Times New Roman"/>
                        </a:rPr>
                        <a:t>16.11.19</a:t>
                      </a: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4.1.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Проведение мониторинга созданной развивающей предметно-пространственной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 среды  (РППС) по профилактике нарушений ОДА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09.07.18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20.07.18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1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4.2.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Разработка планов-проектов. Реорганизация  РППС в соответствии с планами-проектами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03.09.18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12.04.19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145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4.3.</a:t>
                      </a:r>
                      <a:endParaRPr lang="ru-RU" sz="1000" dirty="0"/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Разработка и утверждение паспортов  РППС по профилактике нарушений ОДА у воспитанников ДОО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15.04.19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30.04.19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145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4.4.</a:t>
                      </a:r>
                      <a:endParaRPr lang="ru-RU" sz="1000" dirty="0"/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Приобретение спортивного оборудования. Анализ приобретенного оборудования в ДОО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98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08.10.18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28.02.19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145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4.5.</a:t>
                      </a:r>
                      <a:endParaRPr lang="ru-RU" sz="1000" dirty="0"/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Проведение конкурса на лучшую организацию РППС по профилактике нарушений ОДА у воспитанников ДОО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03.09.19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16.11.19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01090" y="6429395"/>
            <a:ext cx="490510" cy="292079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 algn="ctr">
              <a:defRPr/>
            </a:pPr>
            <a:fld id="{D4EB0EF6-0399-4240-9788-B494D823117B}" type="slidenum">
              <a:rPr lang="ru-RU" b="1" smtClean="0">
                <a:solidFill>
                  <a:schemeClr val="bg1"/>
                </a:solidFill>
              </a:rPr>
              <a:pPr algn="ctr">
                <a:defRPr/>
              </a:pPr>
              <a:t>16</a:t>
            </a:fld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686800" cy="714380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Основные блоки работ проекта</a:t>
            </a:r>
            <a:endParaRPr lang="ru-RU" sz="3000" dirty="0"/>
          </a:p>
        </p:txBody>
      </p:sp>
      <p:graphicFrame>
        <p:nvGraphicFramePr>
          <p:cNvPr id="7" name="Group 18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55615864"/>
              </p:ext>
            </p:extLst>
          </p:nvPr>
        </p:nvGraphicFramePr>
        <p:xfrm>
          <a:off x="142847" y="434350"/>
          <a:ext cx="8900314" cy="5842090"/>
        </p:xfrm>
        <a:graphic>
          <a:graphicData uri="http://schemas.openxmlformats.org/drawingml/2006/table">
            <a:tbl>
              <a:tblPr/>
              <a:tblGrid>
                <a:gridCol w="442845"/>
                <a:gridCol w="2109403"/>
                <a:gridCol w="638062"/>
                <a:gridCol w="708957"/>
                <a:gridCol w="637742"/>
                <a:gridCol w="425695"/>
                <a:gridCol w="351136"/>
                <a:gridCol w="425375"/>
                <a:gridCol w="425375"/>
                <a:gridCol w="444547"/>
                <a:gridCol w="354479"/>
                <a:gridCol w="354479"/>
                <a:gridCol w="376993"/>
                <a:gridCol w="496270"/>
                <a:gridCol w="354479"/>
                <a:gridCol w="354477"/>
              </a:tblGrid>
              <a:tr h="23713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№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Начало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Окон-е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2018 г.</a:t>
                      </a: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2019 г.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2020 г.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60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квартал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05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 baseline="0" dirty="0" smtClean="0">
                          <a:latin typeface="Times New Roman"/>
                          <a:ea typeface="Times New Roman"/>
                        </a:rPr>
                        <a:t>Организация медико-педагогических условий для профилактики нарушений ОДА у воспитанников ДОО</a:t>
                      </a:r>
                      <a:endParaRPr lang="ru-RU" sz="1000" baseline="0" dirty="0" smtClean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Calibri"/>
                          <a:ea typeface="Times New Roman"/>
                          <a:cs typeface="Times New Roman"/>
                        </a:rPr>
                        <a:t>03.12.18</a:t>
                      </a: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Calibri"/>
                          <a:ea typeface="Times New Roman"/>
                          <a:cs typeface="Times New Roman"/>
                        </a:rPr>
                        <a:t>22.02.19</a:t>
                      </a: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5.1.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latin typeface="Times New Roman"/>
                          <a:ea typeface="Times New Roman"/>
                        </a:rPr>
                        <a:t>Организация курсовой</a:t>
                      </a:r>
                      <a:r>
                        <a:rPr lang="ru-RU" sz="1000" b="0" baseline="0" dirty="0" smtClean="0">
                          <a:latin typeface="Times New Roman"/>
                          <a:ea typeface="Times New Roman"/>
                        </a:rPr>
                        <a:t> подготовки </a:t>
                      </a:r>
                      <a:r>
                        <a:rPr lang="ru-RU" sz="1000" b="0" dirty="0" smtClean="0">
                          <a:latin typeface="Times New Roman"/>
                          <a:ea typeface="Times New Roman"/>
                        </a:rPr>
                        <a:t>средних медицинских работников</a:t>
                      </a:r>
                      <a:r>
                        <a:rPr lang="ru-RU" sz="1000" b="0" baseline="0" dirty="0" smtClean="0">
                          <a:latin typeface="Times New Roman"/>
                          <a:ea typeface="Times New Roman"/>
                        </a:rPr>
                        <a:t> ДОО в институте ПДМФО </a:t>
                      </a:r>
                      <a:r>
                        <a:rPr lang="ru-RU" sz="1000" b="0" baseline="0" dirty="0" err="1" smtClean="0">
                          <a:latin typeface="Times New Roman"/>
                          <a:ea typeface="Times New Roman"/>
                        </a:rPr>
                        <a:t>НИУБелГУ</a:t>
                      </a:r>
                      <a:r>
                        <a:rPr lang="ru-RU" sz="1000" b="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0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03.12.18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28.12.18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5.2.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Организация практико-ориентированных семинаров для медицинских работников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 ДОО. 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11.02.19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04.12.18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1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6.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baseline="0" dirty="0" smtClean="0">
                          <a:latin typeface="Times New Roman"/>
                          <a:ea typeface="Times New Roman"/>
                        </a:rPr>
                        <a:t>Организация медико-педагогического контроля организации физкультурно-оздоровительной работы в ДОО, организации мероприятий по профилактике нарушений ОДА у воспитанников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Calibri"/>
                          <a:ea typeface="Times New Roman"/>
                          <a:cs typeface="Times New Roman"/>
                        </a:rPr>
                        <a:t>99</a:t>
                      </a: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Calibri"/>
                          <a:ea typeface="Times New Roman"/>
                          <a:cs typeface="Times New Roman"/>
                        </a:rPr>
                        <a:t>17.09.18</a:t>
                      </a: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Calibri"/>
                          <a:ea typeface="Times New Roman"/>
                          <a:cs typeface="Times New Roman"/>
                        </a:rPr>
                        <a:t>26.05.20</a:t>
                      </a: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145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7.</a:t>
                      </a:r>
                      <a:endParaRPr lang="ru-RU" sz="1000" b="1" dirty="0"/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baseline="0" dirty="0" smtClean="0">
                          <a:latin typeface="Times New Roman"/>
                          <a:ea typeface="Times New Roman"/>
                        </a:rPr>
                        <a:t>Сотрудничество семьи и ДОО по формированию здорового образа жизни у воспитанников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Calibri"/>
                          <a:ea typeface="Times New Roman"/>
                          <a:cs typeface="Times New Roman"/>
                        </a:rPr>
                        <a:t>155</a:t>
                      </a: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Calibri"/>
                          <a:ea typeface="Times New Roman"/>
                          <a:cs typeface="Times New Roman"/>
                        </a:rPr>
                        <a:t>01.10.18</a:t>
                      </a: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Calibri"/>
                          <a:ea typeface="Times New Roman"/>
                          <a:cs typeface="Times New Roman"/>
                        </a:rPr>
                        <a:t>15.05.20</a:t>
                      </a: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bg1"/>
                          </a:solidFill>
                          <a:latin typeface="+mn-lt"/>
                        </a:rPr>
                        <a:t>155</a:t>
                      </a:r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145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7.1.</a:t>
                      </a:r>
                      <a:endParaRPr lang="ru-RU" sz="1000" dirty="0"/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Проведение активных форм работы с родителями по проблемам физического развития дошкольников, имеющих нарушения ОДА в условиях семьи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01.10.18</a:t>
                      </a:r>
                    </a:p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29.04.20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145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7.2.</a:t>
                      </a:r>
                      <a:endParaRPr lang="ru-RU" sz="1000" dirty="0"/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Проведение мастер-классов для родителей по вопросам профилактики нарушений ОДА у воспитанников с участием специалистов учреждений здравоохранения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01.02.19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29.11.19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921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D4EB0EF6-0399-4240-9788-B494D823117B}" type="slidenum">
              <a:rPr lang="ru-RU" b="1" smtClean="0">
                <a:solidFill>
                  <a:schemeClr val="bg1"/>
                </a:solidFill>
              </a:rPr>
              <a:pPr>
                <a:defRPr/>
              </a:pPr>
              <a:t>17</a:t>
            </a:fld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Номер слайда 6"/>
          <p:cNvSpPr txBox="1">
            <a:spLocks/>
          </p:cNvSpPr>
          <p:nvPr/>
        </p:nvSpPr>
        <p:spPr>
          <a:xfrm>
            <a:off x="8572528" y="6429396"/>
            <a:ext cx="428597" cy="28575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686800" cy="714380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Основные блоки работ проекта</a:t>
            </a:r>
            <a:endParaRPr lang="ru-RU" sz="3000" dirty="0"/>
          </a:p>
        </p:txBody>
      </p:sp>
      <p:graphicFrame>
        <p:nvGraphicFramePr>
          <p:cNvPr id="7" name="Group 18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55615864"/>
              </p:ext>
            </p:extLst>
          </p:nvPr>
        </p:nvGraphicFramePr>
        <p:xfrm>
          <a:off x="142847" y="396794"/>
          <a:ext cx="8900314" cy="6261734"/>
        </p:xfrm>
        <a:graphic>
          <a:graphicData uri="http://schemas.openxmlformats.org/drawingml/2006/table">
            <a:tbl>
              <a:tblPr/>
              <a:tblGrid>
                <a:gridCol w="442845"/>
                <a:gridCol w="2109403"/>
                <a:gridCol w="638062"/>
                <a:gridCol w="708957"/>
                <a:gridCol w="637742"/>
                <a:gridCol w="425695"/>
                <a:gridCol w="351136"/>
                <a:gridCol w="425375"/>
                <a:gridCol w="425375"/>
                <a:gridCol w="444547"/>
                <a:gridCol w="354479"/>
                <a:gridCol w="354479"/>
                <a:gridCol w="376993"/>
                <a:gridCol w="496270"/>
                <a:gridCol w="354479"/>
                <a:gridCol w="354477"/>
              </a:tblGrid>
              <a:tr h="23713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№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Начало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Окон-е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2018 г.</a:t>
                      </a: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2019 г.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2020 г.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60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квартал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05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7.3.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baseline="0" dirty="0" smtClean="0">
                          <a:latin typeface="Times New Roman"/>
                          <a:ea typeface="Times New Roman"/>
                        </a:rPr>
                        <a:t>Разработка и оформление в ДОО тематических консультаций для родителей.  Размещение материалов на сайтах ДОО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17.09.18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24.04.20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7.4.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latin typeface="Times New Roman"/>
                          <a:ea typeface="Times New Roman"/>
                        </a:rPr>
                        <a:t>Разработка и  размещение</a:t>
                      </a:r>
                      <a:r>
                        <a:rPr lang="ru-RU" sz="1000" b="0" baseline="0" dirty="0" smtClean="0">
                          <a:latin typeface="Times New Roman"/>
                          <a:ea typeface="Times New Roman"/>
                        </a:rPr>
                        <a:t> на сайтах ДОО </a:t>
                      </a:r>
                      <a:r>
                        <a:rPr lang="ru-RU" sz="1000" b="0" baseline="0" dirty="0" err="1" smtClean="0">
                          <a:latin typeface="Times New Roman"/>
                          <a:ea typeface="Times New Roman"/>
                        </a:rPr>
                        <a:t>видеозанятий</a:t>
                      </a:r>
                      <a:r>
                        <a:rPr lang="ru-RU" sz="1000" b="0" baseline="0" dirty="0" smtClean="0">
                          <a:latin typeface="Times New Roman"/>
                          <a:ea typeface="Times New Roman"/>
                        </a:rPr>
                        <a:t> для родителей  воспитанников для проведения комплексов физических упражнений в домашних условиях</a:t>
                      </a:r>
                      <a:endParaRPr lang="ru-RU" sz="10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01.03.19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27.03.20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7.5.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Организация детско-родительских конкурсов,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 с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портивных мероприятий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105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10.09.18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22.05.20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1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8.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baseline="0" dirty="0" smtClean="0">
                          <a:latin typeface="Times New Roman"/>
                          <a:ea typeface="Times New Roman"/>
                        </a:rPr>
                        <a:t>Проведение медицинского обследования детей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Calibri"/>
                          <a:ea typeface="Times New Roman"/>
                          <a:cs typeface="Times New Roman"/>
                        </a:rPr>
                        <a:t>153</a:t>
                      </a: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Calibri"/>
                          <a:ea typeface="Times New Roman"/>
                          <a:cs typeface="Times New Roman"/>
                        </a:rPr>
                        <a:t>01.08.18</a:t>
                      </a: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Calibri"/>
                          <a:ea typeface="Times New Roman"/>
                          <a:cs typeface="Times New Roman"/>
                        </a:rPr>
                        <a:t>29.05.20</a:t>
                      </a: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145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/>
                        <a:t>8.1.</a:t>
                      </a:r>
                      <a:endParaRPr lang="ru-RU" sz="1000" b="0" dirty="0"/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0" baseline="0" dirty="0" smtClean="0">
                          <a:latin typeface="Times New Roman"/>
                          <a:ea typeface="Times New Roman"/>
                        </a:rPr>
                        <a:t>Мониторинг состояния здоровья воспитанников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15.10.18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16.06.19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bg1"/>
                          </a:solidFill>
                          <a:latin typeface="+mn-lt"/>
                        </a:rPr>
                        <a:t>155</a:t>
                      </a:r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178145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9.</a:t>
                      </a:r>
                      <a:endParaRPr lang="ru-RU" sz="1000" b="1" dirty="0"/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baseline="0" dirty="0" smtClean="0">
                          <a:latin typeface="Times New Roman"/>
                          <a:ea typeface="Times New Roman"/>
                        </a:rPr>
                        <a:t>Научно-методическое сопровождение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Calibri"/>
                          <a:ea typeface="Times New Roman"/>
                          <a:cs typeface="Times New Roman"/>
                        </a:rPr>
                        <a:t>121</a:t>
                      </a: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Calibri"/>
                          <a:ea typeface="Times New Roman"/>
                          <a:cs typeface="Times New Roman"/>
                        </a:rPr>
                        <a:t>08.07.18</a:t>
                      </a: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Calibri"/>
                          <a:ea typeface="Times New Roman"/>
                          <a:cs typeface="Times New Roman"/>
                        </a:rPr>
                        <a:t>17.07.20</a:t>
                      </a: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2044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9.1.</a:t>
                      </a:r>
                      <a:endParaRPr lang="ru-RU" sz="1000" dirty="0"/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Организация и проведение семинаров  «Реализация муниципального проекта (промежуточные результаты и перспективы развития; результаты проекта)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08.07.19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26.07.20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2044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9.2.</a:t>
                      </a:r>
                      <a:endParaRPr lang="ru-RU" sz="1000" dirty="0"/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Разработка и направление в дошкольные учреждения электронный сборник материалов по организации деятельности по профилактике ОДА у воспитанников для дальнейшего использования в работе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02.03.20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17.07.20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572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10.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baseline="0" dirty="0" smtClean="0">
                          <a:latin typeface="Times New Roman"/>
                          <a:ea typeface="Times New Roman"/>
                        </a:rPr>
                        <a:t>Информационная поддержка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03.09.18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17.07.20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921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D4EB0EF6-0399-4240-9788-B494D823117B}" type="slidenum">
              <a:rPr lang="ru-RU" b="1" smtClean="0">
                <a:solidFill>
                  <a:schemeClr val="bg1"/>
                </a:solidFill>
              </a:rPr>
              <a:pPr>
                <a:defRPr/>
              </a:pPr>
              <a:t>18</a:t>
            </a:fld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Номер слайда 6"/>
          <p:cNvSpPr txBox="1">
            <a:spLocks/>
          </p:cNvSpPr>
          <p:nvPr/>
        </p:nvSpPr>
        <p:spPr>
          <a:xfrm>
            <a:off x="8643967" y="6429396"/>
            <a:ext cx="500034" cy="42860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7" y="142853"/>
            <a:ext cx="8631267" cy="642942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Команда проекта</a:t>
            </a:r>
            <a:endParaRPr lang="ru-RU" sz="3000" dirty="0"/>
          </a:p>
        </p:txBody>
      </p:sp>
      <p:graphicFrame>
        <p:nvGraphicFramePr>
          <p:cNvPr id="5" name="Group 13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21400297"/>
              </p:ext>
            </p:extLst>
          </p:nvPr>
        </p:nvGraphicFramePr>
        <p:xfrm>
          <a:off x="285720" y="1214421"/>
          <a:ext cx="8643998" cy="4679198"/>
        </p:xfrm>
        <a:graphic>
          <a:graphicData uri="http://schemas.openxmlformats.org/drawingml/2006/table">
            <a:tbl>
              <a:tblPr/>
              <a:tblGrid>
                <a:gridCol w="425225"/>
                <a:gridCol w="2834017"/>
                <a:gridCol w="3136764"/>
                <a:gridCol w="2247992"/>
              </a:tblGrid>
              <a:tr h="7167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№</a:t>
                      </a: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ФИО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Основное место работы, должность</a:t>
                      </a: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Роль в проекте</a:t>
                      </a: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9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Гричаникова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Ирина Александровна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руководитель управления образования  администрации города Белгорода 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Куратор проекта.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Ответственный за: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регламентацию деятельности по профилактике нарушений ОДА у</a:t>
                      </a:r>
                      <a:r>
                        <a:rPr lang="ru-RU" sz="1100" b="0" kern="16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воспитанников ДОО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4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Березка Татьяна Геннадьевна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заместитель руководителя управления образования – начальник отдела дошкольного образования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управления образования  администрации города Белгорода </a:t>
                      </a: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Руководитель проекта. </a:t>
                      </a: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Ответственный за: 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 научно-методическое сопровождение;</a:t>
                      </a:r>
                      <a:endParaRPr kumimoji="0" lang="ru-RU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роведение медицинского обследования воспитанников ДОО</a:t>
                      </a:r>
                      <a:endParaRPr kumimoji="0" lang="ru-RU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34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Москалева Наталья Александровна</a:t>
                      </a: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ведущий специалист отдела дошкольного образования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Администратор проекта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Ответственный за: 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</a:t>
                      </a: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рганизацию</a:t>
                      </a:r>
                      <a:r>
                        <a:rPr kumimoji="0"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медико-педагогических условий для профилактики  нарушений опорно-двигательного аппарата, 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роведение мониторинга состояния здоровья воспитанников ДОО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24900" y="6565900"/>
            <a:ext cx="419100" cy="2921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46511819-D1CF-42B5-8275-8017701DC97E}" type="slidenum">
              <a:rPr lang="ru-RU" b="1" smtClean="0">
                <a:solidFill>
                  <a:schemeClr val="bg1"/>
                </a:solidFill>
              </a:rPr>
              <a:pPr>
                <a:defRPr/>
              </a:pPr>
              <a:t>19</a:t>
            </a:fld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ru-RU" sz="3000" dirty="0" smtClean="0"/>
              <a:t>Введение в предметную область</a:t>
            </a:r>
            <a:br>
              <a:rPr lang="ru-RU" sz="3000" dirty="0" smtClean="0"/>
            </a:br>
            <a:r>
              <a:rPr lang="ru-RU" sz="30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ru-RU" sz="3000" dirty="0" smtClean="0">
                <a:solidFill>
                  <a:srgbClr val="00B0F0"/>
                </a:solidFill>
              </a:rPr>
              <a:t>описание ситуации </a:t>
            </a:r>
            <a:r>
              <a:rPr lang="ru-RU" sz="3000" dirty="0" smtClean="0">
                <a:solidFill>
                  <a:srgbClr val="FF0000"/>
                </a:solidFill>
              </a:rPr>
              <a:t>«как есть»)</a:t>
            </a: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4294967295"/>
          </p:nvPr>
        </p:nvSpPr>
        <p:spPr>
          <a:xfrm>
            <a:off x="285720" y="1142984"/>
            <a:ext cx="8643937" cy="54292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sz="2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24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357290" y="1357298"/>
          <a:ext cx="6786610" cy="64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6610"/>
              </a:tblGrid>
              <a:tr h="642942">
                <a:tc>
                  <a:txBody>
                    <a:bodyPr/>
                    <a:lstStyle/>
                    <a:p>
                      <a:r>
                        <a:rPr lang="ru-RU" dirty="0" smtClean="0"/>
                        <a:t>Сравнительный</a:t>
                      </a:r>
                      <a:r>
                        <a:rPr lang="ru-RU" baseline="0" dirty="0" smtClean="0"/>
                        <a:t> анализ заболеваемости воспитанников, имеющих нарушения опорно-двигательного аппарата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642910" y="2071678"/>
          <a:ext cx="7929619" cy="4373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885832"/>
                <a:gridCol w="720874"/>
                <a:gridCol w="1009224"/>
                <a:gridCol w="865050"/>
                <a:gridCol w="1009224"/>
                <a:gridCol w="1153399"/>
              </a:tblGrid>
              <a:tr h="868594">
                <a:tc rowSpan="2"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Классификация заболеваний 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2016 г.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г.</a:t>
                      </a:r>
                    </a:p>
                    <a:p>
                      <a:pPr algn="ctr"/>
                      <a:r>
                        <a:rPr lang="ru-RU" sz="1400" i="1" baseline="0" dirty="0" smtClean="0">
                          <a:solidFill>
                            <a:schemeClr val="tx1"/>
                          </a:solidFill>
                        </a:rPr>
                        <a:t>(по состоянию на 31.12.2017)</a:t>
                      </a:r>
                      <a:endParaRPr lang="ru-RU" sz="14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2018 г.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i="1" dirty="0" smtClean="0">
                          <a:solidFill>
                            <a:schemeClr val="tx1"/>
                          </a:solidFill>
                        </a:rPr>
                        <a:t>(по состоянию на  01.06.2018 г.)</a:t>
                      </a:r>
                      <a:endParaRPr lang="ru-RU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7360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Кол-во чел.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Кол-во чел.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Кол-во чел.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5144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Нарушения</a:t>
                      </a:r>
                      <a:r>
                        <a:rPr lang="ru-RU" b="1" baseline="0" dirty="0" smtClean="0"/>
                        <a:t> ОДА: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4260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25,1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5002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29,4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5830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34,4</a:t>
                      </a:r>
                      <a:endParaRPr lang="ru-RU" b="1" dirty="0"/>
                    </a:p>
                  </a:txBody>
                  <a:tcPr/>
                </a:tc>
              </a:tr>
              <a:tr h="372254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- Сколиоз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94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0,6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64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0,4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41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0,24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5144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- Нарушение осанки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493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65144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Плоскостопие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841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876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5,16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940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5,6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51445">
                <a:tc>
                  <a:txBody>
                    <a:bodyPr/>
                    <a:lstStyle/>
                    <a:p>
                      <a:pPr algn="r"/>
                      <a:r>
                        <a:rPr lang="ru-RU" sz="1600" dirty="0" err="1" smtClean="0"/>
                        <a:t>Плоско-вальгусные</a:t>
                      </a:r>
                      <a:r>
                        <a:rPr lang="ru-RU" sz="1600" baseline="0" dirty="0" smtClean="0"/>
                        <a:t> стопы</a:t>
                      </a:r>
                      <a:endParaRPr lang="ru-RU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3051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18,2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3569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21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4513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26,6</a:t>
                      </a:r>
                      <a:endParaRPr lang="ru-RU" b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57187" cy="28575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E8048A02-524A-4423-BDD4-C83E18DCD014}" type="slidenum">
              <a:rPr lang="ru-RU" b="1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7" y="142853"/>
            <a:ext cx="8631267" cy="642942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Команда проекта</a:t>
            </a:r>
            <a:endParaRPr lang="ru-RU" sz="3000" dirty="0"/>
          </a:p>
        </p:txBody>
      </p:sp>
      <p:graphicFrame>
        <p:nvGraphicFramePr>
          <p:cNvPr id="5" name="Group 13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21400297"/>
              </p:ext>
            </p:extLst>
          </p:nvPr>
        </p:nvGraphicFramePr>
        <p:xfrm>
          <a:off x="214282" y="642918"/>
          <a:ext cx="8785702" cy="6017857"/>
        </p:xfrm>
        <a:graphic>
          <a:graphicData uri="http://schemas.openxmlformats.org/drawingml/2006/table">
            <a:tbl>
              <a:tblPr/>
              <a:tblGrid>
                <a:gridCol w="432196"/>
                <a:gridCol w="2880476"/>
                <a:gridCol w="3188186"/>
                <a:gridCol w="2284844"/>
              </a:tblGrid>
              <a:tr h="8210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№</a:t>
                      </a: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ФИО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Основное место работы, должность</a:t>
                      </a: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Роль в проекте</a:t>
                      </a: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0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Филиппенко Светлана Константиновна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заместитель начальника отдела дошкольного образования</a:t>
                      </a: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Член команды проекта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Отве6тственный за: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</a:t>
                      </a: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оздание организационно-педагогических условий для организации деятельности по профилактике  нарушений ОДА у воспитанников ДОО;</a:t>
                      </a: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0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Чепурина</a:t>
                      </a: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Ольга Владимировна</a:t>
                      </a: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главный  специалист отдела дошкольного образования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Член команды проекта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Ответственный за: </a:t>
                      </a:r>
                    </a:p>
                    <a:p>
                      <a:pPr algn="l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kumimoji="0"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</a:t>
                      </a: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трудничество семьи и ДОО по формированию здорового образа жизни у воспитанников;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организацию медико-педагогического контроля</a:t>
                      </a: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0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Студенникова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Ольга Владимировна 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старший</a:t>
                      </a:r>
                      <a:r>
                        <a:rPr kumimoji="0" lang="ru-RU" sz="11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методист МБУ НМИЦ</a:t>
                      </a:r>
                    </a:p>
                  </a:txBody>
                  <a:tcPr marL="91441" marR="9144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Член команды проекта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Ответственный за: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проведение в ДОО организованной деятельности с воспитанниками  по профилактике нарушений ОДА </a:t>
                      </a:r>
                      <a:endParaRPr lang="ru-RU" sz="1100" b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0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91441" marR="9144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Овчарова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Виталия Николаевна 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начальник правовой</a:t>
                      </a:r>
                      <a:r>
                        <a:rPr kumimoji="0" lang="ru-RU" sz="11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кадровой и организационно-контрольной работы </a:t>
                      </a:r>
                      <a:endParaRPr kumimoji="0" lang="ru-RU" sz="11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1" marR="9144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Член команды проекта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Ответственный за: заключение договоров о сотрудничестве между ДОО и  ОГКУЗ «ОЦМП» на проведение обследования состояния здоровья воспитанников ДОО</a:t>
                      </a:r>
                      <a:endParaRPr lang="ru-RU" sz="11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91441" marR="9144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Пилипенко Юрий Владимирович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ведущий специалист</a:t>
                      </a:r>
                      <a:r>
                        <a:rPr kumimoji="0" lang="ru-RU" sz="105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 технической поддержке отдела проектной, информационной и издательской деятельности</a:t>
                      </a:r>
                      <a:endParaRPr kumimoji="0" lang="ru-RU" sz="105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1" marR="9144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Член команды проекта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Ответственный за: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информационную</a:t>
                      </a:r>
                      <a:r>
                        <a:rPr lang="ru-RU" sz="11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поддержку</a:t>
                      </a:r>
                      <a:endParaRPr lang="ru-RU" sz="11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24900" y="6565900"/>
            <a:ext cx="419100" cy="2921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46511819-D1CF-42B5-8275-8017701DC97E}" type="slidenum">
              <a:rPr lang="ru-RU" b="1" smtClean="0">
                <a:solidFill>
                  <a:schemeClr val="bg1"/>
                </a:solidFill>
              </a:rPr>
              <a:pPr>
                <a:defRPr/>
              </a:pPr>
              <a:t>20</a:t>
            </a:fld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/>
              <a:t>Контактные данные: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Куратор проекта: </a:t>
            </a:r>
            <a:r>
              <a:rPr lang="ru-RU" sz="2400" dirty="0" err="1" smtClean="0"/>
              <a:t>Гричаникова</a:t>
            </a:r>
            <a:r>
              <a:rPr lang="ru-RU" sz="2400" dirty="0" smtClean="0"/>
              <a:t> И.А., </a:t>
            </a:r>
          </a:p>
          <a:p>
            <a:r>
              <a:rPr lang="ru-RU" sz="1600" dirty="0" smtClean="0"/>
              <a:t>Телефон: (4722) 32-68-95</a:t>
            </a:r>
          </a:p>
          <a:p>
            <a:r>
              <a:rPr lang="ru-RU" sz="1600" dirty="0" smtClean="0"/>
              <a:t>Адрес: 308000, г. Белгород, ул. Попова, 25-а</a:t>
            </a:r>
          </a:p>
          <a:p>
            <a:r>
              <a:rPr lang="en-US" sz="1600" dirty="0" smtClean="0"/>
              <a:t>E-mail: </a:t>
            </a:r>
            <a:r>
              <a:rPr lang="en-US" sz="1600" dirty="0" smtClean="0">
                <a:hlinkClick r:id="rId2"/>
              </a:rPr>
              <a:t>info@beluo31.ru</a:t>
            </a:r>
            <a:endParaRPr lang="ru-RU" sz="1600" dirty="0" smtClean="0"/>
          </a:p>
          <a:p>
            <a:r>
              <a:rPr lang="ru-RU" sz="2400" dirty="0" smtClean="0"/>
              <a:t>Руководитель проекта: Березка Т.Г., </a:t>
            </a:r>
          </a:p>
          <a:p>
            <a:r>
              <a:rPr lang="ru-RU" sz="1600" dirty="0" smtClean="0"/>
              <a:t>Телефон: (4722) 32-40-04</a:t>
            </a:r>
          </a:p>
          <a:p>
            <a:r>
              <a:rPr lang="ru-RU" sz="1600" dirty="0" smtClean="0"/>
              <a:t>Адрес: 308000, г. Белгород, ул. Попова. 25-а  </a:t>
            </a:r>
          </a:p>
          <a:p>
            <a:r>
              <a:rPr lang="en-US" sz="1600" dirty="0" smtClean="0"/>
              <a:t>E-</a:t>
            </a:r>
            <a:r>
              <a:rPr lang="en-US" sz="1600" dirty="0" err="1" smtClean="0"/>
              <a:t>mail:berezkatg@mail.ru</a:t>
            </a:r>
            <a:r>
              <a:rPr lang="en-US" sz="1600" b="1" dirty="0" smtClean="0"/>
              <a:t> </a:t>
            </a:r>
            <a:endParaRPr lang="ru-RU" sz="16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53490" y="6613525"/>
            <a:ext cx="490510" cy="244475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9DBC8DBE-C2D2-4CA9-8E47-B5309D1FAA68}" type="slidenum">
              <a:rPr lang="ru-RU" b="1" smtClean="0">
                <a:solidFill>
                  <a:schemeClr val="bg1"/>
                </a:solidFill>
              </a:rPr>
              <a:pPr>
                <a:defRPr/>
              </a:pPr>
              <a:t>21</a:t>
            </a:fld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ru-RU" sz="3000" dirty="0" smtClean="0"/>
              <a:t>Введение в предметную область</a:t>
            </a:r>
            <a:br>
              <a:rPr lang="ru-RU" sz="3000" dirty="0" smtClean="0"/>
            </a:br>
            <a:r>
              <a:rPr lang="ru-RU" sz="30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ru-RU" sz="3000" dirty="0" smtClean="0">
                <a:solidFill>
                  <a:srgbClr val="00B0F0"/>
                </a:solidFill>
              </a:rPr>
              <a:t>описание ситуации </a:t>
            </a:r>
            <a:r>
              <a:rPr lang="ru-RU" sz="3000" dirty="0" smtClean="0">
                <a:solidFill>
                  <a:srgbClr val="FF0000"/>
                </a:solidFill>
              </a:rPr>
              <a:t>«как есть»)</a:t>
            </a: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4294967295"/>
          </p:nvPr>
        </p:nvSpPr>
        <p:spPr>
          <a:xfrm>
            <a:off x="285720" y="1142984"/>
            <a:ext cx="8643937" cy="54292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sz="2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24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71472" y="1357298"/>
          <a:ext cx="8215370" cy="428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15370"/>
              </a:tblGrid>
              <a:tr h="428628">
                <a:tc>
                  <a:txBody>
                    <a:bodyPr/>
                    <a:lstStyle/>
                    <a:p>
                      <a:r>
                        <a:rPr lang="ru-RU" dirty="0" smtClean="0"/>
                        <a:t>Сравнительный</a:t>
                      </a:r>
                      <a:r>
                        <a:rPr lang="ru-RU" baseline="0" dirty="0" smtClean="0"/>
                        <a:t> анализ заболеваемости воспитанников по возрастам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71472" y="1928802"/>
          <a:ext cx="8143929" cy="4158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785818"/>
                <a:gridCol w="571504"/>
                <a:gridCol w="714380"/>
                <a:gridCol w="693638"/>
                <a:gridCol w="735122"/>
                <a:gridCol w="642942"/>
                <a:gridCol w="857256"/>
                <a:gridCol w="785815"/>
              </a:tblGrid>
              <a:tr h="745871"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Классификация заболеваний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2014 г.р.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2013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г.р.</a:t>
                      </a:r>
                    </a:p>
                    <a:p>
                      <a:pPr algn="ctr"/>
                      <a:endParaRPr lang="ru-RU" sz="14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2012 г.р.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2011 г.р.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44306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Кол-во чел.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Кол-во чел.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Кол-во чел.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Кол-во чел.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89243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Нарушения</a:t>
                      </a:r>
                      <a:r>
                        <a:rPr lang="ru-RU" sz="1600" b="1" baseline="0" dirty="0" smtClean="0"/>
                        <a:t> ОДА: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1096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6,5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1391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7,9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1623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10,4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1720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10,15</a:t>
                      </a:r>
                      <a:endParaRPr lang="ru-RU" sz="1400" b="1" dirty="0"/>
                    </a:p>
                  </a:txBody>
                  <a:tcPr/>
                </a:tc>
              </a:tr>
              <a:tr h="341140"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- Сколиоз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0,03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0,05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13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0,08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0,1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89243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- Нарушение осанки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0,19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0,29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0,58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0,94</a:t>
                      </a:r>
                      <a:endParaRPr lang="ru-RU" sz="1400" dirty="0"/>
                    </a:p>
                  </a:txBody>
                  <a:tcPr/>
                </a:tc>
              </a:tr>
              <a:tr h="559403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Плоскостопие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73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0,44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211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1,25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277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1,64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379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2,27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89243">
                <a:tc>
                  <a:txBody>
                    <a:bodyPr/>
                    <a:lstStyle/>
                    <a:p>
                      <a:pPr algn="r"/>
                      <a:r>
                        <a:rPr lang="ru-RU" sz="1600" dirty="0" err="1" smtClean="0"/>
                        <a:t>Плоско-вальгусные</a:t>
                      </a:r>
                      <a:r>
                        <a:rPr lang="ru-RU" sz="1600" baseline="0" dirty="0" smtClean="0"/>
                        <a:t> стопы</a:t>
                      </a:r>
                      <a:endParaRPr lang="ru-RU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987</a:t>
                      </a:r>
                      <a:endParaRPr lang="ru-RU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5,8</a:t>
                      </a:r>
                      <a:endParaRPr lang="ru-RU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1124</a:t>
                      </a:r>
                      <a:endParaRPr lang="ru-RU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6,6</a:t>
                      </a:r>
                      <a:endParaRPr lang="ru-RU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1235</a:t>
                      </a:r>
                      <a:endParaRPr lang="ru-RU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7,3</a:t>
                      </a:r>
                      <a:endParaRPr lang="ru-RU" sz="1400" b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1167</a:t>
                      </a:r>
                      <a:endParaRPr lang="ru-RU" sz="1400" b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6,9</a:t>
                      </a:r>
                      <a:endParaRPr lang="ru-RU" sz="1400" b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57187" cy="28575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E8048A02-524A-4423-BDD4-C83E18DCD014}" type="slidenum">
              <a:rPr lang="ru-RU" b="1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ru-RU" sz="3000" dirty="0" smtClean="0"/>
              <a:t>Введение в предметную область</a:t>
            </a:r>
            <a:br>
              <a:rPr lang="ru-RU" sz="3000" dirty="0" smtClean="0"/>
            </a:br>
            <a:r>
              <a:rPr lang="ru-RU" sz="30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ru-RU" sz="3000" dirty="0" smtClean="0">
                <a:solidFill>
                  <a:srgbClr val="00B0F0"/>
                </a:solidFill>
              </a:rPr>
              <a:t>описание ситуации </a:t>
            </a:r>
            <a:r>
              <a:rPr lang="ru-RU" sz="3000" dirty="0" smtClean="0">
                <a:solidFill>
                  <a:srgbClr val="FF0000"/>
                </a:solidFill>
              </a:rPr>
              <a:t>«как есть»)</a:t>
            </a: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4294967295"/>
          </p:nvPr>
        </p:nvSpPr>
        <p:spPr>
          <a:xfrm>
            <a:off x="285720" y="1142984"/>
            <a:ext cx="8643937" cy="54292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sz="2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24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85786" y="1214422"/>
          <a:ext cx="7572428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428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/>
                        <a:t>Оздоровительные мероприятия,</a:t>
                      </a:r>
                    </a:p>
                    <a:p>
                      <a:pPr algn="ctr"/>
                      <a:r>
                        <a:rPr lang="ru-RU" sz="2000" baseline="0" dirty="0" smtClean="0"/>
                        <a:t> направленные, в том числе, на профилактику плоскостопия, нарушений осанки</a:t>
                      </a:r>
                    </a:p>
                    <a:p>
                      <a:pPr algn="ctr"/>
                      <a:r>
                        <a:rPr lang="ru-RU" sz="2000" baseline="0" dirty="0" smtClean="0"/>
                        <a:t>у воспитанников МДОО в 2017-2018 учебном году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14347" y="2857495"/>
          <a:ext cx="7643867" cy="3406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7990"/>
                <a:gridCol w="1367195"/>
                <a:gridCol w="876939"/>
                <a:gridCol w="1132424"/>
                <a:gridCol w="849319"/>
              </a:tblGrid>
              <a:tr h="57150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Мероприятия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Кол-во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ДОО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Кол-во детей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7150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Занятия в секции</a:t>
                      </a:r>
                      <a:r>
                        <a:rPr lang="ru-RU" sz="1600" baseline="0" dirty="0" smtClean="0"/>
                        <a:t> по корригирующей гимнастике</a:t>
                      </a:r>
                      <a:endParaRPr lang="ru-RU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31,4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706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4,4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072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Ходьба по</a:t>
                      </a:r>
                      <a:r>
                        <a:rPr lang="ru-RU" sz="1600" baseline="0" dirty="0" smtClean="0"/>
                        <a:t> корригирующим дорожкам </a:t>
                      </a:r>
                      <a:endParaRPr lang="ru-RU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67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14278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86,9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84670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Босохождение</a:t>
                      </a:r>
                      <a:r>
                        <a:rPr lang="ru-RU" sz="1600" baseline="0" dirty="0" smtClean="0"/>
                        <a:t> </a:t>
                      </a:r>
                    </a:p>
                    <a:p>
                      <a:r>
                        <a:rPr lang="ru-RU" sz="1600" baseline="0" dirty="0" smtClean="0"/>
                        <a:t>(в т.ч. по Сигалову)</a:t>
                      </a:r>
                      <a:endParaRPr lang="ru-RU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67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12478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75,9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467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Контрастное обливание ног</a:t>
                      </a:r>
                      <a:endParaRPr lang="ru-RU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32,8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4298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26,2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8467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Солевое закаливание</a:t>
                      </a:r>
                      <a:endParaRPr lang="ru-RU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47,8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9828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59,8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4670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Самомассаж</a:t>
                      </a:r>
                      <a:r>
                        <a:rPr lang="ru-RU" sz="1600" dirty="0" smtClean="0"/>
                        <a:t> </a:t>
                      </a:r>
                      <a:endParaRPr lang="ru-RU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50,8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4531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31,8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57187" cy="28575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E8048A02-524A-4423-BDD4-C83E18DCD014}" type="slidenum">
              <a:rPr lang="ru-RU" b="1">
                <a:solidFill>
                  <a:schemeClr val="bg1"/>
                </a:solidFill>
              </a:rPr>
              <a:pPr>
                <a:defRPr/>
              </a:pPr>
              <a:t>4</a:t>
            </a:fld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ru-RU" sz="3000" dirty="0" smtClean="0"/>
              <a:t>Введение в предметную область</a:t>
            </a:r>
            <a:br>
              <a:rPr lang="ru-RU" sz="3000" dirty="0" smtClean="0"/>
            </a:br>
            <a:r>
              <a:rPr lang="ru-RU" sz="30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ru-RU" sz="3000" dirty="0" smtClean="0">
                <a:solidFill>
                  <a:srgbClr val="00B0F0"/>
                </a:solidFill>
              </a:rPr>
              <a:t>описание ситуации </a:t>
            </a:r>
            <a:r>
              <a:rPr lang="ru-RU" sz="3000" dirty="0" smtClean="0">
                <a:solidFill>
                  <a:srgbClr val="FF0000"/>
                </a:solidFill>
              </a:rPr>
              <a:t>«как есть»)</a:t>
            </a: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4294967295"/>
          </p:nvPr>
        </p:nvSpPr>
        <p:spPr>
          <a:xfrm>
            <a:off x="214282" y="1142984"/>
            <a:ext cx="8715375" cy="55721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sz="2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24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71604" y="1285860"/>
          <a:ext cx="5786478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6478"/>
              </a:tblGrid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Медицинское обслуживание </a:t>
                      </a:r>
                    </a:p>
                    <a:p>
                      <a:pPr algn="ctr"/>
                      <a:r>
                        <a:rPr lang="ru-RU" sz="2000" dirty="0" smtClean="0"/>
                        <a:t>врачами-педиатрами территориально закрепленных детских</a:t>
                      </a:r>
                      <a:r>
                        <a:rPr lang="ru-RU" sz="2000" baseline="0" dirty="0" smtClean="0"/>
                        <a:t> поликлиник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85786" y="2571744"/>
          <a:ext cx="7572428" cy="3786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6423"/>
                <a:gridCol w="2196005"/>
              </a:tblGrid>
              <a:tr h="7448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Наименование медицинских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организаций, с которыми заключены договоры о сотрудничестве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Количество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дошкольных организаций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8965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ОГБУЗ «Городская детская больница г.Белгорода», в том числе:</a:t>
                      </a:r>
                      <a:endParaRPr lang="ru-RU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2414"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- Детская поликлиника № 1</a:t>
                      </a:r>
                      <a:endParaRPr lang="ru-RU" sz="1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8965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- Детская поликлиника № 2</a:t>
                      </a:r>
                    </a:p>
                    <a:p>
                      <a:endParaRPr lang="ru-RU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2414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- Детская поликлиника № 3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2414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ОГБУЗ</a:t>
                      </a:r>
                      <a:r>
                        <a:rPr lang="ru-RU" sz="1600" baseline="0" dirty="0" smtClean="0"/>
                        <a:t> «Городская детская поликлиника № 4»</a:t>
                      </a:r>
                      <a:endParaRPr lang="ru-RU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241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ООО «Поликлиника «</a:t>
                      </a:r>
                      <a:r>
                        <a:rPr lang="ru-RU" sz="1600" dirty="0" err="1" smtClean="0"/>
                        <a:t>Полимедика</a:t>
                      </a:r>
                      <a:r>
                        <a:rPr lang="ru-RU" sz="1600" dirty="0" smtClean="0"/>
                        <a:t>» - Белгород</a:t>
                      </a:r>
                      <a:endParaRPr lang="ru-RU" sz="1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2414"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/>
                        <a:t>ИТОГО:</a:t>
                      </a:r>
                      <a:endParaRPr lang="ru-RU" sz="16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67</a:t>
                      </a:r>
                      <a:endParaRPr lang="ru-RU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57187" cy="28575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E8048A02-524A-4423-BDD4-C83E18DCD014}" type="slidenum">
              <a:rPr lang="ru-RU" b="1">
                <a:solidFill>
                  <a:schemeClr val="bg1"/>
                </a:solidFill>
              </a:rPr>
              <a:pPr>
                <a:defRPr/>
              </a:pPr>
              <a:t>5</a:t>
            </a:fld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ru-RU" sz="3000" dirty="0" smtClean="0"/>
              <a:t>Введение в предметную область</a:t>
            </a:r>
            <a:br>
              <a:rPr lang="ru-RU" sz="3000" dirty="0" smtClean="0"/>
            </a:br>
            <a:r>
              <a:rPr lang="ru-RU" sz="30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ru-RU" sz="3000" dirty="0" smtClean="0">
                <a:solidFill>
                  <a:srgbClr val="00B0F0"/>
                </a:solidFill>
              </a:rPr>
              <a:t>описание ситуации </a:t>
            </a:r>
            <a:r>
              <a:rPr lang="ru-RU" sz="3000" dirty="0" smtClean="0">
                <a:solidFill>
                  <a:srgbClr val="FF0000"/>
                </a:solidFill>
              </a:rPr>
              <a:t>«как есть»)</a:t>
            </a: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285720" y="1214422"/>
            <a:ext cx="8643998" cy="550072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В ДОО г. Белгорода за период с 2015 г. </a:t>
            </a:r>
            <a:r>
              <a:rPr lang="ru-RU" sz="2400" b="1" dirty="0" err="1" smtClean="0">
                <a:solidFill>
                  <a:srgbClr val="FF0000"/>
                </a:solidFill>
              </a:rPr>
              <a:t>реализавано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3 проекта по </a:t>
            </a:r>
            <a:r>
              <a:rPr lang="ru-RU" sz="2400" b="1" dirty="0" err="1" smtClean="0">
                <a:solidFill>
                  <a:srgbClr val="FF0000"/>
                </a:solidFill>
              </a:rPr>
              <a:t>здоровьесбережению</a:t>
            </a:r>
            <a:r>
              <a:rPr lang="ru-RU" sz="2400" b="1" dirty="0" smtClean="0">
                <a:solidFill>
                  <a:srgbClr val="FF0000"/>
                </a:solidFill>
              </a:rPr>
              <a:t>:</a:t>
            </a:r>
          </a:p>
          <a:p>
            <a:pPr algn="just">
              <a:buNone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1</a:t>
            </a:r>
            <a:r>
              <a:rPr lang="ru-RU" sz="1800" b="1" dirty="0" smtClean="0">
                <a:solidFill>
                  <a:schemeClr val="bg2">
                    <a:lumMod val="10000"/>
                  </a:schemeClr>
                </a:solidFill>
              </a:rPr>
              <a:t>. «Формирование модели </a:t>
            </a:r>
            <a:r>
              <a:rPr lang="ru-RU" sz="1800" b="1" dirty="0" err="1" smtClean="0">
                <a:solidFill>
                  <a:schemeClr val="bg2">
                    <a:lumMod val="10000"/>
                  </a:schemeClr>
                </a:solidFill>
              </a:rPr>
              <a:t>здоровьесбережения</a:t>
            </a:r>
            <a:r>
              <a:rPr lang="ru-RU" sz="1800" b="1" dirty="0" smtClean="0">
                <a:solidFill>
                  <a:schemeClr val="bg2">
                    <a:lumMod val="10000"/>
                  </a:schemeClr>
                </a:solidFill>
              </a:rPr>
              <a:t> участников образовательных отношений в муниципальном ДОУ»;</a:t>
            </a:r>
          </a:p>
          <a:p>
            <a:pPr algn="just">
              <a:buNone/>
            </a:pPr>
            <a:r>
              <a:rPr lang="ru-RU" sz="1800" b="1" dirty="0" smtClean="0">
                <a:solidFill>
                  <a:schemeClr val="bg2">
                    <a:lumMod val="10000"/>
                  </a:schemeClr>
                </a:solidFill>
              </a:rPr>
              <a:t>2. «Проведение малой спартакиады среди обучающихся </a:t>
            </a:r>
            <a:endParaRPr lang="ru-RU" sz="180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just">
              <a:buNone/>
            </a:pPr>
            <a:r>
              <a:rPr lang="ru-RU" sz="1800" b="1" dirty="0" smtClean="0">
                <a:solidFill>
                  <a:schemeClr val="bg2">
                    <a:lumMod val="10000"/>
                  </a:schemeClr>
                </a:solidFill>
              </a:rPr>
              <a:t>      дошкольных образовательных организаций г. Белгорода»;</a:t>
            </a:r>
          </a:p>
          <a:p>
            <a:pPr algn="just">
              <a:buNone/>
            </a:pPr>
            <a:r>
              <a:rPr lang="ru-RU" sz="1800" b="1" dirty="0" smtClean="0">
                <a:solidFill>
                  <a:schemeClr val="bg2">
                    <a:lumMod val="10000"/>
                  </a:schemeClr>
                </a:solidFill>
              </a:rPr>
              <a:t>3. «Внедрение подвижных дворовых игр в систему физического воспитания обучающихся дошкольных образовательных организаций г. Белгорода»;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Проекты по профилактике ОДА у воспитанников в ДОО не организованы. </a:t>
            </a:r>
          </a:p>
          <a:p>
            <a:pPr algn="ctr">
              <a:buNone/>
            </a:pPr>
            <a:endParaRPr lang="ru-RU" sz="2000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Проблема: увеличение показателя «Нарушение опорно-двигательного  аппарата» у воспитанников  ДОО</a:t>
            </a:r>
          </a:p>
          <a:p>
            <a:endParaRPr lang="ru-RU" sz="2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24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57187" cy="28575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E8048A02-524A-4423-BDD4-C83E18DCD014}" type="slidenum">
              <a:rPr lang="ru-RU" b="1">
                <a:solidFill>
                  <a:schemeClr val="bg1"/>
                </a:solidFill>
              </a:rPr>
              <a:pPr>
                <a:defRPr/>
              </a:pPr>
              <a:t>6</a:t>
            </a:fld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86800" cy="8413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000" b="1" dirty="0" smtClean="0"/>
              <a:t>Цель и результат проекта</a:t>
            </a:r>
            <a:endParaRPr lang="ru-RU" sz="2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2610118487"/>
              </p:ext>
            </p:extLst>
          </p:nvPr>
        </p:nvGraphicFramePr>
        <p:xfrm>
          <a:off x="214282" y="988998"/>
          <a:ext cx="8601075" cy="2637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3140"/>
                <a:gridCol w="6457935"/>
              </a:tblGrid>
              <a:tr h="108268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Цель проекта: </a:t>
                      </a:r>
                      <a:endParaRPr lang="ru-RU" sz="1400" b="1" dirty="0"/>
                    </a:p>
                  </a:txBody>
                  <a:tcPr marL="91443" marR="9144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Снижение показателя «Нарушение опорно-двигательного аппарата» у воспитанников ДОО с 34,4% до 29%</a:t>
                      </a:r>
                      <a:r>
                        <a:rPr kumimoji="0" lang="ru-RU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(от общего количества воспитанников ДОО) к июлю 2020 года</a:t>
                      </a:r>
                      <a:endParaRPr kumimoji="0" lang="ru-RU" sz="1600" b="1" i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3" marR="91443" anchor="ctr">
                    <a:solidFill>
                      <a:schemeClr val="bg1"/>
                    </a:solidFill>
                  </a:tcPr>
                </a:tc>
              </a:tr>
              <a:tr h="1477982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Способ достижения цели:</a:t>
                      </a:r>
                      <a:endParaRPr lang="ru-RU" sz="1400" b="1" dirty="0"/>
                    </a:p>
                  </a:txBody>
                  <a:tcPr marL="91443" marR="9144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just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комплекса мероприятий, направленных на создание условий, способствующих повышению компетентности родителей, педагогов, медицинских работников ДОО по вопросам профилактики  нарушений опорно-двигательного аппарата у воспитанников дошкольных образовательных организаций </a:t>
                      </a:r>
                      <a:endParaRPr kumimoji="0" lang="ru-RU" sz="1600" b="1" i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3" marR="91443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921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09EC1BF4-A692-4C9A-AD05-5CDD8F787EFC}" type="slidenum">
              <a:rPr lang="ru-RU" b="1" smtClean="0">
                <a:solidFill>
                  <a:schemeClr val="bg1"/>
                </a:solidFill>
              </a:rPr>
              <a:pPr>
                <a:defRPr/>
              </a:pPr>
              <a:t>7</a:t>
            </a:fld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661261344"/>
              </p:ext>
            </p:extLst>
          </p:nvPr>
        </p:nvGraphicFramePr>
        <p:xfrm>
          <a:off x="214282" y="4357694"/>
          <a:ext cx="8601075" cy="18573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3140"/>
                <a:gridCol w="6457935"/>
              </a:tblGrid>
              <a:tr h="1857388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Результат проекта:</a:t>
                      </a:r>
                      <a:endParaRPr lang="ru-RU" sz="1600" b="1" dirty="0"/>
                    </a:p>
                  </a:txBody>
                  <a:tcPr marL="91443" marR="9144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Обеспечены организационно-педагогические, материально-технические, медико-педагогические  условия для профилактики  нарушений опорно-двигательного аппарата не менее чем для 30% воспитанников   дошкольных образовательных организаций г. Белгорода к  июлю 2020 года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86800" cy="841375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Цель и результат проекта</a:t>
            </a:r>
            <a:endParaRPr lang="ru-RU" sz="3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</p:nvPr>
        </p:nvGraphicFramePr>
        <p:xfrm>
          <a:off x="214282" y="928670"/>
          <a:ext cx="8715436" cy="55604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1635"/>
                <a:gridCol w="6543801"/>
              </a:tblGrid>
              <a:tr h="1014531">
                <a:tc rowSpan="7">
                  <a:txBody>
                    <a:bodyPr/>
                    <a:lstStyle/>
                    <a:p>
                      <a:r>
                        <a:rPr kumimoji="0" lang="ru-RU" sz="1800" b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Требования к результату проекта:</a:t>
                      </a:r>
                      <a:endParaRPr lang="ru-RU" sz="2000" b="0" u="none" dirty="0"/>
                    </a:p>
                  </a:txBody>
                  <a:tcPr marL="91443" marR="9144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1. </a:t>
                      </a:r>
                      <a:r>
                        <a:rPr lang="ru-RU" sz="16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Организованы ежегодные </a:t>
                      </a: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(2 раза в год) обследования состояния здоровья воспитанников ДОО специалистами </a:t>
                      </a:r>
                      <a:r>
                        <a:rPr lang="ru-RU" sz="1600" b="0" kern="1600" dirty="0">
                          <a:latin typeface="Times New Roman"/>
                          <a:ea typeface="Times New Roman"/>
                          <a:cs typeface="Times New Roman"/>
                        </a:rPr>
                        <a:t>ОГКУЗ «ОЦМП»</a:t>
                      </a:r>
                      <a:endParaRPr lang="ru-RU" sz="16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14531">
                <a:tc vMerge="1"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91443" marR="91443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2.  </a:t>
                      </a:r>
                      <a:r>
                        <a:rPr lang="ru-RU" sz="1600" b="0" kern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Заключены договоры </a:t>
                      </a:r>
                      <a:r>
                        <a:rPr lang="ru-RU" sz="1600" b="0" kern="1600" dirty="0">
                          <a:latin typeface="Times New Roman"/>
                          <a:ea typeface="Times New Roman"/>
                          <a:cs typeface="Times New Roman"/>
                        </a:rPr>
                        <a:t>о сотрудничестве между ДОО и  </a:t>
                      </a:r>
                      <a:endParaRPr lang="ru-RU" sz="1600" b="0" kern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ОГКУЗ </a:t>
                      </a:r>
                      <a:r>
                        <a:rPr lang="ru-RU" sz="1600" b="0" kern="1600" dirty="0">
                          <a:latin typeface="Times New Roman"/>
                          <a:ea typeface="Times New Roman"/>
                          <a:cs typeface="Times New Roman"/>
                        </a:rPr>
                        <a:t>«ОЦМП» на проведение обследования состояния здоровья воспитанников ДОО</a:t>
                      </a:r>
                      <a:endParaRPr lang="ru-RU" sz="16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644013">
                <a:tc vMerge="1"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91443" marR="91443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3.Разработаны </a:t>
                      </a: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карты обследования детей с нарушениями ОДА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644013">
                <a:tc vMerge="1"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91443" marR="91443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4. </a:t>
                      </a:r>
                      <a:r>
                        <a:rPr lang="ru-RU" sz="16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Увеличена двигательная активность </a:t>
                      </a: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воспитанников с 38</a:t>
                      </a:r>
                      <a:r>
                        <a:rPr lang="ru-RU" sz="16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%  </a:t>
                      </a: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до 40-41%. 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644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r>
                        <a:rPr lang="ru-RU" sz="1600" b="0" dirty="0" smtClean="0">
                          <a:latin typeface="Times New Roman"/>
                          <a:ea typeface="Times New Roman"/>
                        </a:rPr>
                        <a:t> Разработаны дорожные карты</a:t>
                      </a:r>
                      <a:r>
                        <a:rPr lang="ru-RU" sz="1600" b="0" baseline="0" dirty="0" smtClean="0">
                          <a:latin typeface="Times New Roman"/>
                          <a:ea typeface="Times New Roman"/>
                        </a:rPr>
                        <a:t> или институциональные проекты по профилактике нарушений  ОДА у воспитанников ДОО</a:t>
                      </a:r>
                      <a:endParaRPr lang="ru-RU" sz="1600" b="0" dirty="0" smtClean="0">
                        <a:latin typeface="Times New Roman"/>
                        <a:ea typeface="Times New Roman"/>
                      </a:endParaRPr>
                    </a:p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700902">
                <a:tc vMerge="1"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91443" marR="91443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16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. Разработаны ежегодные перспективные планы</a:t>
                      </a:r>
                      <a:r>
                        <a:rPr lang="ru-RU" sz="1600" b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занятий </a:t>
                      </a: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по профилактике нарушений опорно-двигательного аппарата у воспитанников ДОО 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41100">
                <a:tc vMerge="1"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91443" marR="91443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7.Реорганизована развивающая предметно-пространственная среда </a:t>
                      </a: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в соответствии с планами-проектами не менее чем в </a:t>
                      </a:r>
                      <a:r>
                        <a:rPr lang="ru-RU" sz="16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50% </a:t>
                      </a: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ДОО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921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09EC1BF4-A692-4C9A-AD05-5CDD8F787EFC}" type="slidenum">
              <a:rPr lang="ru-RU" b="1" smtClean="0">
                <a:solidFill>
                  <a:schemeClr val="bg1"/>
                </a:solidFill>
              </a:rPr>
              <a:pPr>
                <a:defRPr/>
              </a:pPr>
              <a:t>8</a:t>
            </a:fld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86800" cy="841375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Цель и результат проекта</a:t>
            </a:r>
            <a:endParaRPr lang="ru-RU" sz="3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</p:nvPr>
        </p:nvGraphicFramePr>
        <p:xfrm>
          <a:off x="285720" y="1214422"/>
          <a:ext cx="8572560" cy="51890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1836"/>
                <a:gridCol w="7120724"/>
              </a:tblGrid>
              <a:tr h="531746">
                <a:tc rowSpan="5">
                  <a:txBody>
                    <a:bodyPr/>
                    <a:lstStyle/>
                    <a:p>
                      <a:r>
                        <a:rPr kumimoji="0" lang="ru-RU" sz="1800" b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Требования к результату проекта:</a:t>
                      </a:r>
                      <a:endParaRPr lang="ru-RU" sz="2000" b="0" u="none" dirty="0"/>
                    </a:p>
                  </a:txBody>
                  <a:tcPr marL="91443" marR="9144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 Проведен конкурс на лучшую организацию  развивающей предметно-пространственной среды по профилактике нарушений ОДА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681797">
                <a:tc vMerge="1"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91443" marR="91443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Организована в АНО «МАОМЕД» курсовая подготовка  по теме: «Корригирующая гимнастика в контексте ФГОС ДО в условиях ДОО» для инструкторов по физической культуре не менее чем из 50% ДОО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681797">
                <a:tc vMerge="1"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91443" marR="91443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10. Организованы мероприятия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участием специалистов</a:t>
                      </a:r>
                      <a:r>
                        <a:rPr lang="ru-RU" sz="1600" kern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ОГКУЗ особого типа «ОЦМП»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Клиники позвоночника </a:t>
                      </a: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стопы,</a:t>
                      </a:r>
                      <a:r>
                        <a:rPr lang="ru-RU" sz="1600" b="1" kern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АНО социального просвещения «МАОМЕД»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909063">
                <a:tc vMerge="1"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91443" marR="91443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11. Размещены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 сайтах ДОО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консультации, 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видеозаниятия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для родителей воспитанников для проведения комплексов физических упражнений, способствующих формированию правильной осанки и профилактики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плоскостопия,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 домашних условиях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726605">
                <a:tc vMerge="1"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91443" marR="91443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12. Разработан</a:t>
                      </a:r>
                      <a:r>
                        <a:rPr lang="ru-RU" sz="16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направлен в дошкольные учреждения  электронный сборник материалов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организации деятельности по профилактике опорно-двигательного аппарата у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воспитанников ДОО для</a:t>
                      </a:r>
                      <a:r>
                        <a:rPr lang="ru-RU" sz="16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дальнейшего использования в</a:t>
                      </a:r>
                      <a:r>
                        <a:rPr lang="ru-RU" sz="16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работе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681797">
                <a:tc>
                  <a:txBody>
                    <a:bodyPr/>
                    <a:lstStyle/>
                    <a:p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Пользователи результатом проекта:</a:t>
                      </a:r>
                      <a:endParaRPr lang="ru-RU" sz="1600" b="0" u="none" dirty="0"/>
                    </a:p>
                  </a:txBody>
                  <a:tcPr marL="91443" marR="9144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Население города Белгорода, имеющее детей в возрасте от 3 до 7 лет, обучающиеся дошкольных организаций города Белгорода. 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Специалисты муниципальных и частных дошкольных организаций.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921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09EC1BF4-A692-4C9A-AD05-5CDD8F787EFC}" type="slidenum">
              <a:rPr lang="ru-RU" b="1" smtClean="0">
                <a:solidFill>
                  <a:schemeClr val="bg1"/>
                </a:solidFill>
              </a:rPr>
              <a:pPr>
                <a:defRPr/>
              </a:pPr>
              <a:t>9</a:t>
            </a:fld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00"/>
      </a:hlink>
      <a:folHlink>
        <a:srgbClr val="00206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24403</TotalTime>
  <Words>2424</Words>
  <Application>Microsoft Office PowerPoint</Application>
  <PresentationFormat>Экран (4:3)</PresentationFormat>
  <Paragraphs>647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Презентация проекта «Профилактика нарушений  опорно-двигательного аппарата  у воспитанников ДОО г. Белгорода»  </vt:lpstr>
      <vt:lpstr>Введение в предметную область (описание ситуации «как есть») </vt:lpstr>
      <vt:lpstr>Введение в предметную область (описание ситуации «как есть») </vt:lpstr>
      <vt:lpstr>Введение в предметную область (описание ситуации «как есть») </vt:lpstr>
      <vt:lpstr>Введение в предметную область (описание ситуации «как есть») </vt:lpstr>
      <vt:lpstr>Введение в предметную область (описание ситуации «как есть») </vt:lpstr>
      <vt:lpstr>Цель и результат проекта</vt:lpstr>
      <vt:lpstr>Цель и результат проекта</vt:lpstr>
      <vt:lpstr>Цель и результат проекта</vt:lpstr>
      <vt:lpstr>Введение в предметную область (описание ситуации «как будет») </vt:lpstr>
      <vt:lpstr>Введение в предметную область (описание ситуации «как будет») </vt:lpstr>
      <vt:lpstr>Введение в предметную область (описание ситуации «как будет») </vt:lpstr>
      <vt:lpstr>Основные блоки работ проекта</vt:lpstr>
      <vt:lpstr>Основные блоки работ проекта</vt:lpstr>
      <vt:lpstr>Основные блоки работ проекта</vt:lpstr>
      <vt:lpstr>Основные блоки работ проекта</vt:lpstr>
      <vt:lpstr>Основные блоки работ проекта</vt:lpstr>
      <vt:lpstr>Основные блоки работ проекта</vt:lpstr>
      <vt:lpstr>Команда проекта</vt:lpstr>
      <vt:lpstr>Команда проекта</vt:lpstr>
      <vt:lpstr>Контактные данные:  </vt:lpstr>
    </vt:vector>
  </TitlesOfParts>
  <Company>GUP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Павел Гончаренко</dc:creator>
  <cp:lastModifiedBy>Москалёва Н.А.</cp:lastModifiedBy>
  <cp:revision>1071</cp:revision>
  <cp:lastPrinted>2011-12-07T07:24:21Z</cp:lastPrinted>
  <dcterms:created xsi:type="dcterms:W3CDTF">2010-02-20T13:06:54Z</dcterms:created>
  <dcterms:modified xsi:type="dcterms:W3CDTF">2018-07-05T11:32:15Z</dcterms:modified>
</cp:coreProperties>
</file>