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81" r:id="rId4"/>
    <p:sldId id="282" r:id="rId5"/>
    <p:sldId id="276" r:id="rId6"/>
    <p:sldId id="277" r:id="rId7"/>
    <p:sldId id="274" r:id="rId8"/>
    <p:sldId id="275" r:id="rId9"/>
    <p:sldId id="273" r:id="rId10"/>
    <p:sldId id="283" r:id="rId11"/>
    <p:sldId id="259" r:id="rId12"/>
    <p:sldId id="265" r:id="rId13"/>
    <p:sldId id="269" r:id="rId14"/>
    <p:sldId id="284" r:id="rId15"/>
    <p:sldId id="285" r:id="rId16"/>
    <p:sldId id="28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6250" autoAdjust="0"/>
  </p:normalViewPr>
  <p:slideViewPr>
    <p:cSldViewPr snapToGrid="0">
      <p:cViewPr varScale="1">
        <p:scale>
          <a:sx n="64" d="100"/>
          <a:sy n="64" d="100"/>
        </p:scale>
        <p:origin x="-9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C1F24-0CF1-4784-A6A3-5C3067A1AAF9}" type="doc">
      <dgm:prSet loTypeId="urn:microsoft.com/office/officeart/2005/8/layout/target1" loCatId="relationship" qsTypeId="urn:microsoft.com/office/officeart/2005/8/quickstyle/simple1" qsCatId="simple" csTypeId="urn:microsoft.com/office/officeart/2005/8/colors/accent2_3" csCatId="accent2" phldr="1"/>
      <dgm:spPr/>
    </dgm:pt>
    <dgm:pt modelId="{B1FB3318-6D17-4930-8FA1-4DAD8F1CA13E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Базовый уровень АООП - «обязан знать» </a:t>
          </a:r>
          <a:endParaRPr lang="ru-RU" b="1" dirty="0">
            <a:solidFill>
              <a:srgbClr val="002060"/>
            </a:solidFill>
          </a:endParaRPr>
        </a:p>
      </dgm:t>
    </dgm:pt>
    <dgm:pt modelId="{D0825866-E372-4096-B3FA-9CD8B2266A20}" type="parTrans" cxnId="{BABC0146-CC03-4AB6-88C5-A7A75218D25C}">
      <dgm:prSet/>
      <dgm:spPr/>
      <dgm:t>
        <a:bodyPr/>
        <a:lstStyle/>
        <a:p>
          <a:endParaRPr lang="ru-RU"/>
        </a:p>
      </dgm:t>
    </dgm:pt>
    <dgm:pt modelId="{BA40440A-2DF1-4752-A865-3066D1E4A758}" type="sibTrans" cxnId="{BABC0146-CC03-4AB6-88C5-A7A75218D25C}">
      <dgm:prSet/>
      <dgm:spPr/>
      <dgm:t>
        <a:bodyPr/>
        <a:lstStyle/>
        <a:p>
          <a:endParaRPr lang="ru-RU"/>
        </a:p>
      </dgm:t>
    </dgm:pt>
    <dgm:pt modelId="{9AC6A291-E790-4B27-A052-78BC8882CDFA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Базовый уровень ООП «может знать»</a:t>
          </a:r>
          <a:endParaRPr lang="ru-RU" b="1" dirty="0">
            <a:solidFill>
              <a:srgbClr val="002060"/>
            </a:solidFill>
          </a:endParaRPr>
        </a:p>
      </dgm:t>
    </dgm:pt>
    <dgm:pt modelId="{1EEDB78C-DF4E-4783-986E-55B03218C800}" type="parTrans" cxnId="{DEE3024D-FF34-4329-99B6-AB9FFEA54130}">
      <dgm:prSet/>
      <dgm:spPr/>
      <dgm:t>
        <a:bodyPr/>
        <a:lstStyle/>
        <a:p>
          <a:endParaRPr lang="ru-RU"/>
        </a:p>
      </dgm:t>
    </dgm:pt>
    <dgm:pt modelId="{1A81C848-F6B4-49E2-8EFC-BBBF3E3CE071}" type="sibTrans" cxnId="{DEE3024D-FF34-4329-99B6-AB9FFEA54130}">
      <dgm:prSet/>
      <dgm:spPr/>
      <dgm:t>
        <a:bodyPr/>
        <a:lstStyle/>
        <a:p>
          <a:endParaRPr lang="ru-RU"/>
        </a:p>
      </dgm:t>
    </dgm:pt>
    <dgm:pt modelId="{1F4F63FA-BA83-4698-AF9B-EE5947BC9421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ООП – «может знать», не обязательная к усвоению информация</a:t>
          </a:r>
          <a:endParaRPr lang="ru-RU" b="1" dirty="0">
            <a:solidFill>
              <a:srgbClr val="002060"/>
            </a:solidFill>
          </a:endParaRPr>
        </a:p>
      </dgm:t>
    </dgm:pt>
    <dgm:pt modelId="{ABA1C133-9FDF-429C-9FF0-FFC72C77F811}" type="parTrans" cxnId="{7980C226-58B1-4238-A9A9-A0BFD3FD394C}">
      <dgm:prSet/>
      <dgm:spPr/>
      <dgm:t>
        <a:bodyPr/>
        <a:lstStyle/>
        <a:p>
          <a:endParaRPr lang="ru-RU"/>
        </a:p>
      </dgm:t>
    </dgm:pt>
    <dgm:pt modelId="{81883E07-F884-4E63-BD9A-42793BEDEF09}" type="sibTrans" cxnId="{7980C226-58B1-4238-A9A9-A0BFD3FD394C}">
      <dgm:prSet/>
      <dgm:spPr/>
      <dgm:t>
        <a:bodyPr/>
        <a:lstStyle/>
        <a:p>
          <a:endParaRPr lang="ru-RU"/>
        </a:p>
      </dgm:t>
    </dgm:pt>
    <dgm:pt modelId="{EED33E8D-BDB4-44BE-AF7A-178C6ACE9AA0}" type="pres">
      <dgm:prSet presAssocID="{3B4C1F24-0CF1-4784-A6A3-5C3067A1AAF9}" presName="composite" presStyleCnt="0">
        <dgm:presLayoutVars>
          <dgm:chMax val="5"/>
          <dgm:dir/>
          <dgm:resizeHandles val="exact"/>
        </dgm:presLayoutVars>
      </dgm:prSet>
      <dgm:spPr/>
    </dgm:pt>
    <dgm:pt modelId="{6A8C03BF-D178-48A0-B653-348C8EC63685}" type="pres">
      <dgm:prSet presAssocID="{B1FB3318-6D17-4930-8FA1-4DAD8F1CA13E}" presName="circle1" presStyleLbl="lnNode1" presStyleIdx="0" presStyleCnt="3"/>
      <dgm:spPr/>
    </dgm:pt>
    <dgm:pt modelId="{B652D389-157A-418F-9EFD-D93EFF59B0F1}" type="pres">
      <dgm:prSet presAssocID="{B1FB3318-6D17-4930-8FA1-4DAD8F1CA13E}" presName="text1" presStyleLbl="revTx" presStyleIdx="0" presStyleCnt="3" custScaleX="220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372D1-D881-4D9E-A793-57BB5429737D}" type="pres">
      <dgm:prSet presAssocID="{B1FB3318-6D17-4930-8FA1-4DAD8F1CA13E}" presName="line1" presStyleLbl="callout" presStyleIdx="0" presStyleCnt="6"/>
      <dgm:spPr/>
    </dgm:pt>
    <dgm:pt modelId="{894D225C-7CB6-4795-8552-768F3B0B4081}" type="pres">
      <dgm:prSet presAssocID="{B1FB3318-6D17-4930-8FA1-4DAD8F1CA13E}" presName="d1" presStyleLbl="callout" presStyleIdx="1" presStyleCnt="6"/>
      <dgm:spPr/>
    </dgm:pt>
    <dgm:pt modelId="{411CE68B-8F41-495D-8789-C7507585DA20}" type="pres">
      <dgm:prSet presAssocID="{9AC6A291-E790-4B27-A052-78BC8882CDFA}" presName="circle2" presStyleLbl="lnNode1" presStyleIdx="1" presStyleCnt="3" custLinFactNeighborX="-665" custLinFactNeighborY="1995"/>
      <dgm:spPr/>
    </dgm:pt>
    <dgm:pt modelId="{3A8AD5DB-A794-4DBC-ABE0-3B6825525E27}" type="pres">
      <dgm:prSet presAssocID="{9AC6A291-E790-4B27-A052-78BC8882CDFA}" presName="text2" presStyleLbl="revTx" presStyleIdx="1" presStyleCnt="3" custScaleX="187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82B20-DCEC-4B30-AF77-541ECB0A1283}" type="pres">
      <dgm:prSet presAssocID="{9AC6A291-E790-4B27-A052-78BC8882CDFA}" presName="line2" presStyleLbl="callout" presStyleIdx="2" presStyleCnt="6"/>
      <dgm:spPr/>
    </dgm:pt>
    <dgm:pt modelId="{35F86021-56FA-4D9F-A6FF-2C7B75C34D85}" type="pres">
      <dgm:prSet presAssocID="{9AC6A291-E790-4B27-A052-78BC8882CDFA}" presName="d2" presStyleLbl="callout" presStyleIdx="3" presStyleCnt="6"/>
      <dgm:spPr/>
    </dgm:pt>
    <dgm:pt modelId="{4A7D3167-C3B2-4D11-9C2C-92192783E432}" type="pres">
      <dgm:prSet presAssocID="{1F4F63FA-BA83-4698-AF9B-EE5947BC9421}" presName="circle3" presStyleLbl="lnNode1" presStyleIdx="2" presStyleCnt="3"/>
      <dgm:spPr/>
    </dgm:pt>
    <dgm:pt modelId="{D4F3FEC8-BFB4-4538-83A2-38DEC55BE5C3}" type="pres">
      <dgm:prSet presAssocID="{1F4F63FA-BA83-4698-AF9B-EE5947BC9421}" presName="text3" presStyleLbl="revTx" presStyleIdx="2" presStyleCnt="3" custScaleX="169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3E436-6F06-42ED-AB26-6D68DDE0E7BC}" type="pres">
      <dgm:prSet presAssocID="{1F4F63FA-BA83-4698-AF9B-EE5947BC9421}" presName="line3" presStyleLbl="callout" presStyleIdx="4" presStyleCnt="6"/>
      <dgm:spPr/>
    </dgm:pt>
    <dgm:pt modelId="{A284C783-5A67-42B7-8FAA-018934EE7AD7}" type="pres">
      <dgm:prSet presAssocID="{1F4F63FA-BA83-4698-AF9B-EE5947BC9421}" presName="d3" presStyleLbl="callout" presStyleIdx="5" presStyleCnt="6"/>
      <dgm:spPr/>
    </dgm:pt>
  </dgm:ptLst>
  <dgm:cxnLst>
    <dgm:cxn modelId="{DEE3024D-FF34-4329-99B6-AB9FFEA54130}" srcId="{3B4C1F24-0CF1-4784-A6A3-5C3067A1AAF9}" destId="{9AC6A291-E790-4B27-A052-78BC8882CDFA}" srcOrd="1" destOrd="0" parTransId="{1EEDB78C-DF4E-4783-986E-55B03218C800}" sibTransId="{1A81C848-F6B4-49E2-8EFC-BBBF3E3CE071}"/>
    <dgm:cxn modelId="{99D76C5D-1A1C-4B28-9AA2-AFBA8669BBF6}" type="presOf" srcId="{1F4F63FA-BA83-4698-AF9B-EE5947BC9421}" destId="{D4F3FEC8-BFB4-4538-83A2-38DEC55BE5C3}" srcOrd="0" destOrd="0" presId="urn:microsoft.com/office/officeart/2005/8/layout/target1"/>
    <dgm:cxn modelId="{BABC0146-CC03-4AB6-88C5-A7A75218D25C}" srcId="{3B4C1F24-0CF1-4784-A6A3-5C3067A1AAF9}" destId="{B1FB3318-6D17-4930-8FA1-4DAD8F1CA13E}" srcOrd="0" destOrd="0" parTransId="{D0825866-E372-4096-B3FA-9CD8B2266A20}" sibTransId="{BA40440A-2DF1-4752-A865-3066D1E4A758}"/>
    <dgm:cxn modelId="{7980C226-58B1-4238-A9A9-A0BFD3FD394C}" srcId="{3B4C1F24-0CF1-4784-A6A3-5C3067A1AAF9}" destId="{1F4F63FA-BA83-4698-AF9B-EE5947BC9421}" srcOrd="2" destOrd="0" parTransId="{ABA1C133-9FDF-429C-9FF0-FFC72C77F811}" sibTransId="{81883E07-F884-4E63-BD9A-42793BEDEF09}"/>
    <dgm:cxn modelId="{9AC01619-C95C-476D-AA06-099E88328BC9}" type="presOf" srcId="{3B4C1F24-0CF1-4784-A6A3-5C3067A1AAF9}" destId="{EED33E8D-BDB4-44BE-AF7A-178C6ACE9AA0}" srcOrd="0" destOrd="0" presId="urn:microsoft.com/office/officeart/2005/8/layout/target1"/>
    <dgm:cxn modelId="{3173A047-37FE-4DBA-A40E-4324DDE60DC8}" type="presOf" srcId="{9AC6A291-E790-4B27-A052-78BC8882CDFA}" destId="{3A8AD5DB-A794-4DBC-ABE0-3B6825525E27}" srcOrd="0" destOrd="0" presId="urn:microsoft.com/office/officeart/2005/8/layout/target1"/>
    <dgm:cxn modelId="{1B8172C3-0C5F-43F9-98BD-5FC629AFA11A}" type="presOf" srcId="{B1FB3318-6D17-4930-8FA1-4DAD8F1CA13E}" destId="{B652D389-157A-418F-9EFD-D93EFF59B0F1}" srcOrd="0" destOrd="0" presId="urn:microsoft.com/office/officeart/2005/8/layout/target1"/>
    <dgm:cxn modelId="{F0399FAF-63ED-4147-BAA7-7A183988BEED}" type="presParOf" srcId="{EED33E8D-BDB4-44BE-AF7A-178C6ACE9AA0}" destId="{6A8C03BF-D178-48A0-B653-348C8EC63685}" srcOrd="0" destOrd="0" presId="urn:microsoft.com/office/officeart/2005/8/layout/target1"/>
    <dgm:cxn modelId="{645FE9E7-9C19-418B-B580-4D022C79C7CB}" type="presParOf" srcId="{EED33E8D-BDB4-44BE-AF7A-178C6ACE9AA0}" destId="{B652D389-157A-418F-9EFD-D93EFF59B0F1}" srcOrd="1" destOrd="0" presId="urn:microsoft.com/office/officeart/2005/8/layout/target1"/>
    <dgm:cxn modelId="{815A30E3-70D0-444C-99C0-5D08E97323C5}" type="presParOf" srcId="{EED33E8D-BDB4-44BE-AF7A-178C6ACE9AA0}" destId="{A4E372D1-D881-4D9E-A793-57BB5429737D}" srcOrd="2" destOrd="0" presId="urn:microsoft.com/office/officeart/2005/8/layout/target1"/>
    <dgm:cxn modelId="{5D0FE2E8-85F7-4E0A-9C29-E31CE7274061}" type="presParOf" srcId="{EED33E8D-BDB4-44BE-AF7A-178C6ACE9AA0}" destId="{894D225C-7CB6-4795-8552-768F3B0B4081}" srcOrd="3" destOrd="0" presId="urn:microsoft.com/office/officeart/2005/8/layout/target1"/>
    <dgm:cxn modelId="{29811D8B-5575-4C89-B96F-DB1B850D39B8}" type="presParOf" srcId="{EED33E8D-BDB4-44BE-AF7A-178C6ACE9AA0}" destId="{411CE68B-8F41-495D-8789-C7507585DA20}" srcOrd="4" destOrd="0" presId="urn:microsoft.com/office/officeart/2005/8/layout/target1"/>
    <dgm:cxn modelId="{927C9880-2EAC-4C31-A0CF-0455C42E4630}" type="presParOf" srcId="{EED33E8D-BDB4-44BE-AF7A-178C6ACE9AA0}" destId="{3A8AD5DB-A794-4DBC-ABE0-3B6825525E27}" srcOrd="5" destOrd="0" presId="urn:microsoft.com/office/officeart/2005/8/layout/target1"/>
    <dgm:cxn modelId="{7F54FFDC-A485-4E17-870C-FA33CD2F0D96}" type="presParOf" srcId="{EED33E8D-BDB4-44BE-AF7A-178C6ACE9AA0}" destId="{48682B20-DCEC-4B30-AF77-541ECB0A1283}" srcOrd="6" destOrd="0" presId="urn:microsoft.com/office/officeart/2005/8/layout/target1"/>
    <dgm:cxn modelId="{AB2C9270-5BCF-4076-A885-54E0D4A90512}" type="presParOf" srcId="{EED33E8D-BDB4-44BE-AF7A-178C6ACE9AA0}" destId="{35F86021-56FA-4D9F-A6FF-2C7B75C34D85}" srcOrd="7" destOrd="0" presId="urn:microsoft.com/office/officeart/2005/8/layout/target1"/>
    <dgm:cxn modelId="{D944EE6F-59AE-4901-B181-9F57F6259E31}" type="presParOf" srcId="{EED33E8D-BDB4-44BE-AF7A-178C6ACE9AA0}" destId="{4A7D3167-C3B2-4D11-9C2C-92192783E432}" srcOrd="8" destOrd="0" presId="urn:microsoft.com/office/officeart/2005/8/layout/target1"/>
    <dgm:cxn modelId="{5F719552-FDF4-420A-A67D-41DBD74AE3D0}" type="presParOf" srcId="{EED33E8D-BDB4-44BE-AF7A-178C6ACE9AA0}" destId="{D4F3FEC8-BFB4-4538-83A2-38DEC55BE5C3}" srcOrd="9" destOrd="0" presId="urn:microsoft.com/office/officeart/2005/8/layout/target1"/>
    <dgm:cxn modelId="{44828C36-5FE9-4B9B-B349-BE51D7FE1C27}" type="presParOf" srcId="{EED33E8D-BDB4-44BE-AF7A-178C6ACE9AA0}" destId="{5C43E436-6F06-42ED-AB26-6D68DDE0E7BC}" srcOrd="10" destOrd="0" presId="urn:microsoft.com/office/officeart/2005/8/layout/target1"/>
    <dgm:cxn modelId="{DEAD9638-4310-4FE3-B19E-9014DBBA5CF0}" type="presParOf" srcId="{EED33E8D-BDB4-44BE-AF7A-178C6ACE9AA0}" destId="{A284C783-5A67-42B7-8FAA-018934EE7AD7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D3167-C3B2-4D11-9C2C-92192783E432}">
      <dsp:nvSpPr>
        <dsp:cNvPr id="0" name=""/>
        <dsp:cNvSpPr/>
      </dsp:nvSpPr>
      <dsp:spPr>
        <a:xfrm>
          <a:off x="1561519" y="1252140"/>
          <a:ext cx="3756422" cy="3756422"/>
        </a:xfrm>
        <a:prstGeom prst="ellips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CE68B-8F41-495D-8789-C7507585DA20}">
      <dsp:nvSpPr>
        <dsp:cNvPr id="0" name=""/>
        <dsp:cNvSpPr/>
      </dsp:nvSpPr>
      <dsp:spPr>
        <a:xfrm>
          <a:off x="2297815" y="2048389"/>
          <a:ext cx="2253853" cy="2253853"/>
        </a:xfrm>
        <a:prstGeom prst="ellipse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C03BF-D178-48A0-B653-348C8EC63685}">
      <dsp:nvSpPr>
        <dsp:cNvPr id="0" name=""/>
        <dsp:cNvSpPr/>
      </dsp:nvSpPr>
      <dsp:spPr>
        <a:xfrm>
          <a:off x="3064088" y="2754709"/>
          <a:ext cx="751284" cy="751284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2D389-157A-418F-9EFD-D93EFF59B0F1}">
      <dsp:nvSpPr>
        <dsp:cNvPr id="0" name=""/>
        <dsp:cNvSpPr/>
      </dsp:nvSpPr>
      <dsp:spPr>
        <a:xfrm>
          <a:off x="4812155" y="0"/>
          <a:ext cx="4141925" cy="1095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</a:rPr>
            <a:t>Базовый уровень АООП - «обязан знать» 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4812155" y="0"/>
        <a:ext cx="4141925" cy="1095623"/>
      </dsp:txXfrm>
    </dsp:sp>
    <dsp:sp modelId="{A4E372D1-D881-4D9E-A793-57BB5429737D}">
      <dsp:nvSpPr>
        <dsp:cNvPr id="0" name=""/>
        <dsp:cNvSpPr/>
      </dsp:nvSpPr>
      <dsp:spPr>
        <a:xfrm>
          <a:off x="5474459" y="547811"/>
          <a:ext cx="469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D225C-7CB6-4795-8552-768F3B0B4081}">
      <dsp:nvSpPr>
        <dsp:cNvPr id="0" name=""/>
        <dsp:cNvSpPr/>
      </dsp:nvSpPr>
      <dsp:spPr>
        <a:xfrm rot="5400000">
          <a:off x="3165198" y="822969"/>
          <a:ext cx="2581914" cy="203285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AD5DB-A794-4DBC-ABE0-3B6825525E27}">
      <dsp:nvSpPr>
        <dsp:cNvPr id="0" name=""/>
        <dsp:cNvSpPr/>
      </dsp:nvSpPr>
      <dsp:spPr>
        <a:xfrm>
          <a:off x="5118538" y="1095623"/>
          <a:ext cx="3529158" cy="1095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</a:rPr>
            <a:t>Базовый уровень ООП «может знать»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5118538" y="1095623"/>
        <a:ext cx="3529158" cy="1095623"/>
      </dsp:txXfrm>
    </dsp:sp>
    <dsp:sp modelId="{48682B20-DCEC-4B30-AF77-541ECB0A1283}">
      <dsp:nvSpPr>
        <dsp:cNvPr id="0" name=""/>
        <dsp:cNvSpPr/>
      </dsp:nvSpPr>
      <dsp:spPr>
        <a:xfrm>
          <a:off x="5474459" y="1643434"/>
          <a:ext cx="469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86021-56FA-4D9F-A6FF-2C7B75C34D85}">
      <dsp:nvSpPr>
        <dsp:cNvPr id="0" name=""/>
        <dsp:cNvSpPr/>
      </dsp:nvSpPr>
      <dsp:spPr>
        <a:xfrm rot="5400000">
          <a:off x="3719396" y="1901500"/>
          <a:ext cx="2011939" cy="1494429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3FEC8-BFB4-4538-83A2-38DEC55BE5C3}">
      <dsp:nvSpPr>
        <dsp:cNvPr id="0" name=""/>
        <dsp:cNvSpPr/>
      </dsp:nvSpPr>
      <dsp:spPr>
        <a:xfrm>
          <a:off x="5295541" y="2191246"/>
          <a:ext cx="3175153" cy="1095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2667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</a:rPr>
            <a:t>ООП – «может знать», не обязательная к усвоению информация</a:t>
          </a:r>
          <a:endParaRPr lang="ru-RU" sz="2100" b="1" kern="1200" dirty="0">
            <a:solidFill>
              <a:srgbClr val="002060"/>
            </a:solidFill>
          </a:endParaRPr>
        </a:p>
      </dsp:txBody>
      <dsp:txXfrm>
        <a:off x="5295541" y="2191246"/>
        <a:ext cx="3175153" cy="1095623"/>
      </dsp:txXfrm>
    </dsp:sp>
    <dsp:sp modelId="{5C43E436-6F06-42ED-AB26-6D68DDE0E7BC}">
      <dsp:nvSpPr>
        <dsp:cNvPr id="0" name=""/>
        <dsp:cNvSpPr/>
      </dsp:nvSpPr>
      <dsp:spPr>
        <a:xfrm>
          <a:off x="5474459" y="2739057"/>
          <a:ext cx="469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4C783-5A67-42B7-8FAA-018934EE7AD7}">
      <dsp:nvSpPr>
        <dsp:cNvPr id="0" name=""/>
        <dsp:cNvSpPr/>
      </dsp:nvSpPr>
      <dsp:spPr>
        <a:xfrm rot="5400000">
          <a:off x="4274282" y="2979155"/>
          <a:ext cx="1437457" cy="956009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FD673-B1E3-457B-AFD9-3D773E8DE1DA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50A4D-6F9D-4110-814B-ADAE65A13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1. Добрый день, уважаемые коллеги!.. 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50A4D-6F9D-4110-814B-ADAE65A1353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39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3. Если проанализировать состояние здоровья обучающихся моего класса, можно понять, что при комплектовании данных классов никто не учитывает </a:t>
            </a:r>
            <a:r>
              <a:rPr lang="ru-RU" dirty="0" err="1" smtClean="0"/>
              <a:t>СанПин</a:t>
            </a:r>
            <a:r>
              <a:rPr lang="ru-RU" dirty="0" smtClean="0"/>
              <a:t> для детей с ОВЗ. Также обстоят дела в других классах города. И почти так в общеобразовательных классах.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50A4D-6F9D-4110-814B-ADAE65A1353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3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14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50A4D-6F9D-4110-814B-ADAE65A1353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5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Инклюзивное</a:t>
            </a:r>
            <a:r>
              <a:rPr lang="ru-RU" baseline="0" dirty="0" smtClean="0"/>
              <a:t> образование. Практическое пособие по поддержке разнообразия в общеобразовательном классе.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50A4D-6F9D-4110-814B-ADAE65A1353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8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Инклюзивн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50A4D-6F9D-4110-814B-ADAE65A1353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2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50A4D-6F9D-4110-814B-ADAE65A1353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8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0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8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6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5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5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9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0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8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5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9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5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D827E-9236-4BDB-8C8D-20E615A42273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784FA-4DAC-46C2-B8FD-91EE951DC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9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file:///C:\Users\PC\Desktop\&#1044;&#1083;&#1103;%20&#1082;&#1086;&#1085;&#1092;&#1077;&#1088;&#1077;&#1085;&#1094;&#1080;&#1080;\&#1089;&#1077;&#1084;&#1080;&#1085;&#1088;%20&#1079;&#1072;&#1084;&#1099;\&#1043;&#1088;&#1080;&#1073;&#1086;&#1074;&#1072;%20&#1052;.&#1052;\&#1057;&#1090;&#1088;&#1091;&#1082;&#1090;&#1091;&#1088;&#1080;&#1088;&#1086;&#1074;&#1072;&#1085;&#1080;&#1077;%20&#1091;&#1095;&#1077;&#1073;&#1085;&#1086;&#1075;&#1086;%20&#1084;&#1072;&#1090;&#1077;&#1088;&#1080;&#1072;&#1083;&#1072;%20&#1076;&#1083;&#1103;%20&#1086;&#1073;&#1091;&#1095;&#1072;&#1102;&#1097;&#1080;&#1093;&#1089;&#1103;%20&#1089;%20&#1056;&#1040;&#1057;.pptx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2;&#1084;.&#1088;&#1072;&#1073;&#1086;&#1090;&#1072;%20&#1087;&#1086;&#1089;&#1083;&#1077;%20&#1086;&#1073;&#1091;&#1095;&#1077;&#1085;&#1080;&#1103;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6753" y="3391007"/>
            <a:ext cx="9144000" cy="21626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начальных классов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Грибовой Маргариты Михайловны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mirbezgranits.org/wp-content/uploads/2014/04/QRvjtSDRpg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75" y="5567082"/>
            <a:ext cx="2835325" cy="12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5458" y="1169895"/>
            <a:ext cx="10757647" cy="22106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учителя к инклюзивному уроку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50894" y="132976"/>
            <a:ext cx="9144000" cy="7948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«Средняя общеобразовательная школа № 43» г. Белгорода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ig_Syuita_Per_Gyunt_1_Tanec_Anitry_-_Syuita_Per_Gyunt_1_Tanec_Anit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3635" y="492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61026_1247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60" y="0"/>
            <a:ext cx="5692140" cy="4823460"/>
          </a:xfrm>
          <a:prstGeom prst="rect">
            <a:avLst/>
          </a:prstGeom>
        </p:spPr>
      </p:pic>
      <p:pic>
        <p:nvPicPr>
          <p:cNvPr id="5" name="Рисунок 4" descr="IMG_20161026_1247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5693994" cy="6858000"/>
          </a:xfrm>
          <a:prstGeom prst="rect">
            <a:avLst/>
          </a:prstGeom>
        </p:spPr>
      </p:pic>
      <p:pic>
        <p:nvPicPr>
          <p:cNvPr id="3" name="Рисунок 2" descr="IMG_20161026_1221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34" y="0"/>
            <a:ext cx="7929618" cy="6858000"/>
          </a:xfrm>
          <a:prstGeom prst="rect">
            <a:avLst/>
          </a:prstGeom>
        </p:spPr>
      </p:pic>
      <p:pic>
        <p:nvPicPr>
          <p:cNvPr id="6" name="Рисунок 5" descr="IMG_20161026_1212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45" y="0"/>
            <a:ext cx="9001156" cy="6858000"/>
          </a:xfrm>
          <a:prstGeom prst="rect">
            <a:avLst/>
          </a:prstGeom>
        </p:spPr>
      </p:pic>
      <p:pic>
        <p:nvPicPr>
          <p:cNvPr id="7" name="Рисунок 6" descr="phot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8" name="Стрелка вправо 7">
            <a:hlinkClick r:id="rId7" action="ppaction://hlinkpres?slideindex=1&amp;slidetitle="/>
          </p:cNvPr>
          <p:cNvSpPr/>
          <p:nvPr/>
        </p:nvSpPr>
        <p:spPr>
          <a:xfrm>
            <a:off x="241300" y="62103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74324"/>
              </p:ext>
            </p:extLst>
          </p:nvPr>
        </p:nvGraphicFramePr>
        <p:xfrm>
          <a:off x="0" y="94931"/>
          <a:ext cx="12192000" cy="7277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7984">
                  <a:extLst>
                    <a:ext uri="{9D8B030D-6E8A-4147-A177-3AD203B41FA5}">
                      <a16:colId xmlns:a16="http://schemas.microsoft.com/office/drawing/2014/main" xmlns="" val="2743926143"/>
                    </a:ext>
                  </a:extLst>
                </a:gridCol>
                <a:gridCol w="4409747">
                  <a:extLst>
                    <a:ext uri="{9D8B030D-6E8A-4147-A177-3AD203B41FA5}">
                      <a16:colId xmlns:a16="http://schemas.microsoft.com/office/drawing/2014/main" xmlns="" val="2364158333"/>
                    </a:ext>
                  </a:extLst>
                </a:gridCol>
                <a:gridCol w="3484269">
                  <a:extLst>
                    <a:ext uri="{9D8B030D-6E8A-4147-A177-3AD203B41FA5}">
                      <a16:colId xmlns:a16="http://schemas.microsoft.com/office/drawing/2014/main" xmlns="" val="2908693776"/>
                    </a:ext>
                  </a:extLst>
                </a:gridCol>
              </a:tblGrid>
              <a:tr h="441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речи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 у психиатра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1598569593"/>
                  </a:ext>
                </a:extLst>
              </a:tr>
              <a:tr h="441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невербализованный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3566276465"/>
                  </a:ext>
                </a:extLst>
              </a:tr>
              <a:tr h="580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Плоскостопие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1798526742"/>
                  </a:ext>
                </a:extLst>
              </a:tr>
              <a:tr h="560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ММД, хр.тонзиллит, плоскостопие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ОНР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Тьюторское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дение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обучение с учителем-дефектологом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1621468129"/>
                  </a:ext>
                </a:extLst>
              </a:tr>
              <a:tr h="395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34.1,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37.8,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24.8; РЭП,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энурез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плоскостопие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83.8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 ОНР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3007892503"/>
                  </a:ext>
                </a:extLst>
              </a:tr>
              <a:tr h="448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Астигматизм, синдактилия;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E6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2687237336"/>
                  </a:ext>
                </a:extLst>
              </a:tr>
              <a:tr h="448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Плоскостопие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93595392"/>
                  </a:ext>
                </a:extLst>
              </a:tr>
              <a:tr h="448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44.2;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93.0;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слабый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миоп.астигматизм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хр.гастродуоденит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ВСД;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66.9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 ОНР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дисграфия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дислексия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07.8;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06.7;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66.0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рекомендовано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3579441520"/>
                  </a:ext>
                </a:extLst>
              </a:tr>
              <a:tr h="501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ОНР 3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дислексия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дисграфия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F90.1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рекомендовано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428104251"/>
                  </a:ext>
                </a:extLst>
              </a:tr>
              <a:tr h="37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Хронический тонзиллит, ПВС,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дисграфия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дислексия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рекомендовано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4049190687"/>
                  </a:ext>
                </a:extLst>
              </a:tr>
              <a:tr h="37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Смешанный астигматизм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52.2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плоскостопие, избыточный вес.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93.0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ОНР 3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дислалия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дисграфия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рекомендовано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4081913757"/>
                  </a:ext>
                </a:extLst>
              </a:tr>
              <a:tr h="448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Эпилепсия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Сходящееся косоглазие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астигматизм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1867915074"/>
                  </a:ext>
                </a:extLst>
              </a:tr>
              <a:tr h="448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7" marR="34927" marT="0" marB="0"/>
                </a:tc>
                <a:extLst>
                  <a:ext uri="{0D108BD9-81ED-4DB2-BD59-A6C34878D82A}">
                    <a16:rowId xmlns:a16="http://schemas.microsoft.com/office/drawing/2014/main" xmlns="" val="3827350986"/>
                  </a:ext>
                </a:extLst>
              </a:tr>
            </a:tbl>
          </a:graphicData>
        </a:graphic>
      </p:graphicFrame>
      <p:pic>
        <p:nvPicPr>
          <p:cNvPr id="5" name="Picture 2" descr="http://mirbezgranits.org/wp-content/uploads/2014/04/QRvjtSDRpg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753" y="6192697"/>
            <a:ext cx="1461247" cy="6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«Мир вокруг нас»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28800" y="2705099"/>
            <a:ext cx="8483600" cy="34544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Зацвелаивакаждыйивовыйбарашекпуховыйжёлтыйцыплёноксидитисветитсяспешатгостинапир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mirbezgranits.org/wp-content/uploads/2014/04/QRvjtSDRpg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333" y="5949832"/>
            <a:ext cx="1994667" cy="9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«Пляшем от печки»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5008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- Нормативно-правовое обеспечение образовательного процесса</a:t>
            </a:r>
          </a:p>
          <a:p>
            <a:pPr marL="0" indent="0">
              <a:buNone/>
            </a:pPr>
            <a:r>
              <a:rPr lang="ru-RU" dirty="0" smtClean="0"/>
              <a:t>( Наиболее важные в работе школы: «Положение об инклюзии», Договор с родителями ребенка с ОВЗ; АООП, Положение о </a:t>
            </a:r>
            <a:r>
              <a:rPr lang="ru-RU" dirty="0" err="1" smtClean="0"/>
              <a:t>ПМПк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- Программно-методическое обеспечение образовательного процесса</a:t>
            </a:r>
          </a:p>
          <a:p>
            <a:pPr marL="0" indent="0" algn="just">
              <a:buNone/>
            </a:pPr>
            <a:r>
              <a:rPr lang="ru-RU" dirty="0" smtClean="0"/>
              <a:t>Применение адекватных возможностям и потребностям обучающихся современных технологий, методов, приемов, форм организации работы</a:t>
            </a:r>
          </a:p>
          <a:p>
            <a:pPr marL="0" indent="0" algn="just">
              <a:buNone/>
            </a:pPr>
            <a:r>
              <a:rPr lang="ru-RU" dirty="0" smtClean="0"/>
              <a:t>- Организация взаимодействия всех участников в образовательной организации и с «внешними» организациями, отвечающими за создание специальных образовательных условий для всех групп обучающихся с ОВЗ</a:t>
            </a:r>
            <a:endParaRPr lang="ru-RU" dirty="0"/>
          </a:p>
        </p:txBody>
      </p:sp>
      <p:pic>
        <p:nvPicPr>
          <p:cNvPr id="4" name="Picture 2" descr="http://mirbezgranits.org/wp-content/uploads/2014/04/QRvjtSDRpg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76" y="5969657"/>
            <a:ext cx="1951124" cy="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5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20884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dirty="0" smtClean="0"/>
              <a:t>Т. </a:t>
            </a:r>
            <a:r>
              <a:rPr lang="ru-RU" sz="2800" dirty="0" err="1" smtClean="0"/>
              <a:t>Лореман</a:t>
            </a:r>
            <a:r>
              <a:rPr lang="ru-RU" sz="2800" dirty="0" smtClean="0"/>
              <a:t>, Дж. </a:t>
            </a:r>
            <a:r>
              <a:rPr lang="ru-RU" sz="2800" dirty="0" err="1" smtClean="0"/>
              <a:t>Депелер</a:t>
            </a:r>
            <a:r>
              <a:rPr lang="ru-RU" sz="2800" dirty="0" smtClean="0"/>
              <a:t>, Д. Харви </a:t>
            </a:r>
            <a:br>
              <a:rPr lang="ru-RU" sz="2800" dirty="0" smtClean="0"/>
            </a:br>
            <a:r>
              <a:rPr lang="ru-RU" sz="2800" dirty="0" smtClean="0"/>
              <a:t>«Инклюзивное образование. Практическое пособие по поддержке разнообразия в общеобразовательном классе»</a:t>
            </a:r>
            <a:endParaRPr lang="ru-RU" sz="2800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403014"/>
              </p:ext>
            </p:extLst>
          </p:nvPr>
        </p:nvGraphicFramePr>
        <p:xfrm>
          <a:off x="1257925" y="1849437"/>
          <a:ext cx="10515600" cy="500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http://mirbezgranits.org/wp-content/uploads/2014/04/QRvjtSDRpg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76" y="5969657"/>
            <a:ext cx="1951124" cy="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5223"/>
            <a:ext cx="10515600" cy="7397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Алгоритм разработки АОП</a:t>
            </a:r>
            <a:endParaRPr lang="ru-RU" dirty="0"/>
          </a:p>
        </p:txBody>
      </p:sp>
      <p:pic>
        <p:nvPicPr>
          <p:cNvPr id="4" name="Picture 2" descr="http://mirbezgranits.org/wp-content/uploads/2014/04/QRvjtSDRpg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76" y="5969657"/>
            <a:ext cx="1951124" cy="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109272"/>
            <a:ext cx="10515600" cy="5067691"/>
          </a:xfrm>
        </p:spPr>
        <p:txBody>
          <a:bodyPr/>
          <a:lstStyle/>
          <a:p>
            <a:r>
              <a:rPr lang="ru-RU" dirty="0" smtClean="0"/>
              <a:t>Предварительный этап (руководитель ОУ, куратор инклюзивного образования, родители обучающегося)</a:t>
            </a:r>
          </a:p>
          <a:p>
            <a:r>
              <a:rPr lang="ru-RU" dirty="0" smtClean="0"/>
              <a:t>Первоначальная информация о ребенке и семье (</a:t>
            </a:r>
            <a:r>
              <a:rPr lang="ru-RU" dirty="0" smtClean="0"/>
              <a:t>соц. педагог –   </a:t>
            </a:r>
            <a:r>
              <a:rPr lang="ru-RU" dirty="0" smtClean="0"/>
              <a:t>2 дня)</a:t>
            </a:r>
          </a:p>
          <a:p>
            <a:r>
              <a:rPr lang="ru-RU" dirty="0" smtClean="0"/>
              <a:t>Диагностический комплекс (учитель, педагог-психолог, учитель-дефектолог, учитель-логопед; не более 4-х дней) – заседание </a:t>
            </a:r>
            <a:r>
              <a:rPr lang="ru-RU" dirty="0" err="1" smtClean="0"/>
              <a:t>ПМПк</a:t>
            </a:r>
            <a:endParaRPr lang="ru-RU" dirty="0" smtClean="0"/>
          </a:p>
          <a:p>
            <a:r>
              <a:rPr lang="ru-RU" dirty="0" smtClean="0"/>
              <a:t>Разработка АОП </a:t>
            </a:r>
            <a:endParaRPr lang="ru-RU" dirty="0"/>
          </a:p>
          <a:p>
            <a:r>
              <a:rPr lang="ru-RU" dirty="0" smtClean="0"/>
              <a:t>Реализация</a:t>
            </a:r>
            <a:endParaRPr lang="ru-RU" dirty="0" smtClean="0"/>
          </a:p>
          <a:p>
            <a:r>
              <a:rPr lang="ru-RU" dirty="0" smtClean="0"/>
              <a:t>Анализ и коррекция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3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4951"/>
            <a:ext cx="12192000" cy="604460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8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в поле не воин»</a:t>
            </a:r>
            <a:endParaRPr lang="ru-RU" sz="8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mirbezgranits.org/wp-content/uploads/2014/04/QRvjtSDRpg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76" y="5969657"/>
            <a:ext cx="1951124" cy="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5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4680" y="137160"/>
            <a:ext cx="9144000" cy="6858000"/>
          </a:xfrm>
          <a:prstGeom prst="rect">
            <a:avLst/>
          </a:prstGeom>
        </p:spPr>
      </p:pic>
      <p:sp>
        <p:nvSpPr>
          <p:cNvPr id="3" name="Стрелка вправо 2">
            <a:hlinkClick r:id="rId3" action="ppaction://hlinkfile"/>
          </p:cNvPr>
          <p:cNvSpPr/>
          <p:nvPr/>
        </p:nvSpPr>
        <p:spPr>
          <a:xfrm>
            <a:off x="533150" y="6142719"/>
            <a:ext cx="1214203" cy="517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5884" b="147"/>
          <a:stretch/>
        </p:blipFill>
        <p:spPr>
          <a:xfrm rot="16200000">
            <a:off x="1933092" y="-1933092"/>
            <a:ext cx="6858000" cy="107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0526" y="904315"/>
            <a:ext cx="6804211" cy="5103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7607" y="-874619"/>
            <a:ext cx="5247716" cy="6996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" t="43921" r="294" b="19804"/>
          <a:stretch/>
        </p:blipFill>
        <p:spPr>
          <a:xfrm rot="10800000">
            <a:off x="3048000" y="4370295"/>
            <a:ext cx="9144000" cy="24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3529" r="1226" b="7843"/>
          <a:stretch/>
        </p:blipFill>
        <p:spPr>
          <a:xfrm>
            <a:off x="0" y="0"/>
            <a:ext cx="10999694" cy="68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5293" b="5001"/>
          <a:stretch/>
        </p:blipFill>
        <p:spPr>
          <a:xfrm rot="16200000">
            <a:off x="1229553" y="-1229553"/>
            <a:ext cx="6858000" cy="931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04887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454</Words>
  <Application>Microsoft Office PowerPoint</Application>
  <PresentationFormat>Произвольный</PresentationFormat>
  <Paragraphs>88</Paragraphs>
  <Slides>16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«Мир вокруг нас»</vt:lpstr>
      <vt:lpstr>«Пляшем от печки»</vt:lpstr>
      <vt:lpstr>Т. Лореман, Дж. Депелер, Д. Харви  «Инклюзивное образование. Практическое пособие по поддержке разнообразия в общеобразовательном классе»</vt:lpstr>
      <vt:lpstr>Алгоритм разработки АОП</vt:lpstr>
      <vt:lpstr>«Один в поле не воин»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Margarita Gribova</dc:creator>
  <cp:lastModifiedBy>Юлия Кузнецова</cp:lastModifiedBy>
  <cp:revision>62</cp:revision>
  <dcterms:created xsi:type="dcterms:W3CDTF">2017-10-06T18:56:08Z</dcterms:created>
  <dcterms:modified xsi:type="dcterms:W3CDTF">2018-01-30T12:51:33Z</dcterms:modified>
</cp:coreProperties>
</file>