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69" r:id="rId13"/>
    <p:sldId id="268" r:id="rId14"/>
    <p:sldId id="273" r:id="rId15"/>
    <p:sldId id="274" r:id="rId16"/>
    <p:sldId id="276" r:id="rId17"/>
    <p:sldId id="277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DCC9D-AB38-4052-BAC4-40A79429477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92CC-D36E-4C32-B702-48F35C43F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92CC-D36E-4C32-B702-48F35C43F1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216024"/>
          </a:xfrm>
        </p:spPr>
        <p:txBody>
          <a:bodyPr/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endParaRPr lang="ru-RU" sz="4000" dirty="0"/>
          </a:p>
        </p:txBody>
      </p:sp>
      <p:pic>
        <p:nvPicPr>
          <p:cNvPr id="4" name="Содержимое 3" descr="Чайкина Н.А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033037" cy="43204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3707904" y="2996952"/>
            <a:ext cx="52166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Чайкина Надежда Андреевна,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читель музыки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СОШ № 43 г. Белгорода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развития коммуникации в процессе формирования  аутичных детей музыкальной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44801" y="1184067"/>
            <a:ext cx="36543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Нотная грамота и слушание (фрагмент)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700808"/>
          <a:ext cx="7920880" cy="4576572"/>
        </p:xfrm>
        <a:graphic>
          <a:graphicData uri="http://schemas.openxmlformats.org/drawingml/2006/table">
            <a:tbl>
              <a:tblPr/>
              <a:tblGrid>
                <a:gridCol w="2037260"/>
                <a:gridCol w="1300792"/>
                <a:gridCol w="1496483"/>
                <a:gridCol w="1006858"/>
                <a:gridCol w="1126221"/>
                <a:gridCol w="953266"/>
              </a:tblGrid>
              <a:tr h="91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Стадии развития коммуникации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Алгоритм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класс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класс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стадия – </a:t>
                      </a:r>
                      <a:r>
                        <a:rPr lang="ru-RU" sz="11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стадия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самодостаточности 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этой стадии коммуникации кажется, что ребенку вообще не интересны люди вокруг него, он старается играть один. Его коммуникация может быть преимущественно непреднамеренной. Следует подчеркнуть, что в большинстве случаев РАС диагностируется у детей именно на этой стадии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педагога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вокальными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проявлениями ребенка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(опора на его эхолалию)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нотами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звукоряда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Фланелеграф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 стадия – стадия просьб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этой стадии ребенок начинает осознавать, что его действия оказывают влияние на других людей. С большой вероятностью он будет прибегать к коммуникации, чтобы сообщить взрослому, что он хочет и что ему нравится. Для этого он может подталкивать или подводить взрослого к желанным предметам, местам или играм.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Мотивирование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просьбы на карточках </a:t>
                      </a: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PECS</a:t>
                      </a: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нотами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звукоряда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Магнитная доска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Сопровождая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пение игрой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музыкальном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инструменте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(модели клавиатуры)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печатном текстовом варианте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32656"/>
          <a:ext cx="8568951" cy="6176696"/>
        </p:xfrm>
        <a:graphic>
          <a:graphicData uri="http://schemas.openxmlformats.org/drawingml/2006/table">
            <a:tbl>
              <a:tblPr/>
              <a:tblGrid>
                <a:gridCol w="2203944"/>
                <a:gridCol w="1407221"/>
                <a:gridCol w="1618923"/>
                <a:gridCol w="1089237"/>
                <a:gridCol w="1218366"/>
                <a:gridCol w="1031260"/>
              </a:tblGrid>
              <a:tr h="29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Стадии развития коммуникации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Алгоритм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класс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класс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809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Третья стадия – </a:t>
                      </a:r>
                      <a:r>
                        <a:rPr lang="ru-RU" sz="1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стадия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ранней коммуникации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этой стадии взаимодействие ребенка с окружающими продолжается дольше и становится более преднамеренным. У ребенка появляется эхо чужих слов, которым он пользуется для сообщения о своих потребностях. Постепенно ребенок начинает указывать на предметы, чтобы показать взрослому, что он хочет, а также начинает переводить взгляд. Это показывает, что ребенок начинает вовлекаться в двухстороннюю коммуникацию.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Стимулирование совместного пения при эхолалии ребенка изучаемых в классе произведений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звукоряда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слушание и движение;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слушание </a:t>
                      </a: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на детских музыкальных инструментах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Пение звукоряда каноном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Сопровождение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пения игрой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музыкальном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инструменте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(детские музыкальные инструменты)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Инструментальный ансамбль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5415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Четвертая стадия – партнерская стадия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Когда ребенок переходит на эту стадию, его коммуникация становится более эффективной. Ребенок начинает пользоваться речью и становится способен поддержать простейший разговор. Хотя ребенок может казаться уверенным и компетентным, прибегая к коммуникации в знакомой обстановке (например, дома), у него могут возникнуть коммуникационные проблемы на незнакомой территории (например, в новом детском саду или школе). Именно в подобных ситуациях ребенок может прибегать к заученным чужим фразам и может показаться, что он игнорирует своего партнера по коммуникации, перебивая его и нарушая правила очереди в разговоре.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парной, групповой, проектной хоровой деятельности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звукоряда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Высказывания о прослушанной музыке с названием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слушание и рисование;</a:t>
                      </a: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23" marR="1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дыхания, силы воздушной струи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Набор двусторонних картинок животных, предметов (пчёлы, бабочки, птицы, снежинки, листики, пушинки и т.д.) на ниточке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резиночке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Предметные картинки подбираются в соответствии с учебной тематикой, временами года. Инструкции даются короткими предложениями, в последовательности совершаемых действий.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абочки_ фот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1152128" cy="1512168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55776" y="1494221"/>
            <a:ext cx="583264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Фрагмент  предоставления материала.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каждый шаг инструкции учитель также иллюстрирует собственными действиями.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333685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 за нить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бабочку (снежинку)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Дуйте на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бабочку (снежинку)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 и сильно-сильно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петь с таким злым, порывистым дыханием? </a:t>
            </a: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(нет)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Верно. </a:t>
            </a:r>
            <a:r>
              <a:rPr lang="ru-RU" sz="1600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Кричать вредно!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5.Прижмите свои щёчки пальчиками, дуйте долго, но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тихо.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Бабочка (снежинка)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летала долго.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7.Дунем на бабочку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(снежинку)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легко-легко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Она успокоилась.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Петь будем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 и плавно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Дорога к песенке открыта (открывает книгу с нотами, устанавливает на пюпитр инструмента). 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90488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Исполним для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бабочки (снежинке)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песенку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26628" name="Picture 4" descr="https://src.photogenica.ru/400/IPS/0059/IPS0059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187220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Дидактический материал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Чайкина\АПО к защите\приложения\IMG_20161117_1345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428875" cy="16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2996952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нотами из бархатной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с визуальной подсказкой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Чайкина\АПО к защите\приложения\IMG_20161117_135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510595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5733256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нотами из цветного картона и ритмизацией</a:t>
            </a:r>
            <a:r>
              <a:rPr lang="ru-RU" sz="800" dirty="0" smtClean="0">
                <a:solidFill>
                  <a:srgbClr val="FBFB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(ритмическая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попевка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Андрей - воробей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E:\АПО к защите17.11\приложения\IMG_20161117_081219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577449" cy="16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60032" y="2996952"/>
            <a:ext cx="32403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магнитный, с нотами из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бархатной бумаги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Чайкина\АПО к защите\приложения\IMG_20161117_1348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9040"/>
            <a:ext cx="26448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427984" y="5661248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нотами из бархатной бумаги и ритмизацией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(ритмическая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попевка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Машенька, милая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BFBB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предъявления дидактического материала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(фрагмент конспекта урока) 1 и 2 стадия развития коммуникаций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764704"/>
          <a:ext cx="7776863" cy="5587122"/>
        </p:xfrm>
        <a:graphic>
          <a:graphicData uri="http://schemas.openxmlformats.org/drawingml/2006/table">
            <a:tbl>
              <a:tblPr/>
              <a:tblGrid>
                <a:gridCol w="3888025"/>
                <a:gridCol w="3888838"/>
              </a:tblGrid>
              <a:tr h="234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класса нормы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класса детей с ОВЗ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36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Предмет: музыка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Класс: 2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раздела: «Гори, гори ясно, чтобы не погасло»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урока : «Русские народные музыкальные инструменты. Плясовые наигрыши».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Значение фольклора в жизни каждого народа….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«На зеленом лугу» р.н.п.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(фрагмент урока)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4.Слушание р.н.п.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 зеленом лугу»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Вспомним правило слушания музыки…(«Закон тишины»)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наступления тишины звучит произведение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   доске  появляются знаки «Наушники» 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Ухо»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фиксации взглядов на знаках ВСЕХ учащихся звучит произведение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сделать песню «На зеленом лугу» интересней?  Сыграть на шумовых инструментах (инструменты кабинета и инструменты детей)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услышали песню в исполнении детского народного хора.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Послушаем ещё один фрагмент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Теперь звучит хор и оркестр народных инструментов. 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Назовите  инструменты. Мы тоже можем создать оркестр.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10" name="Рисунок 1" descr="ухо слуш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08920"/>
            <a:ext cx="533400" cy="523875"/>
          </a:xfrm>
          <a:prstGeom prst="rect">
            <a:avLst/>
          </a:prstGeom>
          <a:noFill/>
        </p:spPr>
      </p:pic>
      <p:pic>
        <p:nvPicPr>
          <p:cNvPr id="21508" name="Рисунок 16" descr="Акапелла н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666750" cy="428625"/>
          </a:xfrm>
          <a:prstGeom prst="rect">
            <a:avLst/>
          </a:prstGeom>
          <a:noFill/>
        </p:spPr>
      </p:pic>
      <p:pic>
        <p:nvPicPr>
          <p:cNvPr id="21507" name="Рисунок 14" descr="хор с оркестр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09120"/>
            <a:ext cx="666750" cy="428625"/>
          </a:xfrm>
          <a:prstGeom prst="rect">
            <a:avLst/>
          </a:prstGeom>
          <a:noFill/>
        </p:spPr>
      </p:pic>
      <p:pic>
        <p:nvPicPr>
          <p:cNvPr id="21506" name="Рисунок 17" descr="инструмен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157192"/>
            <a:ext cx="638175" cy="476250"/>
          </a:xfrm>
          <a:prstGeom prst="rect">
            <a:avLst/>
          </a:prstGeom>
          <a:noFill/>
        </p:spPr>
      </p:pic>
      <p:pic>
        <p:nvPicPr>
          <p:cNvPr id="21505" name="Рисунок 11" descr="колокольчик инс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805264"/>
            <a:ext cx="590550" cy="476250"/>
          </a:xfrm>
          <a:prstGeom prst="rect">
            <a:avLst/>
          </a:prstGeom>
          <a:noFill/>
        </p:spPr>
      </p:pic>
      <p:pic>
        <p:nvPicPr>
          <p:cNvPr id="11" name="Рисунок 10" descr="Картинки по запросу символ музыки"/>
          <p:cNvPicPr/>
          <p:nvPr/>
        </p:nvPicPr>
        <p:blipFill>
          <a:blip r:embed="rId7" cstate="print"/>
          <a:srcRect r="66667" b="51627"/>
          <a:stretch>
            <a:fillRect/>
          </a:stretch>
        </p:blipFill>
        <p:spPr bwMode="auto">
          <a:xfrm>
            <a:off x="7668344" y="2492896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476672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Учащимся класса предлагаются инструменты и карточки для обучения игре на этих инструментах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844825"/>
          <a:ext cx="7344816" cy="3240360"/>
        </p:xfrm>
        <a:graphic>
          <a:graphicData uri="http://schemas.openxmlformats.org/drawingml/2006/table">
            <a:tbl>
              <a:tblPr/>
              <a:tblGrid>
                <a:gridCol w="2299414"/>
                <a:gridCol w="2565022"/>
                <a:gridCol w="2480380"/>
              </a:tblGrid>
              <a:tr h="3240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800" dirty="0">
                          <a:latin typeface="Calibri"/>
                          <a:cs typeface="Times New Roman"/>
                        </a:rPr>
                      </a:b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33" name="Рисунок 1" descr="1080759_f447_625x1000.jpg"/>
          <p:cNvPicPr>
            <a:picLocks noChangeAspect="1" noChangeArrowheads="1"/>
          </p:cNvPicPr>
          <p:nvPr/>
        </p:nvPicPr>
        <p:blipFill>
          <a:blip r:embed="rId2" cstate="print"/>
          <a:srcRect l="5547" r="19075" b="12234"/>
          <a:stretch>
            <a:fillRect/>
          </a:stretch>
        </p:blipFill>
        <p:spPr bwMode="auto">
          <a:xfrm>
            <a:off x="6012160" y="2420888"/>
            <a:ext cx="2016224" cy="1685311"/>
          </a:xfrm>
          <a:prstGeom prst="rect">
            <a:avLst/>
          </a:prstGeom>
          <a:noFill/>
        </p:spPr>
      </p:pic>
      <p:pic>
        <p:nvPicPr>
          <p:cNvPr id="22535" name="Рисунок 0" descr="1128076369475e978ae4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1512168" cy="2232248"/>
          </a:xfrm>
          <a:prstGeom prst="rect">
            <a:avLst/>
          </a:prstGeom>
          <a:noFill/>
        </p:spPr>
      </p:pic>
      <p:pic>
        <p:nvPicPr>
          <p:cNvPr id="22534" name="Picture 6" descr="1080759_f447_625x1000.jpg"/>
          <p:cNvPicPr>
            <a:picLocks noChangeAspect="1" noChangeArrowheads="1"/>
          </p:cNvPicPr>
          <p:nvPr/>
        </p:nvPicPr>
        <p:blipFill>
          <a:blip r:embed="rId4" cstate="print"/>
          <a:srcRect l="5547" r="19075" b="12234"/>
          <a:stretch>
            <a:fillRect/>
          </a:stretch>
        </p:blipFill>
        <p:spPr bwMode="auto">
          <a:xfrm>
            <a:off x="3419872" y="2420888"/>
            <a:ext cx="2134885" cy="1800200"/>
          </a:xfrm>
          <a:prstGeom prst="rect">
            <a:avLst/>
          </a:prstGeom>
          <a:noFill/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6732240" y="4581128"/>
            <a:ext cx="890587" cy="168275"/>
          </a:xfrm>
          <a:prstGeom prst="leftRightArrow">
            <a:avLst>
              <a:gd name="adj1" fmla="val 50000"/>
              <a:gd name="adj2" fmla="val 105849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156176" y="4221088"/>
            <a:ext cx="804863" cy="209550"/>
          </a:xfrm>
          <a:prstGeom prst="leftRightArrow">
            <a:avLst>
              <a:gd name="adj1" fmla="val 50000"/>
              <a:gd name="adj2" fmla="val 768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/>
          <p:cNvSpPr>
            <a:spLocks noChangeShapeType="1"/>
          </p:cNvSpPr>
          <p:nvPr/>
        </p:nvSpPr>
        <p:spPr bwMode="auto">
          <a:xfrm>
            <a:off x="498475" y="1919288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6207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Индивидуальная работа с детьми с РАС, для последующей инклюзии в общеобразовательный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-12-01 12-55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313452" cy="3235089"/>
          </a:xfrm>
        </p:spPr>
      </p:pic>
      <p:pic>
        <p:nvPicPr>
          <p:cNvPr id="5" name="Рисунок 4" descr="2016-12-01 12-51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5556" y="1988840"/>
            <a:ext cx="400844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инклюзия в общеобразовательный класс</a:t>
            </a:r>
            <a:endParaRPr lang="ru-RU" dirty="0"/>
          </a:p>
        </p:txBody>
      </p:sp>
      <p:pic>
        <p:nvPicPr>
          <p:cNvPr id="4" name="Содержимое 3" descr="2016-11-30 12-24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782549" cy="2836912"/>
          </a:xfrm>
        </p:spPr>
      </p:pic>
      <p:pic>
        <p:nvPicPr>
          <p:cNvPr id="5" name="Рисунок 4" descr="2016-11-30 12-25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Ещё рано говорить как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сформированности музыкальной деятельности учащихся с расстройствами аутистического спектра.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Однако материалы, представленные 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презентации,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позволяют сделать говорить о том, что:</a:t>
            </a:r>
          </a:p>
          <a:p>
            <a:pPr lvl="0"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Целенаправленная работа педагога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созданию специальных условий для детей с РАС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формирование музыкальной деятельности учащихся в рамках учебных уроков по музыке;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Осуществление учебной предметной учебной деятельности требует от педагога разработки специальных дидактических пособий, учитывающих особенности обучения детей и применения специфических приемов, методов обучения (визуализация учебного материала, алгоритмизация предъявления учебного материала)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Формировании музыкальной деятельности учащихся с расстройствами аутистического спектра осуществляется успешно при проекции на неё логики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 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 влияет на развитие их социальных компетенций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роя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096344" cy="280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81961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/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различных уроков предметной сферы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стараться создавать необходимые условия для эффективной работы на уроке для каждого ученика.</a:t>
            </a:r>
            <a:endParaRPr lang="ru-RU" sz="24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/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относиться творчески к пространству класса. Оно тоже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должно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работать на цели образования и помогать вам в создании условий для разных видов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деятельности учеников.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BFBB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7"/>
          <p:cNvSpPr>
            <a:spLocks noChangeArrowheads="1" noChangeShapeType="1" noTextEdit="1"/>
          </p:cNvSpPr>
          <p:nvPr/>
        </p:nvSpPr>
        <p:spPr bwMode="auto">
          <a:xfrm>
            <a:off x="3203848" y="2924944"/>
            <a:ext cx="4680520" cy="151216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8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44B0E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Спасибо за </a:t>
            </a:r>
          </a:p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44B0E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ВНИМАНИЕ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E44B0E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51520" y="2204864"/>
            <a:ext cx="8748464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ea typeface="SimSun-ExtB" pitchFamily="49" charset="-122"/>
                <a:cs typeface="Times New Roman" panose="02020603050405020304" pitchFamily="18" charset="0"/>
              </a:rPr>
              <a:t>ема </a:t>
            </a:r>
            <a: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ea typeface="SimSun-ExtB" pitchFamily="49" charset="-122"/>
                <a:cs typeface="Times New Roman" panose="02020603050405020304" pitchFamily="18" charset="0"/>
              </a:rPr>
              <a:t>выступления: </a:t>
            </a:r>
            <a: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ea typeface="SimSun-ExtB" pitchFamily="49" charset="-122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ea typeface="SimSun-ExtB" pitchFamily="49" charset="-122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ea typeface="SimSun-ExtB" pitchFamily="49" charset="-122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BFBB7"/>
                </a:solidFill>
                <a:latin typeface="Monotype Corsiva" pitchFamily="66" charset="0"/>
                <a:ea typeface="SimSun-ExtB" pitchFamily="49" charset="-122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SimSun-ExtB" pitchFamily="49" charset="-122"/>
              </a:rPr>
              <a:t>«Особенности проведения уроков музыки  с детьми,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SimSun-ExtB" pitchFamily="49" charset="-122"/>
              </a:rPr>
              <a:t>страдающих расстройствами аутистического спектра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SimSun-ExtB" pitchFamily="49" charset="-122"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SimSun-ExtB" pitchFamily="49" charset="-122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SimSun-ExtB" pitchFamily="49" charset="-122"/>
              </a:rPr>
              <a:t>в условиях инклюзивного образования»</a:t>
            </a:r>
            <a:r>
              <a:rPr lang="ru-RU" sz="3200" dirty="0" smtClean="0">
                <a:solidFill>
                  <a:srgbClr val="FBFBB7"/>
                </a:solidFill>
              </a:rPr>
              <a:t/>
            </a:r>
            <a:br>
              <a:rPr lang="ru-RU" sz="3200" dirty="0" smtClean="0">
                <a:solidFill>
                  <a:srgbClr val="FBFBB7"/>
                </a:solidFill>
              </a:rPr>
            </a:br>
            <a:endParaRPr lang="ru-RU" sz="3200" dirty="0">
              <a:solidFill>
                <a:srgbClr val="FBFB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BFB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475252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различных форм учебно-воспитательной работы музыка является одним из наиболее привлекательных видов деятельности для детей с ОВЗ. Благодаря развитию технических средств музыка стала одним из самых распространенных и доступных видов искусства, сопровождающих человека на протяжении всей его жизни.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Необходимым условием формирования музыкально-эстетической деятельности детей с РАС, считаю, создание условий для взаимодействия ребенка в различных видах музыкально-творческой деятельности (слушание, исполнение музыки) со сверстниками и взрослыми, наличие специального дидактического материала и способов его предъявления, а так же следование алгоритму с учетом специфических особенностей аутичных детей при формировании у них музыкальной деятельности.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Прежде чем начать работу с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детьми ОВЗ, а в особенности с детьми с РАС, учителю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музыки, необходимо изучить нормативные требования к педагогу, осуществляемому учебно-воспитательный процесс в рамках инклюзивного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Затем следует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апробировать адаптированную рабочую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программу:</a:t>
            </a:r>
          </a:p>
          <a:p>
            <a:pPr>
              <a:buNone/>
            </a:pP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АОП по предмету «Музыка» разрабатывается на основе примерной программы начального общего образования по музыке с учетом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авторской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программы по музыке - «Музыка. Начальная школа», авторов: Е.Д. Критской, Г.П. Сергеевой, Т. С. Шмагина, М., Просвещение, 2010 и про- граммы по музыке «Музыка. 5-7 классы» авторов Г.П. Сергеевой, Е.Д. Критской, допущенная (рекомендованная) Министерством образования и науки РФ, 2011. 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Отличительной особенностью программы по музыке является включение коррекционно-развивающей области «Ритмика», которая включает в себя следующие разделы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теоретические сведения </a:t>
            </a:r>
            <a:endParaRPr lang="ru-RU" sz="24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специальные ритмические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упражнения на связь движений с музыкой </a:t>
            </a:r>
            <a:endParaRPr lang="ru-RU" sz="24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упражнения ритмической гимнастики </a:t>
            </a:r>
            <a:endParaRPr lang="ru-RU" sz="24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танцев</a:t>
            </a:r>
          </a:p>
          <a:p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музыкально-ритмические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Урок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музыки с элементами ритмики способствует повышению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работоспособности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организма, укреплению и сохранению здоровья,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двигательных нарушений и недостатков физического развития, формированию умения дифференцировать движения по степени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мышечных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усилий, во времени и пространстве, управлять темпом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подчинять свои движения музыке. </a:t>
            </a:r>
            <a:endParaRPr lang="ru-RU" sz="2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Следующий этап, для учителя музыки, должен основываться на новом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подходе к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РАС,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так как педагог - музыкант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учитывать не только разнообразие детей в классе, их особенности, возможности, интересы, но и так же необходимость смены форм,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 технологий работы в процессе уроков музыки.</a:t>
            </a:r>
            <a:endParaRPr lang="ru-RU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44616"/>
          </a:xfrm>
        </p:spPr>
        <p:txBody>
          <a:bodyPr/>
          <a:lstStyle/>
          <a:p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Но при работе в инклюзивном классе этого мало, так как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педагога-музыканта направлена не только на всестороннее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ребенка в соответствии с его возможностями, но и соответствующей адаптации к социальной среде. </a:t>
            </a:r>
            <a:endParaRPr lang="ru-RU" sz="2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всего, учитель музыки должен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осознавать идею инклюзии, понимать ее значение и ценность в развитии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общества </a:t>
            </a:r>
          </a:p>
          <a:p>
            <a:pPr>
              <a:buNone/>
            </a:pP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сформировать психологическую готовность принимать и работать с любым ребенком, преодолевая свои страхи и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неуверенность</a:t>
            </a:r>
          </a:p>
          <a:p>
            <a:pPr>
              <a:buNone/>
            </a:pP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творчески относиться к программным и дидактическим средствам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buNone/>
            </a:pP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понаблюдав за ребенком с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РАС,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по- пробовать увидеть индивидуальные возможности каждого ребенка и адаптировать под него элементы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>
              <a:buNone/>
            </a:pP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− самое главное – это доверие обучающемуся при организации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парного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или группового взаимодействия, так оно является более 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эффективным</a:t>
            </a:r>
            <a:r>
              <a:rPr lang="ru-RU" sz="20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чем самостоятельная работа.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2596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процессе уроков музыки ребята учатся воспринимать друг друга в качестве партнеров, участвуя в исполнительской, </a:t>
            </a:r>
            <a:r>
              <a:rPr lang="ru-RU" sz="2400" dirty="0" err="1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слушательской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, поли- художественной, собственно-музыкальной деятельности, тем самым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влияет на развитие их социальных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компетенций,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а так же отрабатывая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важнейшие элементы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коммуникации.</a:t>
            </a:r>
          </a:p>
          <a:p>
            <a:pPr algn="ctr">
              <a:buNone/>
            </a:pPr>
            <a:endParaRPr lang="ru-RU" sz="1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инклюзивном классе без рефлексивного и творческого отношения педагога к обучению ребёнка с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расстройствами аутистического спектра практически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невозможно, если не обеспечить его качественное </a:t>
            </a: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доступное образование.</a:t>
            </a:r>
            <a:endParaRPr lang="ru-RU" sz="24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0" dirty="0" smtClean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Мы должны понимать, что современные тенденции организации образовательного процесса направлены на реализацию фразы: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36004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«Случайного обучения»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(из практики)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908721"/>
          <a:ext cx="8424938" cy="5357425"/>
        </p:xfrm>
        <a:graphic>
          <a:graphicData uri="http://schemas.openxmlformats.org/drawingml/2006/table">
            <a:tbl>
              <a:tblPr/>
              <a:tblGrid>
                <a:gridCol w="2288389"/>
                <a:gridCol w="2080352"/>
                <a:gridCol w="4056197"/>
              </a:tblGrid>
              <a:tr h="35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Поведение ребенка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время урока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Программный материал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Преобразование нежелательного поведения в учебную задачу урока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5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Эхолалик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время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повторяет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«Хочу качели»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Звукоряд.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Высокие, низкие звуки.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Дети, а кто еще любит кататься на качелях?..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классе нет качелей. Но мы можем сделать музыкальные качели.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Далее изготавливаются качели из подручного материала (или выдаются небольшие готовые). У учителя тоже есть такие качели. Нажимая пальчиками то на один края, то на другой учащиеся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пропевают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слова «вверх»… «вниз»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7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Ребенок, демонстрирующий агрессивность: автоматные очереди, фраза «Да ты чё?...»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Ритм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 Исполнение попевок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повторяет автоматную очередь ребенка на слоги «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ти-ти-ти-ти-та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….» и рядом с рабочим местом этого ребенка начинает воспроизводить ладонями по столу ритмический рисунок программного произведения, произнося для класса: «Спасибо, 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 Ты помог нам прослушать ритм новой песни…. ». если ребенок позволяет взять себя за руки, то учитель воспроизводит ритм совместно с ребенком.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Ребенок, на каждом уроке имитирует работу на печатной машинке. Как только устает, требует выключения музыки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Длительности.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Игра на музыкальных инструментах.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говорит классу, что 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 очень точно исполняет произведение на своем инструменте. Давайте все попробуем сыграть эту мелодию… Скажите, какой инструмент звучит сейчас?... (дети угадывают 2-3 тембра, учитель сразу показывает инструмент или его изображение). Последним должен быть рояль (фортепиано). Можно раздать рисованные клавиатуры. Учащиеся класса имитируют игру на инструменте во время слушания.</a:t>
                      </a:r>
                    </a:p>
                  </a:txBody>
                  <a:tcPr marL="25004" marR="2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Шаблон для презентации Золотая ночь 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1692</Words>
  <Application>Microsoft Office PowerPoint</Application>
  <PresentationFormat>Экран (4:3)</PresentationFormat>
  <Paragraphs>198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для презентации Золотая ночь </vt:lpstr>
      <vt:lpstr> </vt:lpstr>
      <vt:lpstr>Тема выступления:   «Особенности проведения уроков музыки  с детьми, страдающих расстройствами аутистического спектра в условиях инклюзивного образования»  </vt:lpstr>
      <vt:lpstr>Среди различных форм учебно-воспитательной работы музыка является одним из наиболее привлекательных видов деятельности для детей с ОВЗ. Благодаря развитию технических средств музыка стала одним из самых распространенных и доступных видов искусства, сопровождающих человека на протяжении всей его жизни.   Необходимым условием формирования музыкально-эстетической деятельности детей с РАС, считаю, создание условий для взаимодействия ребенка в различных видах музыкально-творческой деятельности (слушание, исполнение музыки) со сверстниками и взрослыми, наличие специального дидактического материала и способов его предъявления, а так же следование алгоритму с учетом специфических особенностей аутичных детей при формировании у них музыкальной деятельности.    </vt:lpstr>
      <vt:lpstr>Слайд 4</vt:lpstr>
      <vt:lpstr>Слайд 5</vt:lpstr>
      <vt:lpstr>Слайд 6</vt:lpstr>
      <vt:lpstr>Слайд 7</vt:lpstr>
      <vt:lpstr>Слайд 8</vt:lpstr>
      <vt:lpstr>Метод «Случайного обучения» (из практики)   </vt:lpstr>
      <vt:lpstr>Алгоритм развития коммуникации в процессе формирования  аутичных детей музыкальной деятельности</vt:lpstr>
      <vt:lpstr>Слайд 11</vt:lpstr>
      <vt:lpstr>Развитие дыхания, силы воздушной струи   Набор двусторонних картинок животных, предметов (пчёлы, бабочки, птицы, снежинки, листики, пушинки и т.д.) на ниточке или резиночке. Предметные картинки подбираются в соответствии с учебной тематикой, временами года. Инструкции даются короткими предложениями, в последовательности совершаемых действий. </vt:lpstr>
      <vt:lpstr> Дидактический материал  </vt:lpstr>
      <vt:lpstr>Алгоритм предъявления дидактического материала (фрагмент конспекта урока) 1 и 2 стадия развития коммуникаций</vt:lpstr>
      <vt:lpstr>Слайд 15</vt:lpstr>
      <vt:lpstr>Индивидуальная работа с детьми с РАС, для последующей инклюзии в общеобразовательный класс</vt:lpstr>
      <vt:lpstr>инклюзия в общеобразовательный класс</vt:lpstr>
      <vt:lpstr>Выводы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для конкурса  «Учитель года 2016»</dc:title>
  <dc:creator>Nadezhda</dc:creator>
  <cp:lastModifiedBy>Nadezhda</cp:lastModifiedBy>
  <cp:revision>160</cp:revision>
  <dcterms:created xsi:type="dcterms:W3CDTF">2016-12-12T17:26:42Z</dcterms:created>
  <dcterms:modified xsi:type="dcterms:W3CDTF">2017-12-12T06:59:11Z</dcterms:modified>
</cp:coreProperties>
</file>