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3" r:id="rId4"/>
    <p:sldId id="265" r:id="rId5"/>
    <p:sldId id="267" r:id="rId6"/>
    <p:sldId id="268" r:id="rId7"/>
    <p:sldId id="269" r:id="rId8"/>
    <p:sldId id="270" r:id="rId9"/>
    <p:sldId id="272" r:id="rId10"/>
    <p:sldId id="273" r:id="rId11"/>
    <p:sldId id="271" r:id="rId12"/>
    <p:sldId id="274" r:id="rId13"/>
    <p:sldId id="275" r:id="rId14"/>
    <p:sldId id="276" r:id="rId15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 autoAdjust="0"/>
    <p:restoredTop sz="84583" autoAdjust="0"/>
  </p:normalViewPr>
  <p:slideViewPr>
    <p:cSldViewPr>
      <p:cViewPr>
        <p:scale>
          <a:sx n="68" d="100"/>
          <a:sy n="68" d="100"/>
        </p:scale>
        <p:origin x="-119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81537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117B082D-785B-4FA6-BC36-1C76FD77A2D0}" type="datetime1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4E8A6DF-CCF7-43BF-9194-48E3A2DA9D85}" type="datetime1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C9BFE44-07B9-4ADF-8BE2-45863CC44BEE}" type="datetime1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185932C-BB9D-4C10-A689-5C640FE89491}" type="datetime1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A619885-DC6C-4588-88CB-1438D12751C7}" type="datetime1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183F5D1-74A6-421A-BDB8-70A54724B1F4}" type="datetime1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94A3590-5CD0-4487-BDA2-9FD08C38E033}" type="datetime1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149EA2DE-7149-4A68-B228-24089B17CD0A}" type="datetime1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5CD6CA5-B392-4930-A1BD-97CB7C1FAABD}" type="datetime1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309E7320-4790-4A57-9B14-05D7EA406B51}" type="datetime1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04D255F0-690B-434B-B1F0-5235CD27B6BD}" type="datetime1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3169C53-77D3-4966-B369-427A112DE06C}" type="datetime1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36912"/>
            <a:ext cx="6480720" cy="108012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Разработка плана- графика ВСОКО на учебный год. Планирование деятельности ДОО на новый учебный год с учетом мероприятий ВСОКО.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45811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b="1" i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Никитина Н.А.,</a:t>
            </a:r>
            <a:br>
              <a:rPr lang="ru-RU" sz="2400" b="1" i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i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старший воспитатель МБДОУ д/с № </a:t>
            </a:r>
            <a:r>
              <a:rPr lang="ru-RU" sz="24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58 г. Белгорода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173" y="620688"/>
            <a:ext cx="8784976" cy="4572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 smtClean="0">
              <a:solidFill>
                <a:srgbClr val="ACCBF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000" b="1" i="1" dirty="0">
              <a:solidFill>
                <a:srgbClr val="ACCBF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Дополнительные оценочные процедуры: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изучение компетентности педагогов ДОУ в области использования активных форм взаимодействия со-деятельности и со-творчества в образовательной деятельности по речевому развитию детей в режиме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дня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оценка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качества  взаимодействия педагогов с детьми.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endParaRPr lang="ru-RU" sz="2000" dirty="0">
              <a:latin typeface="Times New Roman"/>
            </a:endParaRPr>
          </a:p>
          <a:p>
            <a:pPr algn="just">
              <a:lnSpc>
                <a:spcPct val="107000"/>
              </a:lnSpc>
            </a:pPr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Результативность деятельности</a:t>
            </a:r>
            <a:r>
              <a:rPr lang="ru-RU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по этому направлению, уровень выполнения годовой задачи мы сможем проследить через: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взаимоконтроль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: «Использование активных форм взаимодействия со-деятельности и сотворчества с детьми в режиме дня»</a:t>
            </a:r>
          </a:p>
          <a:p>
            <a:pPr marL="285750" indent="-285750" algn="just">
              <a:lnSpc>
                <a:spcPct val="107000"/>
              </a:lnSpc>
              <a:buFont typeface="Wingdings" pitchFamily="2" charset="2"/>
              <a:buChar char="Ø"/>
            </a:pPr>
            <a:endParaRPr lang="ru-RU" b="1" i="1" dirty="0">
              <a:solidFill>
                <a:srgbClr val="ACCBF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4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-9939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План-график ВСОКО на учебный год с ориентиром на  достижение результатов годовых задач 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476901"/>
              </p:ext>
            </p:extLst>
          </p:nvPr>
        </p:nvGraphicFramePr>
        <p:xfrm>
          <a:off x="107504" y="673797"/>
          <a:ext cx="8784976" cy="6210572"/>
        </p:xfrm>
        <a:graphic>
          <a:graphicData uri="http://schemas.openxmlformats.org/drawingml/2006/table">
            <a:tbl>
              <a:tblPr firstRow="1" firstCol="1" bandRow="1"/>
              <a:tblGrid>
                <a:gridCol w="4824536"/>
                <a:gridCol w="1800200"/>
                <a:gridCol w="2160240"/>
              </a:tblGrid>
              <a:tr h="284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Методы и средства сбора данных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 предоставления результата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2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условий реализации ООП ДО ДОУ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соответствия содержания РППС требованиям ФГОС ДО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Мониторинг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раза в год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 мониторинга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4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Соответствие компонентов предметно-пространственной среды реализуемой АООП ДО, индивидуальным особенностям  воспитанников, требованиям ФГОС ДО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Мониторинг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раза в год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 мониторинга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Соответствие требованиям к материально-техническому обеспечению образовательной программы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Сбор цифровых данных 1 раз в год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Соответствие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учебно-методическое</a:t>
                      </a:r>
                      <a:r>
                        <a:rPr lang="ru-RU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(библиотечно- информационное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</a:t>
                      </a:r>
                      <a:r>
                        <a:rPr lang="ru-RU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образовательного</a:t>
                      </a:r>
                      <a:r>
                        <a:rPr lang="ru-RU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процесса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Самооценка Сбор информации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год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Укомплектованность ДОУ педагогическими кадрами в соответствии со штатным расписанием ДОУ, квалификационными требованиями к занимаемой должности, уровню образования и уровню квалификации, прохождению КПК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 в год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май, январь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таблицы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4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финансовое обеспечение реализации ООП ДО исходя из стоимости услуг на основе муниципального задания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год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о выполнении муниципального задания, отчет о выполнении плана ФХД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Изучение компетентности педагогов ДОУ в области использования активных форм взаимодействия со-деятельности и со-творчества в образовательной деятельности  по речевому развитию детей  в режиме дня.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Справка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6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 психологического климата в группах ДОО (оценка динамики)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раза в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84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Изучение особенностей воспитания в семьях воспитанников посредством онлайн- опроса родителей: стиль общения, особенности питания и режима, семейные традиции и др.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7" marR="4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-9939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План-график ВСОКО на учебный год с ориентиром на  достижение результатов годовых задач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597118"/>
              </p:ext>
            </p:extLst>
          </p:nvPr>
        </p:nvGraphicFramePr>
        <p:xfrm>
          <a:off x="323528" y="734273"/>
          <a:ext cx="8640960" cy="6152611"/>
        </p:xfrm>
        <a:graphic>
          <a:graphicData uri="http://schemas.openxmlformats.org/drawingml/2006/table">
            <a:tbl>
              <a:tblPr firstRow="1" firstCol="1" bandRow="1"/>
              <a:tblGrid>
                <a:gridCol w="4192594"/>
                <a:gridCol w="2047907"/>
                <a:gridCol w="2400459"/>
              </a:tblGrid>
              <a:tr h="13717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организации образовательной деятельности в ДОУ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 рациональности и эффективности выбора парциальных программ и технологий; -рациональность формирования рабочих программ (выбора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методов и технологий в соответствии с содержанием ООП ДО); -корректировка и внесение дополнений в ООП ДО МБДОУ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август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деятельности ДОУ за год, отчеты педагогов, оценочный лист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планирования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ежемесячно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Сводная форма  к анализу  планов образовательной деятельности в группах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инновационных процессов, в том числе проектной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Сводный анализ эффективности инновационной и проектной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Контрольная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деятельность по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приоритетным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процесса: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1.«Итоги образовательной деятельности с детьми в подготовительных к школе группах»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Фронтальный контроль (март- апрель)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Справка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998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«Организация и эффективность здоровьесберегающей деятельности с воспитанниками в режиме дня ДОУ»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-2159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-2159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«Эффективность работы педагогов по реализации образовательной области «Речевое развитие» в различных формах и видах детской деятельности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Тематический контроль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8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взаимодействия с семьями воспитанников: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степень включенности родителей в образовательный процесс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Сводная форма к анализу участия родителей  в образовательном процессе группы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 взаимодействия с социальными партнёрами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Сводная форма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взаимодействия педагогов с детьми (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Подшкала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ECERS-R «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Ваимодействие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Сводная форма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59" marR="42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03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545306"/>
              </p:ext>
            </p:extLst>
          </p:nvPr>
        </p:nvGraphicFramePr>
        <p:xfrm>
          <a:off x="251520" y="836710"/>
          <a:ext cx="8496944" cy="6074196"/>
        </p:xfrm>
        <a:graphic>
          <a:graphicData uri="http://schemas.openxmlformats.org/drawingml/2006/table">
            <a:tbl>
              <a:tblPr firstRow="1" firstCol="1" bandRow="1"/>
              <a:tblGrid>
                <a:gridCol w="4122717"/>
                <a:gridCol w="2013776"/>
                <a:gridCol w="2360451"/>
              </a:tblGrid>
              <a:tr h="1745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результатов реализации ООП ДО ДОУ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1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освоения  ООП ОПДО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Педагогический мониторинг 3 раза в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Взаимоконтроль: «Использование активных форм взаимодействия со-деятельности и со-творчества с детьми в режиме дня»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Справка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здоровьесберегающей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Статистика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 физического развития дошкольников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Апрель-май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 преемственности в вопросах физического и психического развития детского сада и семьи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Март-апрель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 уровня адаптации детей к условиям ДОУ.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Отчёт 1 раз в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2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Готовность выпускников ДОУ к обучению в школе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Диагностика, анкетирование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 раза в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Справка по результатам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участия воспитанников в конкурсах детского творчества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Статистика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участия педагогов в профессиональных конкурсах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Статистика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2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Удовлетворенность родителей деятельностью ДОО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Анкетирование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 в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инновационной и проектной 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коррекционной работы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49" marR="51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-9939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План-график ВСОКО на учебный год с ориентиром на  достижение результатов годовых задач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39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8101" y="2708920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54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Надеемся, что наша информация будет для вас полезной!</a:t>
            </a:r>
            <a:endParaRPr lang="ru-RU" sz="5400" dirty="0"/>
          </a:p>
        </p:txBody>
      </p:sp>
      <p:pic>
        <p:nvPicPr>
          <p:cNvPr id="11266" name="Picture 2" descr="C:\Users\Никитина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52" y="260648"/>
            <a:ext cx="6278052" cy="232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331640" y="260648"/>
            <a:ext cx="6840760" cy="1122511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2024" y="39437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ВСОКО ДОУ</a:t>
            </a:r>
            <a:endParaRPr lang="ru-RU" sz="3600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331640" y="1563734"/>
            <a:ext cx="6840760" cy="1122511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331640" y="2852936"/>
            <a:ext cx="6840760" cy="1299919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331640" y="4293095"/>
            <a:ext cx="6840760" cy="1152129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55593" y="166332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Положение о ВСОКО ДОУ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295252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Программа </a:t>
            </a:r>
            <a:r>
              <a:rPr lang="ru-RU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обеспечения </a:t>
            </a:r>
            <a:r>
              <a:rPr lang="ru-RU" b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функционирования внутренней системы оценки качества образования </a:t>
            </a:r>
            <a:r>
              <a:rPr lang="ru-RU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ДОУ</a:t>
            </a:r>
            <a:endParaRPr lang="ru-RU" b="1" dirty="0">
              <a:solidFill>
                <a:srgbClr val="ACCBF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4432782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План-график ВСОКО на учебный год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57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55"/>
          <p:cNvSpPr txBox="1">
            <a:spLocks noChangeArrowheads="1"/>
          </p:cNvSpPr>
          <p:nvPr/>
        </p:nvSpPr>
        <p:spPr bwMode="gray">
          <a:xfrm>
            <a:off x="2423120" y="44127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2" name="Line 256"/>
          <p:cNvSpPr>
            <a:spLocks noChangeShapeType="1"/>
          </p:cNvSpPr>
          <p:nvPr/>
        </p:nvSpPr>
        <p:spPr bwMode="gray">
          <a:xfrm>
            <a:off x="1259632" y="2359847"/>
            <a:ext cx="6696744" cy="71735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Rectangle 257"/>
          <p:cNvSpPr>
            <a:spLocks noChangeArrowheads="1"/>
          </p:cNvSpPr>
          <p:nvPr/>
        </p:nvSpPr>
        <p:spPr bwMode="gray">
          <a:xfrm rot="3419336">
            <a:off x="432731" y="1866430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1242937" y="1895947"/>
            <a:ext cx="57366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качество условий реализации ООП ДО ДОУ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8" name="Text Box 259"/>
          <p:cNvSpPr txBox="1">
            <a:spLocks noChangeArrowheads="1"/>
          </p:cNvSpPr>
          <p:nvPr/>
        </p:nvSpPr>
        <p:spPr bwMode="gray">
          <a:xfrm>
            <a:off x="583966" y="190264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9" name="Line 260"/>
          <p:cNvSpPr>
            <a:spLocks noChangeShapeType="1"/>
          </p:cNvSpPr>
          <p:nvPr/>
        </p:nvSpPr>
        <p:spPr bwMode="gray">
          <a:xfrm>
            <a:off x="1259632" y="3261845"/>
            <a:ext cx="6696744" cy="7937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Rectangle 261"/>
          <p:cNvSpPr>
            <a:spLocks noChangeArrowheads="1"/>
          </p:cNvSpPr>
          <p:nvPr/>
        </p:nvSpPr>
        <p:spPr bwMode="gray">
          <a:xfrm rot="3419336">
            <a:off x="521260" y="2846012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" name="Text Box 262"/>
          <p:cNvSpPr txBox="1">
            <a:spLocks noChangeArrowheads="1"/>
          </p:cNvSpPr>
          <p:nvPr/>
        </p:nvSpPr>
        <p:spPr bwMode="gray">
          <a:xfrm>
            <a:off x="617587" y="287776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45" name="Line 263"/>
          <p:cNvSpPr>
            <a:spLocks noChangeShapeType="1"/>
          </p:cNvSpPr>
          <p:nvPr/>
        </p:nvSpPr>
        <p:spPr bwMode="gray">
          <a:xfrm>
            <a:off x="1475656" y="4288586"/>
            <a:ext cx="6491942" cy="18234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Rectangle 264"/>
          <p:cNvSpPr>
            <a:spLocks noChangeArrowheads="1"/>
          </p:cNvSpPr>
          <p:nvPr/>
        </p:nvSpPr>
        <p:spPr bwMode="gray">
          <a:xfrm rot="3419336">
            <a:off x="726791" y="3809578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7" name="Text Box 265"/>
          <p:cNvSpPr txBox="1">
            <a:spLocks noChangeArrowheads="1"/>
          </p:cNvSpPr>
          <p:nvPr/>
        </p:nvSpPr>
        <p:spPr bwMode="gray">
          <a:xfrm>
            <a:off x="844353" y="38884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2423120" y="527320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51" name="Text Box 269"/>
          <p:cNvSpPr txBox="1">
            <a:spLocks noChangeArrowheads="1"/>
          </p:cNvSpPr>
          <p:nvPr/>
        </p:nvSpPr>
        <p:spPr bwMode="gray">
          <a:xfrm>
            <a:off x="1315420" y="2804645"/>
            <a:ext cx="79371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качество организации образовательной деятельности в ДОУ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2" name="Text Box 270"/>
          <p:cNvSpPr txBox="1">
            <a:spLocks noChangeArrowheads="1"/>
          </p:cNvSpPr>
          <p:nvPr/>
        </p:nvSpPr>
        <p:spPr bwMode="gray">
          <a:xfrm>
            <a:off x="1519920" y="3831386"/>
            <a:ext cx="70845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качество результатов реализации ООП ДО ДОУ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3528" y="116632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План-график ВСОКО на учебный год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971600" y="980728"/>
            <a:ext cx="66967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объекты ВСОКО:</a:t>
            </a:r>
          </a:p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562" y="0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Направления мониторинга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37813"/>
              </p:ext>
            </p:extLst>
          </p:nvPr>
        </p:nvGraphicFramePr>
        <p:xfrm>
          <a:off x="343562" y="764702"/>
          <a:ext cx="8535935" cy="6000561"/>
        </p:xfrm>
        <a:graphic>
          <a:graphicData uri="http://schemas.openxmlformats.org/drawingml/2006/table">
            <a:tbl>
              <a:tblPr firstRow="1" firstCol="1" bandRow="1"/>
              <a:tblGrid>
                <a:gridCol w="4141636"/>
                <a:gridCol w="2023016"/>
                <a:gridCol w="2371283"/>
              </a:tblGrid>
              <a:tr h="420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Методы и средства сбора данных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предоставления результата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6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качество условий реализации ООП ДО ДОУ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соответствия содержания РППС требованиям ФГОС ДО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Мониторинг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раза в год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Сводные результаты мониторинга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Соответствие компонентов предметно-пространственной среды реализуемой АООП ДО, индивидуальным особенностям  воспитанников, требованиям ФГОС ДО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Мониторинг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раза в год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Сводные результаты мониторинга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Соответствие требованиям к материально-техническому обеспечению образовательной программы 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Сбор цифровых данных 1 раз в год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Сводные результаты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Соответствие учебно-методическое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обеспечение (библиотечно- информационное обеспечение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образовательного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процесса)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Самооценка Сбор информации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раз в год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Сводные результаты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Укомплектованность ДОУ педагогическими кадрами в соответствии со штатным расписанием ДОУ, квалификационными требованиями к занимаемой должности, уровню образования и уровню квалификации, прохождению КПК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раз в год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май, январь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Сводные таблицы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финансовое обеспечение реализации ООП ДО исходя из стоимости услуг на основе муниципального задания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раз в год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 о выполнении муниципального задания, отчет о выполнении плана ФХД</a:t>
                      </a:r>
                    </a:p>
                  </a:txBody>
                  <a:tcPr marL="63075" marR="6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6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358141"/>
              </p:ext>
            </p:extLst>
          </p:nvPr>
        </p:nvGraphicFramePr>
        <p:xfrm>
          <a:off x="179512" y="584775"/>
          <a:ext cx="8568950" cy="6231065"/>
        </p:xfrm>
        <a:graphic>
          <a:graphicData uri="http://schemas.openxmlformats.org/drawingml/2006/table">
            <a:tbl>
              <a:tblPr firstRow="1" firstCol="1" bandRow="1"/>
              <a:tblGrid>
                <a:gridCol w="4157655"/>
                <a:gridCol w="2030840"/>
                <a:gridCol w="2380455"/>
              </a:tblGrid>
              <a:tr h="19603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организации образовательной деятельности в ДОУ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6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 рациональности и эффективности выбора парциальных программ и технологий; -рациональность формирования рабочих программ (выбора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методов и технологий в соответствии с содержанием ООП ДО); -корректировка и внесение дополнений в ООП ДО МБДОУ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август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деятельности ДОУ за год, отчеты педагогов, оценочный лист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планирования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ежемесячно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Сводная форма  к анализу  планов образовательной деятельности в группах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инновационных процессов, в том числе проектной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Сводный анализ эффективности инновационной и проектной деятельности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22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Контрольная</a:t>
                      </a:r>
                    </a:p>
                    <a:p>
                      <a:pPr indent="-2159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деятельность по</a:t>
                      </a:r>
                    </a:p>
                    <a:p>
                      <a:pPr indent="-2159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приоритетным</a:t>
                      </a:r>
                    </a:p>
                    <a:p>
                      <a:pPr indent="-2159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направлениям</a:t>
                      </a:r>
                    </a:p>
                    <a:p>
                      <a:pPr indent="-2159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образовательного</a:t>
                      </a:r>
                    </a:p>
                    <a:p>
                      <a:pPr indent="-2159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процесса: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1.«Итоги  образовательной деятельности с детьми  в подготовительных к школе группах»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-1397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Фронтальный контроль (март- апрель)</a:t>
                      </a:r>
                    </a:p>
                    <a:p>
                      <a:pPr marL="76200" indent="-1397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76200" indent="-1397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0" indent="-1397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0" indent="-1397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0" indent="-1397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0" indent="-1397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0" indent="-1397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-1397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Справка</a:t>
                      </a: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взаимодействия с семьями воспитанников:</a:t>
                      </a: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степень включенности родителей в образовательный процесс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Сводная форма к анализу участия родителей  в образовательном процессе группы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Степень взаимодействия с социальными партнёрами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Сводная форма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55" marR="55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0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Направления мониторинга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5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Направления мониторинга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35957"/>
              </p:ext>
            </p:extLst>
          </p:nvPr>
        </p:nvGraphicFramePr>
        <p:xfrm>
          <a:off x="251518" y="692696"/>
          <a:ext cx="8712969" cy="5823713"/>
        </p:xfrm>
        <a:graphic>
          <a:graphicData uri="http://schemas.openxmlformats.org/drawingml/2006/table">
            <a:tbl>
              <a:tblPr firstRow="1" firstCol="1" bandRow="1"/>
              <a:tblGrid>
                <a:gridCol w="4227532"/>
                <a:gridCol w="2064974"/>
                <a:gridCol w="2420463"/>
              </a:tblGrid>
              <a:tr h="23042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результатов реализации ООП ДО ДОУ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освоения  ООП ОПДО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Педагогический мониторинг 3 раза в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здоровьесберегающей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Статистика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 уровня адаптации детей к условиям ДОУ.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Отчёт 1 раз в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Готовность выпускников ДОУ к обучению в школе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Диагностика, анкетирование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 раза в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Справка по результатам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участия воспитанников в конкурсах детского творчества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Статистика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участия педагогов в профессиональных конкурсах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Статистика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Удовлетворенность родителей деятельностью ДОО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Анкетирование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 в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Сводные результаты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инновационной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проектной деятельности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 в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 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Результативность коррекционной работы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 в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Май, январь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8" marR="65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90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7723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Включение в план-график контрольно-оценочных процедур, направленных на решение годовых задач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08720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Задача ДОУ на 2019-2020 учебный год</a:t>
            </a:r>
          </a:p>
          <a:p>
            <a:pPr algn="ctr"/>
            <a:r>
              <a:rPr lang="ru-RU" sz="20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Обеспечение качества взаимодействия всех участников образовательного процесса в целях сохранения и укрепления физического и психического здоровья детей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139826"/>
            <a:ext cx="87849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Тематический контроль </a:t>
            </a:r>
            <a:r>
              <a:rPr lang="ru-RU" sz="2000" b="1" i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«Организация и эффективность здоровьесберегающей деятельности с  воспитанниками </a:t>
            </a:r>
            <a:endParaRPr lang="ru-RU" sz="2000" b="1" i="1" dirty="0" smtClean="0">
              <a:solidFill>
                <a:srgbClr val="ACCBF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sz="2000" b="1" i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режиме дня ДОУ</a:t>
            </a:r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</a:p>
          <a:p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Мероприятия: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здоровьесберегающей среды в ДОУ.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здоровьесберегающей деятельности ДОУ: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организацией двигательной деятельности в группах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ДОО: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планирования деятельности педагогами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ДОУ: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медико-педагогического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 с родителями в вопросах физического развития и укрепления здоровья.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90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173" y="620688"/>
            <a:ext cx="8784976" cy="4593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solidFill>
                <a:srgbClr val="ACCBF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Дополнительные оценочные процедуры: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Оценка психологического климата в группах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ДОО.</a:t>
            </a:r>
            <a:endParaRPr lang="ru-RU" sz="16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/>
                <a:ea typeface="Calibri"/>
              </a:rPr>
              <a:t>Изучение </a:t>
            </a:r>
            <a:r>
              <a:rPr lang="ru-RU" sz="2000" dirty="0">
                <a:latin typeface="Times New Roman"/>
                <a:ea typeface="Calibri"/>
              </a:rPr>
              <a:t>особенностей воспитания в семьях </a:t>
            </a:r>
            <a:r>
              <a:rPr lang="ru-RU" sz="2000" dirty="0" smtClean="0">
                <a:latin typeface="Times New Roman"/>
                <a:ea typeface="Calibri"/>
              </a:rPr>
              <a:t>воспитанников.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endParaRPr lang="ru-RU" sz="2000" dirty="0">
              <a:latin typeface="Times New Roman"/>
            </a:endParaRPr>
          </a:p>
          <a:p>
            <a:pPr algn="just">
              <a:lnSpc>
                <a:spcPct val="107000"/>
              </a:lnSpc>
            </a:pPr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Результативность деятельности</a:t>
            </a:r>
            <a:r>
              <a:rPr lang="ru-RU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Оценка физического развития детей (отслеживание динамики)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Оценка психологического климата в группах ДОО (оценка динамики)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Качество взаимодействия педагогов с родителями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Качество взаимодействия педагогов с детьми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Обеспечение преемственности в вопросах физического развития детей детского сада и семьи</a:t>
            </a:r>
            <a:endParaRPr lang="ru-RU" sz="2000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07000"/>
              </a:lnSpc>
              <a:buFont typeface="Wingdings" pitchFamily="2" charset="2"/>
              <a:buChar char="Ø"/>
            </a:pPr>
            <a:endParaRPr lang="ru-RU" b="1" i="1" dirty="0">
              <a:solidFill>
                <a:srgbClr val="ACCBF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6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7723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Включение в план-график контрольно-оценочных процедур, направленных на решение годовых задач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08720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Задача ДОУ на 2019-2020 учебный год</a:t>
            </a:r>
          </a:p>
          <a:p>
            <a:pPr algn="ctr"/>
            <a:r>
              <a:rPr lang="ru-RU" sz="20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Повышение качества образовательной деятельности по речевому развитию дошкольников посредством использования активных форм взаимодействия: со-деятельности и </a:t>
            </a:r>
            <a:r>
              <a:rPr lang="ru-RU" sz="20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со-творчества</a:t>
            </a:r>
            <a:endParaRPr lang="ru-RU" sz="2000" b="1" i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850" y="2247763"/>
            <a:ext cx="87849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Тематический </a:t>
            </a:r>
            <a:r>
              <a:rPr lang="ru-RU" sz="2000" b="1" i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контроль </a:t>
            </a:r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«Эффективность </a:t>
            </a:r>
            <a:r>
              <a:rPr lang="ru-RU" sz="2000" b="1" i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работы педагогов по реализации образовательной области «Речевое развитие» в различных формах и видах детской </a:t>
            </a:r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деятельности»</a:t>
            </a:r>
          </a:p>
          <a:p>
            <a:r>
              <a:rPr lang="ru-RU" sz="2000" b="1" i="1" dirty="0" smtClean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Мероприятия: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Обследование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уровня речи детей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планирования образовательной деятельности, раздел «Речевое развитие»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создания условий по речевому развитию дошкольников: в группе, в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методическом центре,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кабинете учителя –логопеда.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 взаимодействия с родителями по речевому развитию дошкольников.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1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b0846be36d4333fca81a01d79b5d290a4641a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1514</Words>
  <Application>Microsoft Office PowerPoint</Application>
  <PresentationFormat>Экран (4:3)</PresentationFormat>
  <Paragraphs>333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Разработка плана- графика ВСОКО на учебный год. Планирование деятельности ДОО на новый учебный год с учетом мероприятий ВСОКО.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треугольники по углам</dc:title>
  <dc:creator>obstinate</dc:creator>
  <dc:description>Шаблон презентации с сайта https://presentation-creation.ru/</dc:description>
  <cp:lastModifiedBy>Никитина</cp:lastModifiedBy>
  <cp:revision>1253</cp:revision>
  <dcterms:created xsi:type="dcterms:W3CDTF">2018-02-25T09:09:03Z</dcterms:created>
  <dcterms:modified xsi:type="dcterms:W3CDTF">2020-04-23T07:35:41Z</dcterms:modified>
</cp:coreProperties>
</file>