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7" r:id="rId2"/>
    <p:sldId id="273" r:id="rId3"/>
    <p:sldId id="267" r:id="rId4"/>
    <p:sldId id="264" r:id="rId5"/>
    <p:sldId id="263" r:id="rId6"/>
    <p:sldId id="260" r:id="rId7"/>
    <p:sldId id="265" r:id="rId8"/>
    <p:sldId id="261" r:id="rId9"/>
    <p:sldId id="268" r:id="rId10"/>
    <p:sldId id="262" r:id="rId11"/>
    <p:sldId id="266" r:id="rId12"/>
    <p:sldId id="270" r:id="rId13"/>
    <p:sldId id="259" r:id="rId14"/>
    <p:sldId id="269" r:id="rId15"/>
    <p:sldId id="256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140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32D7B-E87B-41DA-8A53-4644C43F9876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D851D0-C54C-4042-8BEE-D934940BC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735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E2D76-E460-420F-A849-0FBD3A9EACC3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2DE6D-89F2-45B0-82DA-2136A4844F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018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CE8BB4-1CFA-45E1-8D17-D03D800278A2}" type="slidenum">
              <a:rPr lang="ru-RU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1987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8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1989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2AD2ED75-1A02-453F-8DEC-77E08BE3BE84}" type="slidenum">
              <a:rPr lang="ru-RU" sz="1200">
                <a:solidFill>
                  <a:prstClr val="black"/>
                </a:solidFill>
                <a:latin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sz="120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2"/>
          <p:cNvSpPr>
            <a:spLocks noGrp="1"/>
          </p:cNvSpPr>
          <p:nvPr>
            <p:ph type="ctrTitle" idx="4294967295"/>
          </p:nvPr>
        </p:nvSpPr>
        <p:spPr>
          <a:xfrm>
            <a:off x="1371600" y="571500"/>
            <a:ext cx="7772400" cy="1071563"/>
          </a:xfrm>
          <a:prstGeom prst="roundRect">
            <a:avLst>
              <a:gd name="adj" fmla="val 16667"/>
            </a:avLst>
          </a:prstGeom>
        </p:spPr>
        <p:txBody>
          <a:bodyPr/>
          <a:lstStyle/>
          <a:p>
            <a:pPr eaLnBrk="1" hangingPunct="1"/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endParaRPr lang="ru-RU" sz="1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323528" y="3450578"/>
            <a:ext cx="69119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66700" algn="l"/>
                <a:tab pos="628650" algn="l"/>
                <a:tab pos="895350" algn="l"/>
                <a:tab pos="1352550" algn="l"/>
              </a:tabLst>
            </a:pPr>
            <a:r>
              <a:rPr lang="ru-RU" sz="2400" b="1" dirty="0" smtClean="0">
                <a:solidFill>
                  <a:srgbClr val="FFFFFF"/>
                </a:solidFill>
                <a:latin typeface="Times New Roman" pitchFamily="18" charset="0"/>
              </a:rPr>
              <a:t>г</a:t>
            </a:r>
            <a:r>
              <a:rPr lang="ru-RU" sz="2400" b="1" dirty="0">
                <a:solidFill>
                  <a:srgbClr val="FFFFFF"/>
                </a:solidFill>
                <a:latin typeface="Times New Roman" pitchFamily="18" charset="0"/>
              </a:rPr>
              <a:t>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16013" y="1124744"/>
            <a:ext cx="720040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+mj-lt"/>
              </a:rPr>
              <a:t>Образовательная площадка классных руководителей и старших вожатых «Воспитательный Форсайт»</a:t>
            </a:r>
            <a:endParaRPr lang="ru-RU" sz="32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9792" y="5877272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mtClean="0"/>
              <a:t>Белгород, 17 </a:t>
            </a:r>
            <a:r>
              <a:rPr lang="ru-RU" dirty="0" smtClean="0"/>
              <a:t>декабря 2020 года</a:t>
            </a:r>
            <a:endParaRPr lang="ru-RU" dirty="0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75928" y="3602978"/>
            <a:ext cx="69119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66700" algn="l"/>
                <a:tab pos="628650" algn="l"/>
                <a:tab pos="895350" algn="l"/>
                <a:tab pos="1352550" algn="l"/>
              </a:tabLst>
            </a:pPr>
            <a:r>
              <a:rPr lang="ru-RU" sz="2400" b="1" dirty="0">
                <a:solidFill>
                  <a:srgbClr val="FFFFFF"/>
                </a:solidFill>
                <a:latin typeface="Times New Roman" pitchFamily="18" charset="0"/>
              </a:rPr>
              <a:t>9 ноября    2011  г. </a:t>
            </a:r>
          </a:p>
        </p:txBody>
      </p:sp>
    </p:spTree>
    <p:extLst>
      <p:ext uri="{BB962C8B-B14F-4D97-AF65-F5344CB8AC3E}">
        <p14:creationId xmlns:p14="http://schemas.microsoft.com/office/powerpoint/2010/main" val="199135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976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C00000"/>
                </a:solidFill>
              </a:rPr>
              <a:t>К</a:t>
            </a:r>
            <a:r>
              <a:rPr lang="ru-RU" sz="2800" dirty="0" smtClean="0">
                <a:solidFill>
                  <a:srgbClr val="C00000"/>
                </a:solidFill>
              </a:rPr>
              <a:t>омпетентности</a:t>
            </a:r>
            <a:r>
              <a:rPr lang="ru-RU" sz="2800" dirty="0">
                <a:solidFill>
                  <a:srgbClr val="C00000"/>
                </a:solidFill>
              </a:rPr>
              <a:t>, которыми должен обладать классный руководитель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323528" y="1124744"/>
            <a:ext cx="8668072" cy="4681061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1600" i="1" dirty="0">
                <a:solidFill>
                  <a:schemeClr val="tx1"/>
                </a:solidFill>
              </a:rPr>
              <a:t>Умение выбирать эффективные формы и методы достижения результатов духовно-нравственного воспитания и развития личности </a:t>
            </a:r>
            <a:r>
              <a:rPr lang="ru-RU" sz="1600" dirty="0">
                <a:solidFill>
                  <a:schemeClr val="tx1"/>
                </a:solidFill>
              </a:rPr>
              <a:t>обучающихся на основе опыта и традиций отечественной педагогики, активного освоения успешных современных воспитательных практик, непрерывного развития педагогической компетентности.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</a:rPr>
              <a:t>Умение обеспечивать реализацию процессов духовно-нравственного воспитания и социализации обучающихся </a:t>
            </a:r>
            <a:r>
              <a:rPr lang="ru-RU" sz="1600" i="1" dirty="0">
                <a:solidFill>
                  <a:schemeClr val="tx1"/>
                </a:solidFill>
              </a:rPr>
              <a:t>с использованием ресурсов социально-педагогического партнёрства.</a:t>
            </a:r>
            <a:endParaRPr lang="ru-RU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i="1" dirty="0">
                <a:solidFill>
                  <a:schemeClr val="tx1"/>
                </a:solidFill>
              </a:rPr>
              <a:t>Умение организации взаимодействия с родителями (законными представителями) </a:t>
            </a:r>
            <a:r>
              <a:rPr lang="ru-RU" sz="1600" dirty="0">
                <a:solidFill>
                  <a:schemeClr val="tx1"/>
                </a:solidFill>
              </a:rPr>
              <a:t>несовершеннолетних обучающихся, повышения их педагогической компетентности.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i="1" dirty="0">
                <a:solidFill>
                  <a:schemeClr val="tx1"/>
                </a:solidFill>
              </a:rPr>
              <a:t>Способность обеспечить защиту прав и соблюдение законных интересов каждого ребёнка</a:t>
            </a:r>
            <a:r>
              <a:rPr lang="ru-RU" sz="1600" dirty="0">
                <a:solidFill>
                  <a:schemeClr val="tx1"/>
                </a:solidFill>
              </a:rPr>
              <a:t> в области образования посредством взаимодействия с членами педагогического коллектива общеобразовательной организации, органами социальной защиты, охраны правопорядка и т.д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i="1" dirty="0">
                <a:solidFill>
                  <a:schemeClr val="tx1"/>
                </a:solidFill>
              </a:rPr>
              <a:t>Участие в организации комплексной поддержки детей, находящихся в трудной жизненной ситуации.</a:t>
            </a:r>
            <a:endParaRPr lang="ru-RU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i="1" dirty="0">
                <a:solidFill>
                  <a:schemeClr val="tx1"/>
                </a:solidFill>
              </a:rPr>
              <a:t>Учет индивидуальных особенностей обучающихся при выборе форм работы.</a:t>
            </a:r>
            <a:endParaRPr lang="ru-RU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i="1" dirty="0">
                <a:solidFill>
                  <a:schemeClr val="tx1"/>
                </a:solidFill>
              </a:rPr>
              <a:t>Умение отобрать и внести в воспитательный процесс содержание, адекватное социальным тенденциям, личностным устремлениям школьников и собственным индивидуальным интересам</a:t>
            </a:r>
            <a:r>
              <a:rPr lang="ru-RU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2874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88640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1"/>
            <a:r>
              <a:rPr lang="ru-RU" b="1" dirty="0">
                <a:solidFill>
                  <a:srgbClr val="C00000"/>
                </a:solidFill>
              </a:rPr>
              <a:t>ПРИМЕРНАЯ 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ПРОГРАММА ВОСПИТАНИЯ</a:t>
            </a: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 (одобрена решением </a:t>
            </a:r>
            <a:r>
              <a:rPr lang="ru-RU" dirty="0">
                <a:solidFill>
                  <a:srgbClr val="C00000"/>
                </a:solidFill>
              </a:rPr>
              <a:t>федерального учебно-методического объединения по общему </a:t>
            </a:r>
            <a:r>
              <a:rPr lang="ru-RU" dirty="0" smtClean="0">
                <a:solidFill>
                  <a:srgbClr val="C00000"/>
                </a:solidFill>
              </a:rPr>
              <a:t>образованию (протокол </a:t>
            </a:r>
            <a:r>
              <a:rPr lang="ru-RU" dirty="0">
                <a:solidFill>
                  <a:srgbClr val="C00000"/>
                </a:solidFill>
              </a:rPr>
              <a:t>от 2 июня 2020 г. № 2/20)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66381" y="1110902"/>
            <a:ext cx="7992888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/>
              <a:t>1 раздел</a:t>
            </a:r>
            <a:r>
              <a:rPr lang="ru-RU" sz="1600" b="1" dirty="0" smtClean="0"/>
              <a:t> </a:t>
            </a:r>
            <a:r>
              <a:rPr lang="ru-RU" sz="1600" b="1" i="1" dirty="0"/>
              <a:t>«Особенности организуемого в школе воспитательного процесса</a:t>
            </a:r>
            <a:r>
              <a:rPr lang="ru-RU" sz="1600" b="1" dirty="0"/>
              <a:t>», </a:t>
            </a:r>
            <a:r>
              <a:rPr lang="ru-RU" sz="1600" dirty="0"/>
              <a:t>в котором школа кратко описывает специфику своей деятельности в сфере воспитания. </a:t>
            </a:r>
            <a:endParaRPr lang="ru-RU" sz="1600" dirty="0" smtClean="0"/>
          </a:p>
          <a:p>
            <a:pPr algn="just"/>
            <a:r>
              <a:rPr lang="ru-RU" sz="1600" b="1" i="1" dirty="0" smtClean="0"/>
              <a:t>2 раздел </a:t>
            </a:r>
            <a:r>
              <a:rPr lang="ru-RU" sz="1600" b="1" i="1" dirty="0"/>
              <a:t>«Цель и задачи воспитания»</a:t>
            </a:r>
            <a:r>
              <a:rPr lang="ru-RU" sz="1600" b="1" dirty="0"/>
              <a:t>, </a:t>
            </a:r>
            <a:r>
              <a:rPr lang="ru-RU" sz="1600" dirty="0"/>
              <a:t>в котором на основе базовых общественных ценностей формулируется цель воспитания и задачи, которые школе предстоит решать для достижения цели. </a:t>
            </a:r>
          </a:p>
          <a:p>
            <a:r>
              <a:rPr lang="ru-RU" sz="1600" b="1" i="1" dirty="0" smtClean="0"/>
              <a:t>3 раздел</a:t>
            </a:r>
            <a:r>
              <a:rPr lang="ru-RU" sz="1600" b="1" dirty="0" smtClean="0"/>
              <a:t> </a:t>
            </a:r>
            <a:r>
              <a:rPr lang="ru-RU" sz="1600" b="1" i="1" dirty="0"/>
              <a:t>«Виды, формы и содержание деятельности»</a:t>
            </a:r>
            <a:r>
              <a:rPr lang="ru-RU" sz="1600" b="1" dirty="0"/>
              <a:t>, </a:t>
            </a:r>
            <a:r>
              <a:rPr lang="ru-RU" sz="1600" dirty="0"/>
              <a:t>в котором школа показывает, каким образом будет осуществляться достижение поставленных цели и задач воспитания. </a:t>
            </a:r>
            <a:endParaRPr lang="ru-RU" sz="1600" dirty="0" smtClean="0"/>
          </a:p>
          <a:p>
            <a:r>
              <a:rPr lang="ru-RU" sz="1600" b="1" u="sng" dirty="0" smtClean="0"/>
              <a:t>•Инвариантные модули </a:t>
            </a:r>
            <a:r>
              <a:rPr lang="ru-RU" sz="1600" dirty="0" smtClean="0"/>
              <a:t>: 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C00000"/>
                </a:solidFill>
              </a:rPr>
              <a:t>«</a:t>
            </a:r>
            <a:r>
              <a:rPr lang="ru-RU" sz="1600" dirty="0">
                <a:solidFill>
                  <a:srgbClr val="C00000"/>
                </a:solidFill>
              </a:rPr>
              <a:t>Классное руководство», </a:t>
            </a:r>
            <a:endParaRPr lang="ru-RU" sz="1600" dirty="0" smtClean="0">
              <a:solidFill>
                <a:srgbClr val="C000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1600" dirty="0" smtClean="0"/>
              <a:t>«</a:t>
            </a:r>
            <a:r>
              <a:rPr lang="ru-RU" sz="1600" dirty="0"/>
              <a:t>Школьный урок», </a:t>
            </a:r>
            <a:endParaRPr lang="ru-RU" sz="1600" dirty="0" smtClean="0"/>
          </a:p>
          <a:p>
            <a:pPr marL="285750" indent="-285750">
              <a:buFontTx/>
              <a:buChar char="-"/>
            </a:pPr>
            <a:r>
              <a:rPr lang="ru-RU" sz="1600" dirty="0" smtClean="0"/>
              <a:t>«</a:t>
            </a:r>
            <a:r>
              <a:rPr lang="ru-RU" sz="1600" dirty="0"/>
              <a:t>Курсы внеурочной деятельности», </a:t>
            </a:r>
            <a:endParaRPr lang="ru-RU" sz="1600" dirty="0" smtClean="0"/>
          </a:p>
          <a:p>
            <a:pPr marL="285750" indent="-285750">
              <a:buFontTx/>
              <a:buChar char="-"/>
            </a:pPr>
            <a:r>
              <a:rPr lang="ru-RU" sz="1600" dirty="0" smtClean="0"/>
              <a:t>«</a:t>
            </a:r>
            <a:r>
              <a:rPr lang="ru-RU" sz="1600" dirty="0"/>
              <a:t>Работа с родителями», </a:t>
            </a:r>
            <a:endParaRPr lang="ru-RU" sz="1600" dirty="0" smtClean="0"/>
          </a:p>
          <a:p>
            <a:pPr marL="285750" indent="-285750">
              <a:buFontTx/>
              <a:buChar char="-"/>
            </a:pPr>
            <a:r>
              <a:rPr lang="ru-RU" sz="1600" dirty="0" smtClean="0"/>
              <a:t>«</a:t>
            </a:r>
            <a:r>
              <a:rPr lang="ru-RU" sz="1600" dirty="0"/>
              <a:t>Самоуправление» и «Профориентация» (</a:t>
            </a:r>
            <a:r>
              <a:rPr lang="ru-RU" sz="1200" i="1" dirty="0"/>
              <a:t>два последних модуля не являются инвариантными для образовательных организаций, реализующих только образовательные программы начального общего образования</a:t>
            </a:r>
            <a:r>
              <a:rPr lang="ru-RU" sz="1600" dirty="0"/>
              <a:t>). </a:t>
            </a:r>
            <a:endParaRPr lang="ru-RU" sz="1600" dirty="0" smtClean="0"/>
          </a:p>
          <a:p>
            <a:r>
              <a:rPr lang="ru-RU" sz="1600" dirty="0"/>
              <a:t>•</a:t>
            </a:r>
            <a:r>
              <a:rPr lang="ru-RU" sz="1600" b="1" u="sng" dirty="0" smtClean="0"/>
              <a:t>Вариативные модули </a:t>
            </a:r>
            <a:r>
              <a:rPr lang="ru-RU" sz="1600" dirty="0" smtClean="0"/>
              <a:t>(могут быть): </a:t>
            </a:r>
          </a:p>
          <a:p>
            <a:r>
              <a:rPr lang="ru-RU" sz="1600" dirty="0" smtClean="0"/>
              <a:t>«</a:t>
            </a:r>
            <a:r>
              <a:rPr lang="ru-RU" sz="1600" dirty="0"/>
              <a:t>Ключевые общешкольные дела», «Детские общественные объединения», «Школьные медиа», «Экскурсии, экспедиции, походы», «Организация предметно-эстетической среды</a:t>
            </a:r>
            <a:r>
              <a:rPr lang="ru-RU" dirty="0" smtClean="0"/>
              <a:t>».</a:t>
            </a:r>
          </a:p>
          <a:p>
            <a:r>
              <a:rPr lang="ru-RU" b="1" dirty="0" smtClean="0"/>
              <a:t>4 раздел </a:t>
            </a:r>
            <a:r>
              <a:rPr lang="ru-RU" b="1" dirty="0"/>
              <a:t>«Основные направления самоанализа воспитательной работы</a:t>
            </a:r>
            <a:r>
              <a:rPr lang="ru-RU" b="1" dirty="0" smtClean="0"/>
              <a:t>».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0694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96136" y="836712"/>
            <a:ext cx="3096344" cy="67710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Работа с классным коллективом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4670" y="882879"/>
            <a:ext cx="3089916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Работа с родителями/законными представителями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7544" y="188640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Модуль «Классное руководство</a:t>
            </a:r>
            <a:r>
              <a:rPr lang="ru-RU" b="1" dirty="0" smtClean="0">
                <a:solidFill>
                  <a:srgbClr val="C00000"/>
                </a:solidFill>
              </a:rPr>
              <a:t>»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8144" y="3630361"/>
            <a:ext cx="3096344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Индивидуальная работа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 обучающимися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645024"/>
            <a:ext cx="3096344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err="1">
                <a:solidFill>
                  <a:srgbClr val="C00000"/>
                </a:solidFill>
              </a:rPr>
              <a:t>Работа</a:t>
            </a:r>
            <a:r>
              <a:rPr lang="en-US" b="1" i="1" dirty="0">
                <a:solidFill>
                  <a:srgbClr val="C00000"/>
                </a:solidFill>
              </a:rPr>
              <a:t> с </a:t>
            </a:r>
            <a:r>
              <a:rPr lang="en-US" b="1" i="1" dirty="0" err="1">
                <a:solidFill>
                  <a:srgbClr val="C00000"/>
                </a:solidFill>
              </a:rPr>
              <a:t>учителями</a:t>
            </a:r>
            <a:r>
              <a:rPr lang="ru-RU" b="1" i="1" dirty="0">
                <a:solidFill>
                  <a:srgbClr val="C00000"/>
                </a:solidFill>
              </a:rPr>
              <a:t>-предметниками</a:t>
            </a:r>
            <a:r>
              <a:rPr lang="en-US" b="1" i="1" dirty="0">
                <a:solidFill>
                  <a:srgbClr val="C00000"/>
                </a:solidFill>
              </a:rPr>
              <a:t> в </a:t>
            </a:r>
            <a:r>
              <a:rPr lang="en-US" b="1" i="1" dirty="0" err="1" smtClean="0">
                <a:solidFill>
                  <a:srgbClr val="C00000"/>
                </a:solidFill>
              </a:rPr>
              <a:t>класс</a:t>
            </a:r>
            <a:r>
              <a:rPr lang="ru-RU" b="1" i="1" dirty="0" smtClean="0">
                <a:solidFill>
                  <a:srgbClr val="C00000"/>
                </a:solidFill>
              </a:rPr>
              <a:t>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347864" y="1916832"/>
            <a:ext cx="2592288" cy="151216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Классный руководитель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39552" y="5157192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83568" y="544522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Социальные партнеры, общественные организации и институты и т.д.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132601"/>
            <a:ext cx="5328592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C00000"/>
                </a:solidFill>
              </a:rPr>
              <a:t>Модуль </a:t>
            </a:r>
            <a:r>
              <a:rPr lang="ru-RU" sz="2000" b="1" i="1" dirty="0">
                <a:solidFill>
                  <a:srgbClr val="C00000"/>
                </a:solidFill>
              </a:rPr>
              <a:t>«Классное руководство»</a:t>
            </a:r>
            <a:endParaRPr lang="ru-RU" sz="2000" i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20688"/>
            <a:ext cx="896448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solidFill>
                  <a:srgbClr val="C00000"/>
                </a:solidFill>
              </a:rPr>
              <a:t>1</a:t>
            </a:r>
            <a:r>
              <a:rPr lang="ru-RU" sz="2000" b="1" i="1" dirty="0" smtClean="0">
                <a:solidFill>
                  <a:srgbClr val="C00000"/>
                </a:solidFill>
              </a:rPr>
              <a:t>. Работа </a:t>
            </a:r>
            <a:r>
              <a:rPr lang="ru-RU" sz="2000" b="1" i="1" dirty="0">
                <a:solidFill>
                  <a:srgbClr val="C00000"/>
                </a:solidFill>
              </a:rPr>
              <a:t>с классным коллективом:</a:t>
            </a:r>
            <a:endParaRPr lang="ru-RU" sz="2000" dirty="0">
              <a:solidFill>
                <a:srgbClr val="C00000"/>
              </a:solidFill>
            </a:endParaRPr>
          </a:p>
          <a:p>
            <a:pPr algn="just"/>
            <a:r>
              <a:rPr lang="ru-RU" sz="1600" dirty="0" smtClean="0"/>
              <a:t>- </a:t>
            </a:r>
            <a:r>
              <a:rPr lang="ru-RU" sz="1600" b="1" i="1" dirty="0" smtClean="0"/>
              <a:t>инициирование </a:t>
            </a:r>
            <a:r>
              <a:rPr lang="ru-RU" sz="1600" b="1" i="1" dirty="0"/>
              <a:t>и поддержка участия класса в общешкольных ключевых делах</a:t>
            </a:r>
            <a:r>
              <a:rPr lang="ru-RU" sz="1600" dirty="0"/>
              <a:t>, оказание необходимой помощи обучающимся в их подготовке, проведении </a:t>
            </a:r>
            <a:r>
              <a:rPr lang="ru-RU" sz="1600" dirty="0" smtClean="0"/>
              <a:t> и </a:t>
            </a:r>
            <a:r>
              <a:rPr lang="ru-RU" sz="1600" dirty="0"/>
              <a:t>анализе;</a:t>
            </a:r>
          </a:p>
          <a:p>
            <a:pPr algn="just"/>
            <a:r>
              <a:rPr lang="ru-RU" sz="1600" dirty="0" smtClean="0"/>
              <a:t>- </a:t>
            </a:r>
            <a:r>
              <a:rPr lang="ru-RU" sz="1600" b="1" i="1" dirty="0" smtClean="0"/>
              <a:t>организация </a:t>
            </a:r>
            <a:r>
              <a:rPr lang="ru-RU" sz="1600" b="1" i="1" dirty="0"/>
              <a:t>интересных и полезных для личностного развития </a:t>
            </a:r>
            <a:r>
              <a:rPr lang="ru-RU" sz="1600" b="1" i="1" dirty="0" smtClean="0"/>
              <a:t>обучающегося</a:t>
            </a:r>
            <a:r>
              <a:rPr lang="ru-RU" sz="1600" b="1" dirty="0" smtClean="0"/>
              <a:t> </a:t>
            </a:r>
            <a:r>
              <a:rPr lang="ru-RU" sz="1600" b="1" i="1" dirty="0"/>
              <a:t>совместных дел </a:t>
            </a:r>
            <a:r>
              <a:rPr lang="ru-RU" sz="1600" dirty="0" smtClean="0"/>
              <a:t>(</a:t>
            </a:r>
            <a:r>
              <a:rPr lang="ru-RU" sz="1600" dirty="0"/>
              <a:t>познавательной, трудовой, спортивно-оздоровительной, духовно-нравственной, творческой, </a:t>
            </a:r>
            <a:r>
              <a:rPr lang="ru-RU" sz="1600" dirty="0" err="1"/>
              <a:t>профориентационной</a:t>
            </a:r>
            <a:r>
              <a:rPr lang="ru-RU" sz="1600" dirty="0"/>
              <a:t> направленности), позволяющие с одной стороны, – </a:t>
            </a:r>
            <a:r>
              <a:rPr lang="ru-RU" sz="1600" i="1" dirty="0"/>
              <a:t>вовлечь </a:t>
            </a:r>
            <a:r>
              <a:rPr lang="ru-RU" sz="1600" i="1" dirty="0" smtClean="0"/>
              <a:t> в </a:t>
            </a:r>
            <a:r>
              <a:rPr lang="ru-RU" sz="1600" i="1" dirty="0"/>
              <a:t>них обучающихся с самыми разными потребностями </a:t>
            </a:r>
            <a:r>
              <a:rPr lang="ru-RU" sz="1600" dirty="0"/>
              <a:t>и тем самым дать </a:t>
            </a:r>
            <a:r>
              <a:rPr lang="ru-RU" sz="1600" dirty="0" smtClean="0"/>
              <a:t>им </a:t>
            </a:r>
            <a:r>
              <a:rPr lang="ru-RU" sz="1600" dirty="0"/>
              <a:t>возможность </a:t>
            </a:r>
            <a:r>
              <a:rPr lang="ru-RU" sz="1600" dirty="0" err="1"/>
              <a:t>самореализоваться</a:t>
            </a:r>
            <a:r>
              <a:rPr lang="ru-RU" sz="1600" dirty="0"/>
              <a:t> в них, а с другой, </a:t>
            </a:r>
            <a:r>
              <a:rPr lang="ru-RU" sz="1600" i="1" dirty="0"/>
              <a:t>– установить и упрочить доверительные отношения с обучающимися класса</a:t>
            </a:r>
            <a:r>
              <a:rPr lang="ru-RU" sz="1600" dirty="0"/>
              <a:t>, стать для них значимым взрослым, задающим образцы поведения в </a:t>
            </a:r>
            <a:r>
              <a:rPr lang="ru-RU" sz="1600" dirty="0" smtClean="0"/>
              <a:t>обществе; </a:t>
            </a:r>
            <a:endParaRPr lang="ru-RU" sz="1600" dirty="0"/>
          </a:p>
          <a:p>
            <a:pPr algn="just"/>
            <a:r>
              <a:rPr lang="ru-RU" sz="1600" dirty="0" smtClean="0"/>
              <a:t>- </a:t>
            </a:r>
            <a:r>
              <a:rPr lang="x-none" sz="1600" b="1" i="1" smtClean="0"/>
              <a:t>проведение </a:t>
            </a:r>
            <a:r>
              <a:rPr lang="x-none" sz="1600" b="1" i="1"/>
              <a:t>классных часов как часов плодотворного и доверительного общения </a:t>
            </a:r>
            <a:r>
              <a:rPr lang="ru-RU" sz="1600" b="1" i="1" dirty="0"/>
              <a:t>педагогического работника</a:t>
            </a:r>
            <a:r>
              <a:rPr lang="x-none" sz="1600" b="1" i="1"/>
              <a:t> и обучающихся</a:t>
            </a:r>
            <a:r>
              <a:rPr lang="x-none" sz="1600" b="1"/>
              <a:t>, </a:t>
            </a:r>
            <a:r>
              <a:rPr lang="x-none" sz="1600"/>
              <a:t>основанных на принципах уважительного отношения к личности обучающегося, поддержки активной позиции каждого обучающегося в беседе, </a:t>
            </a:r>
            <a:r>
              <a:rPr lang="x-none" sz="1600" i="1"/>
              <a:t>предоставления обучающимся возможности обсуждения и принятия решений по обсуждаемой проблеме</a:t>
            </a:r>
            <a:r>
              <a:rPr lang="x-none" sz="1600"/>
              <a:t>, создани</a:t>
            </a:r>
            <a:r>
              <a:rPr lang="ru-RU" sz="1600" dirty="0"/>
              <a:t>я</a:t>
            </a:r>
            <a:r>
              <a:rPr lang="x-none" sz="1600"/>
              <a:t> благоприятной среды для общения. </a:t>
            </a:r>
            <a:endParaRPr lang="ru-RU" sz="1600" dirty="0"/>
          </a:p>
          <a:p>
            <a:pPr algn="just"/>
            <a:r>
              <a:rPr lang="ru-RU" sz="1600" dirty="0" smtClean="0"/>
              <a:t>- </a:t>
            </a:r>
            <a:r>
              <a:rPr lang="ru-RU" sz="1600" b="1" i="1" dirty="0" smtClean="0"/>
              <a:t>сплочение </a:t>
            </a:r>
            <a:r>
              <a:rPr lang="ru-RU" sz="1600" b="1" i="1" dirty="0"/>
              <a:t>коллектива класса </a:t>
            </a:r>
            <a:r>
              <a:rPr lang="ru-RU" sz="1600" i="1" dirty="0"/>
              <a:t>через: </a:t>
            </a:r>
            <a:r>
              <a:rPr lang="ru-RU" sz="1600" dirty="0"/>
              <a:t>и</a:t>
            </a:r>
            <a:r>
              <a:rPr lang="ru-RU" sz="1600" i="1" u="sng" dirty="0"/>
              <a:t>гры и тренинги на сплочение </a:t>
            </a:r>
            <a:br>
              <a:rPr lang="ru-RU" sz="1600" i="1" u="sng" dirty="0"/>
            </a:br>
            <a:r>
              <a:rPr lang="ru-RU" sz="1600" i="1" u="sng" dirty="0"/>
              <a:t>и </a:t>
            </a:r>
            <a:r>
              <a:rPr lang="ru-RU" sz="1600" i="1" u="sng" dirty="0" err="1"/>
              <a:t>командообразование</a:t>
            </a:r>
            <a:r>
              <a:rPr lang="ru-RU" sz="1600" i="1" u="sng" dirty="0"/>
              <a:t>; однодневные и многодневные походы и экскурсии, организуемые классными руководителями и родителями; празднования в классе дней рождения обучающихся, </a:t>
            </a:r>
            <a:r>
              <a:rPr lang="ru-RU" sz="1600" dirty="0"/>
              <a:t>включающие в себя подготовленные ученическими </a:t>
            </a:r>
            <a:r>
              <a:rPr lang="ru-RU" sz="1600" dirty="0" err="1"/>
              <a:t>микрогруппами</a:t>
            </a:r>
            <a:r>
              <a:rPr lang="ru-RU" sz="1600" dirty="0"/>
              <a:t> поздравления, сюрпризы, творческие подарки и розыгрыши; регулярные </a:t>
            </a:r>
            <a:r>
              <a:rPr lang="ru-RU" sz="1600" dirty="0" err="1"/>
              <a:t>внутриклассные</a:t>
            </a:r>
            <a:r>
              <a:rPr lang="ru-RU" sz="1600" dirty="0"/>
              <a:t> «огоньки» и вечера, дающие каждому обучающемуся возможность рефлексии собственного участия в жизни класса. </a:t>
            </a:r>
          </a:p>
          <a:p>
            <a:pPr algn="just"/>
            <a:r>
              <a:rPr lang="ru-RU" sz="1600" dirty="0" smtClean="0"/>
              <a:t>- </a:t>
            </a:r>
            <a:r>
              <a:rPr lang="ru-RU" sz="1600" b="1" i="1" dirty="0" smtClean="0"/>
              <a:t>выработка </a:t>
            </a:r>
            <a:r>
              <a:rPr lang="ru-RU" sz="1600" b="1" i="1" dirty="0"/>
              <a:t>совместно с обучающимися законов класса</a:t>
            </a:r>
            <a:r>
              <a:rPr lang="ru-RU" sz="1600" dirty="0"/>
              <a:t>, помогающих обучающимся  освоить нормы и правила общения, которым они должны следовать </a:t>
            </a:r>
            <a:br>
              <a:rPr lang="ru-RU" sz="1600" dirty="0"/>
            </a:br>
            <a:r>
              <a:rPr lang="ru-RU" sz="1600" dirty="0"/>
              <a:t>в школе. </a:t>
            </a:r>
          </a:p>
        </p:txBody>
      </p:sp>
    </p:spTree>
    <p:extLst>
      <p:ext uri="{BB962C8B-B14F-4D97-AF65-F5344CB8AC3E}">
        <p14:creationId xmlns:p14="http://schemas.microsoft.com/office/powerpoint/2010/main" val="4045819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7"/>
            <a:ext cx="8424936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2. </a:t>
            </a:r>
            <a:r>
              <a:rPr lang="x-none" sz="2000" b="1" i="1" smtClean="0">
                <a:solidFill>
                  <a:srgbClr val="C00000"/>
                </a:solidFill>
              </a:rPr>
              <a:t>Индивидуаль</a:t>
            </a:r>
            <a:r>
              <a:rPr lang="ru-RU" sz="2000" b="1" i="1" dirty="0" err="1">
                <a:solidFill>
                  <a:srgbClr val="C00000"/>
                </a:solidFill>
              </a:rPr>
              <a:t>ная</a:t>
            </a:r>
            <a:r>
              <a:rPr lang="x-none" sz="2000" b="1" i="1">
                <a:solidFill>
                  <a:srgbClr val="C00000"/>
                </a:solidFill>
              </a:rPr>
              <a:t> работ</a:t>
            </a:r>
            <a:r>
              <a:rPr lang="ru-RU" sz="2000" b="1" i="1" dirty="0">
                <a:solidFill>
                  <a:srgbClr val="C00000"/>
                </a:solidFill>
              </a:rPr>
              <a:t>а</a:t>
            </a:r>
            <a:r>
              <a:rPr lang="x-none" sz="2000" b="1" i="1">
                <a:solidFill>
                  <a:srgbClr val="C00000"/>
                </a:solidFill>
              </a:rPr>
              <a:t> с обучающимися</a:t>
            </a:r>
            <a:r>
              <a:rPr lang="ru-RU" sz="2000" b="1" i="1" dirty="0">
                <a:solidFill>
                  <a:srgbClr val="C00000"/>
                </a:solidFill>
              </a:rPr>
              <a:t>:</a:t>
            </a:r>
            <a:endParaRPr lang="ru-RU" sz="2000" dirty="0">
              <a:solidFill>
                <a:srgbClr val="C00000"/>
              </a:solidFill>
            </a:endParaRPr>
          </a:p>
          <a:p>
            <a:endParaRPr lang="ru-RU" sz="1600" dirty="0" smtClean="0"/>
          </a:p>
          <a:p>
            <a:pPr algn="just"/>
            <a:r>
              <a:rPr lang="ru-RU" sz="1600" dirty="0" smtClean="0"/>
              <a:t>- </a:t>
            </a:r>
            <a:r>
              <a:rPr lang="ru-RU" sz="1600" b="1" i="1" dirty="0" smtClean="0"/>
              <a:t>изучение </a:t>
            </a:r>
            <a:r>
              <a:rPr lang="ru-RU" sz="1600" b="1" i="1" dirty="0"/>
              <a:t>особенностей личностного развития обучающихся класса </a:t>
            </a:r>
            <a:r>
              <a:rPr lang="ru-RU" sz="1600" dirty="0"/>
              <a:t>через наблюдение за поведением обучающихся в их повседневной жизни, в специально создаваемых педагогических ситуациях, в играх, погружающих обучающегося в мир человеческих отношений, в организуемых педагогическим работником беседах </a:t>
            </a:r>
            <a:br>
              <a:rPr lang="ru-RU" sz="1600" dirty="0"/>
            </a:br>
            <a:r>
              <a:rPr lang="ru-RU" sz="1600" dirty="0"/>
              <a:t>по тем или иным нравственным проблемам; </a:t>
            </a:r>
            <a:endParaRPr lang="ru-RU" sz="1600" dirty="0" smtClean="0"/>
          </a:p>
          <a:p>
            <a:pPr algn="just"/>
            <a:r>
              <a:rPr lang="ru-RU" sz="1600" dirty="0" smtClean="0"/>
              <a:t>(</a:t>
            </a:r>
            <a:r>
              <a:rPr lang="ru-RU" sz="1600" i="1" dirty="0" smtClean="0"/>
              <a:t>результаты </a:t>
            </a:r>
            <a:r>
              <a:rPr lang="ru-RU" sz="1600" i="1" dirty="0"/>
              <a:t>наблюдения сверяются </a:t>
            </a:r>
            <a:r>
              <a:rPr lang="ru-RU" sz="1600" i="1" dirty="0" smtClean="0"/>
              <a:t> с </a:t>
            </a:r>
            <a:r>
              <a:rPr lang="ru-RU" sz="1600" i="1" dirty="0"/>
              <a:t>результатами бесед классного руководителя с родителями обучающихся, </a:t>
            </a:r>
            <a:r>
              <a:rPr lang="ru-RU" sz="1600" i="1" dirty="0" smtClean="0"/>
              <a:t>учителями-предметниками</a:t>
            </a:r>
            <a:r>
              <a:rPr lang="ru-RU" sz="1600" i="1" dirty="0"/>
              <a:t>, а также (при необходимости) – со школьным </a:t>
            </a:r>
            <a:r>
              <a:rPr lang="ru-RU" sz="1600" i="1" dirty="0" smtClean="0"/>
              <a:t>психологом</a:t>
            </a:r>
            <a:r>
              <a:rPr lang="ru-RU" sz="1600" dirty="0" smtClean="0"/>
              <a:t>); </a:t>
            </a:r>
            <a:endParaRPr lang="ru-RU" sz="1600" dirty="0"/>
          </a:p>
          <a:p>
            <a:pPr algn="just"/>
            <a:r>
              <a:rPr lang="ru-RU" sz="1600" dirty="0" smtClean="0"/>
              <a:t>- </a:t>
            </a:r>
            <a:r>
              <a:rPr lang="x-none" sz="1600" b="1" i="1" smtClean="0"/>
              <a:t>поддержка </a:t>
            </a:r>
            <a:r>
              <a:rPr lang="x-none" sz="1600" b="1" i="1"/>
              <a:t>обучающегося в решении важных для него жизненных проблем </a:t>
            </a:r>
            <a:r>
              <a:rPr lang="x-none" sz="1600"/>
              <a:t>(налаживани</a:t>
            </a:r>
            <a:r>
              <a:rPr lang="ru-RU" sz="1600" dirty="0"/>
              <a:t>е</a:t>
            </a:r>
            <a:r>
              <a:rPr lang="x-none" sz="1600"/>
              <a:t> взаимоотношений с одноклассниками или </a:t>
            </a:r>
            <a:r>
              <a:rPr lang="ru-RU" sz="1600" dirty="0"/>
              <a:t>педагогическими работниками</a:t>
            </a:r>
            <a:r>
              <a:rPr lang="x-none" sz="1600"/>
              <a:t>, выбор профессии, </a:t>
            </a:r>
            <a:r>
              <a:rPr lang="ru-RU" sz="1600" dirty="0"/>
              <a:t>организации высшего образования</a:t>
            </a:r>
            <a:r>
              <a:rPr lang="x-none" sz="1600"/>
              <a:t> и дальнейшего трудоустройства, успеваемост</a:t>
            </a:r>
            <a:r>
              <a:rPr lang="ru-RU" sz="1600" dirty="0"/>
              <a:t>ь</a:t>
            </a:r>
            <a:r>
              <a:rPr lang="x-none" sz="1600"/>
              <a:t> и т.п.), когда </a:t>
            </a:r>
            <a:r>
              <a:rPr lang="x-none" sz="1600" u="sng"/>
              <a:t>каждая проблема трансформируется классным руководителем в задачу для обучающегося, которую они совместно стараются решить</a:t>
            </a:r>
            <a:r>
              <a:rPr lang="ru-RU" sz="1600" u="sng" dirty="0"/>
              <a:t>; </a:t>
            </a:r>
          </a:p>
          <a:p>
            <a:pPr algn="just"/>
            <a:r>
              <a:rPr lang="ru-RU" sz="1600" i="1" dirty="0" smtClean="0"/>
              <a:t>- </a:t>
            </a:r>
            <a:r>
              <a:rPr lang="ru-RU" sz="1600" b="1" i="1" dirty="0" smtClean="0"/>
              <a:t>индивидуальная </a:t>
            </a:r>
            <a:r>
              <a:rPr lang="ru-RU" sz="1600" b="1" i="1" dirty="0"/>
              <a:t>работа с обучающимися класса, направленная на заполнение ими личных портфолио</a:t>
            </a:r>
            <a:r>
              <a:rPr lang="ru-RU" sz="1600" i="1" dirty="0"/>
              <a:t>, </a:t>
            </a:r>
            <a:r>
              <a:rPr lang="ru-RU" sz="1600" dirty="0"/>
              <a:t>в которых обучающиеся не просто фиксируют свои учебные, творческие, спортивные, личностные достижения, но и в ходе индивидуальных неформальных бесед с классным руководителем в начале каждого года планируют их, а в конце года – </a:t>
            </a:r>
            <a:r>
              <a:rPr lang="ru-RU" sz="1600" b="1" i="1" dirty="0"/>
              <a:t>вместе анализируют свои успехи и неудачи</a:t>
            </a:r>
            <a:r>
              <a:rPr lang="ru-RU" sz="1600" dirty="0"/>
              <a:t>;</a:t>
            </a:r>
          </a:p>
          <a:p>
            <a:r>
              <a:rPr lang="ru-RU" sz="1600" dirty="0" smtClean="0"/>
              <a:t>- </a:t>
            </a:r>
            <a:r>
              <a:rPr lang="ru-RU" sz="1600" b="1" i="1" dirty="0" smtClean="0"/>
              <a:t>коррекция </a:t>
            </a:r>
            <a:r>
              <a:rPr lang="ru-RU" sz="1600" b="1" i="1" dirty="0"/>
              <a:t>поведения обучающегося </a:t>
            </a:r>
            <a:r>
              <a:rPr lang="ru-RU" sz="1600" dirty="0"/>
              <a:t>через частные беседы с ним, </a:t>
            </a:r>
            <a:r>
              <a:rPr lang="ru-RU" sz="1600" dirty="0" smtClean="0"/>
              <a:t>его </a:t>
            </a:r>
            <a:r>
              <a:rPr lang="ru-RU" sz="1600" dirty="0"/>
              <a:t>родителями или законными представителями, с другими обучающимися класса; через включение в проводимые школьным психологом тренинги общения; через предложение взять на себя ответственность за то или иное поручение в классе.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548679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C00000"/>
                </a:solidFill>
              </a:rPr>
              <a:t>3. </a:t>
            </a:r>
            <a:r>
              <a:rPr lang="x-none" sz="2000" b="1" i="1" smtClean="0">
                <a:solidFill>
                  <a:srgbClr val="C00000"/>
                </a:solidFill>
              </a:rPr>
              <a:t>Работа </a:t>
            </a:r>
            <a:r>
              <a:rPr lang="x-none" sz="2000" b="1" i="1">
                <a:solidFill>
                  <a:srgbClr val="C00000"/>
                </a:solidFill>
              </a:rPr>
              <a:t>с учителями</a:t>
            </a:r>
            <a:r>
              <a:rPr lang="ru-RU" sz="2000" b="1" i="1" dirty="0">
                <a:solidFill>
                  <a:srgbClr val="C00000"/>
                </a:solidFill>
              </a:rPr>
              <a:t>-предметниками</a:t>
            </a:r>
            <a:r>
              <a:rPr lang="x-none" sz="2000" b="1" i="1">
                <a:solidFill>
                  <a:srgbClr val="C00000"/>
                </a:solidFill>
              </a:rPr>
              <a:t> в классе:</a:t>
            </a:r>
            <a:endParaRPr lang="ru-RU" sz="2000" dirty="0">
              <a:solidFill>
                <a:srgbClr val="C00000"/>
              </a:solidFill>
            </a:endParaRP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- </a:t>
            </a:r>
            <a:r>
              <a:rPr lang="ru-RU" b="1" i="1" dirty="0" smtClean="0"/>
              <a:t>регулярные </a:t>
            </a:r>
            <a:r>
              <a:rPr lang="ru-RU" b="1" i="1" dirty="0"/>
              <a:t>консультации классного руководителя </a:t>
            </a:r>
            <a:r>
              <a:rPr lang="ru-RU" dirty="0"/>
              <a:t>с учителями-предметниками, направленные на </a:t>
            </a:r>
            <a:r>
              <a:rPr lang="ru-RU" i="1" dirty="0"/>
              <a:t>формирование единства мнений и требований</a:t>
            </a:r>
            <a:r>
              <a:rPr lang="ru-RU" dirty="0"/>
              <a:t> педагогических работников по ключевым вопросам воспитания, </a:t>
            </a:r>
            <a:r>
              <a:rPr lang="ru-RU" dirty="0" smtClean="0"/>
              <a:t>на </a:t>
            </a:r>
            <a:r>
              <a:rPr lang="ru-RU" i="1" dirty="0"/>
              <a:t>предупреждение и разрешение конфликтов между учителями-предметниками </a:t>
            </a:r>
            <a:r>
              <a:rPr lang="ru-RU" i="1" dirty="0" smtClean="0"/>
              <a:t>и </a:t>
            </a:r>
            <a:r>
              <a:rPr lang="ru-RU" i="1" dirty="0"/>
              <a:t>обучающимися</a:t>
            </a:r>
            <a:r>
              <a:rPr lang="ru-RU" dirty="0"/>
              <a:t>;</a:t>
            </a:r>
          </a:p>
          <a:p>
            <a:pPr algn="just"/>
            <a:r>
              <a:rPr lang="ru-RU" dirty="0" smtClean="0"/>
              <a:t>- </a:t>
            </a:r>
            <a:r>
              <a:rPr lang="ru-RU" b="1" i="1" dirty="0" smtClean="0"/>
              <a:t>проведение </a:t>
            </a:r>
            <a:r>
              <a:rPr lang="ru-RU" b="1" i="1" dirty="0"/>
              <a:t>мини-педсоветов</a:t>
            </a:r>
            <a:r>
              <a:rPr lang="ru-RU" dirty="0"/>
              <a:t>, направленных на решение конкретных проблем класса и интеграцию воспитательных влияний на обучающихся;</a:t>
            </a:r>
          </a:p>
          <a:p>
            <a:pPr algn="just"/>
            <a:r>
              <a:rPr lang="ru-RU" dirty="0" smtClean="0"/>
              <a:t>- </a:t>
            </a:r>
            <a:r>
              <a:rPr lang="ru-RU" b="1" i="1" dirty="0" smtClean="0"/>
              <a:t>привлечение </a:t>
            </a:r>
            <a:r>
              <a:rPr lang="ru-RU" b="1" i="1" dirty="0"/>
              <a:t>учителей-предметников к участию во </a:t>
            </a:r>
            <a:r>
              <a:rPr lang="ru-RU" b="1" i="1" dirty="0" err="1"/>
              <a:t>внутриклассных</a:t>
            </a:r>
            <a:r>
              <a:rPr lang="ru-RU" b="1" i="1" dirty="0"/>
              <a:t> делах</a:t>
            </a:r>
            <a:r>
              <a:rPr lang="ru-RU" dirty="0"/>
              <a:t>, дающих педагогическим работникам возможность </a:t>
            </a:r>
            <a:r>
              <a:rPr lang="ru-RU" i="1" dirty="0"/>
              <a:t>лучше узнавать и понимать своих обучающихся</a:t>
            </a:r>
            <a:r>
              <a:rPr lang="ru-RU" dirty="0"/>
              <a:t>, увидев их в иной, отличной от учебной, обстановке;</a:t>
            </a:r>
          </a:p>
          <a:p>
            <a:pPr algn="just"/>
            <a:r>
              <a:rPr lang="ru-RU" dirty="0" smtClean="0"/>
              <a:t>- </a:t>
            </a:r>
            <a:r>
              <a:rPr lang="ru-RU" b="1" i="1" dirty="0" smtClean="0"/>
              <a:t>привлечение </a:t>
            </a:r>
            <a:r>
              <a:rPr lang="ru-RU" b="1" i="1" dirty="0"/>
              <a:t>учителей-предметников к участию в родительских собраниях класса</a:t>
            </a:r>
            <a:r>
              <a:rPr lang="ru-RU" dirty="0"/>
              <a:t> для объединения усилий в деле обучения и воспитания обучающихся.</a:t>
            </a:r>
          </a:p>
        </p:txBody>
      </p:sp>
    </p:spTree>
    <p:extLst>
      <p:ext uri="{BB962C8B-B14F-4D97-AF65-F5344CB8AC3E}">
        <p14:creationId xmlns:p14="http://schemas.microsoft.com/office/powerpoint/2010/main" val="215045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836711"/>
            <a:ext cx="84249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4. </a:t>
            </a:r>
            <a:r>
              <a:rPr lang="x-none" b="1" i="1" smtClean="0">
                <a:solidFill>
                  <a:srgbClr val="C00000"/>
                </a:solidFill>
              </a:rPr>
              <a:t>Работа </a:t>
            </a:r>
            <a:r>
              <a:rPr lang="x-none" b="1" i="1">
                <a:solidFill>
                  <a:srgbClr val="C00000"/>
                </a:solidFill>
              </a:rPr>
              <a:t>с родителями обучающихся или их законными представителями</a:t>
            </a:r>
            <a:r>
              <a:rPr lang="x-none" b="1" i="1" smtClean="0">
                <a:solidFill>
                  <a:srgbClr val="C00000"/>
                </a:solidFill>
              </a:rPr>
              <a:t>:</a:t>
            </a:r>
            <a:endParaRPr lang="ru-RU" b="1" i="1" dirty="0" smtClean="0">
              <a:solidFill>
                <a:srgbClr val="C0000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  <a:p>
            <a:pPr algn="just"/>
            <a:r>
              <a:rPr lang="ru-RU" dirty="0" smtClean="0"/>
              <a:t>- </a:t>
            </a:r>
            <a:r>
              <a:rPr lang="ru-RU" b="1" i="1" dirty="0" smtClean="0"/>
              <a:t>регулярное </a:t>
            </a:r>
            <a:r>
              <a:rPr lang="ru-RU" b="1" i="1" dirty="0"/>
              <a:t>информирование родителей о школьных успехах </a:t>
            </a:r>
            <a:br>
              <a:rPr lang="ru-RU" b="1" i="1" dirty="0"/>
            </a:br>
            <a:r>
              <a:rPr lang="ru-RU" b="1" i="1" dirty="0"/>
              <a:t>и проблемах их обучающихся, о жизни класса в целом</a:t>
            </a:r>
            <a:r>
              <a:rPr lang="ru-RU" dirty="0"/>
              <a:t>;</a:t>
            </a:r>
          </a:p>
          <a:p>
            <a:pPr algn="just"/>
            <a:r>
              <a:rPr lang="ru-RU" b="1" i="1" dirty="0" smtClean="0"/>
              <a:t>- помощь </a:t>
            </a:r>
            <a:r>
              <a:rPr lang="ru-RU" b="1" i="1" dirty="0"/>
              <a:t>родителям </a:t>
            </a:r>
            <a:r>
              <a:rPr lang="ru-RU" dirty="0"/>
              <a:t>обучающихся или их законным представителям </a:t>
            </a:r>
            <a:br>
              <a:rPr lang="ru-RU" dirty="0"/>
            </a:br>
            <a:r>
              <a:rPr lang="ru-RU" b="1" i="1" dirty="0"/>
              <a:t>в регулировании отношений между ними, администрацией школы и учителями-предметника</a:t>
            </a:r>
            <a:r>
              <a:rPr lang="ru-RU" dirty="0"/>
              <a:t>ми; </a:t>
            </a:r>
          </a:p>
          <a:p>
            <a:pPr algn="just"/>
            <a:r>
              <a:rPr lang="ru-RU" dirty="0" smtClean="0"/>
              <a:t>- </a:t>
            </a:r>
            <a:r>
              <a:rPr lang="ru-RU" b="1" i="1" dirty="0" smtClean="0"/>
              <a:t>организация </a:t>
            </a:r>
            <a:r>
              <a:rPr lang="ru-RU" b="1" i="1" dirty="0"/>
              <a:t>родительских собраний</a:t>
            </a:r>
            <a:r>
              <a:rPr lang="ru-RU" dirty="0"/>
              <a:t>, происходящих в режиме обсуждения наиболее острых проблем обучения и воспитания обучающихся;</a:t>
            </a:r>
          </a:p>
          <a:p>
            <a:pPr algn="just"/>
            <a:r>
              <a:rPr lang="ru-RU" dirty="0"/>
              <a:t>создание и организация работы родительских комитетов классов, участвующих в управлении образовательной организацией и решении вопросов воспитания и обучения их обучающихся;</a:t>
            </a:r>
          </a:p>
          <a:p>
            <a:pPr algn="just"/>
            <a:r>
              <a:rPr lang="ru-RU" dirty="0" smtClean="0"/>
              <a:t>- </a:t>
            </a:r>
            <a:r>
              <a:rPr lang="ru-RU" b="1" i="1" dirty="0" smtClean="0"/>
              <a:t>привлечение </a:t>
            </a:r>
            <a:r>
              <a:rPr lang="ru-RU" b="1" i="1" dirty="0"/>
              <a:t>членов семей обучающихся к организации и проведению дел класса;</a:t>
            </a:r>
          </a:p>
          <a:p>
            <a:pPr algn="just"/>
            <a:r>
              <a:rPr lang="ru-RU" dirty="0" smtClean="0"/>
              <a:t>- </a:t>
            </a:r>
            <a:r>
              <a:rPr lang="ru-RU" b="1" i="1" dirty="0" smtClean="0"/>
              <a:t>организация </a:t>
            </a:r>
            <a:r>
              <a:rPr lang="ru-RU" b="1" i="1" dirty="0"/>
              <a:t>на базе класса семейных праздников, конкурсов, соревнований,</a:t>
            </a:r>
            <a:r>
              <a:rPr lang="ru-RU" dirty="0"/>
              <a:t> направленных на сплочение семьи и школы.</a:t>
            </a:r>
          </a:p>
        </p:txBody>
      </p:sp>
    </p:spTree>
    <p:extLst>
      <p:ext uri="{BB962C8B-B14F-4D97-AF65-F5344CB8AC3E}">
        <p14:creationId xmlns:p14="http://schemas.microsoft.com/office/powerpoint/2010/main" val="3180359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340768"/>
            <a:ext cx="70567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Новеллы в </a:t>
            </a:r>
            <a:r>
              <a:rPr lang="ru-RU" sz="3600" dirty="0">
                <a:solidFill>
                  <a:srgbClr val="C00000"/>
                </a:solidFill>
              </a:rPr>
              <a:t>н</a:t>
            </a:r>
            <a:r>
              <a:rPr lang="ru-RU" sz="3600" dirty="0" smtClean="0">
                <a:solidFill>
                  <a:srgbClr val="C00000"/>
                </a:solidFill>
              </a:rPr>
              <a:t>ормативной базе и методических материалах, обеспечивающих организацию и проведение воспитательной работы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177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16632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C00000"/>
                </a:solidFill>
                <a:latin typeface="+mj-lt"/>
              </a:rPr>
              <a:t>Актуальные документы, </a:t>
            </a:r>
            <a:endParaRPr lang="ru-RU" sz="2000" dirty="0" smtClean="0">
              <a:solidFill>
                <a:srgbClr val="C00000"/>
              </a:solidFill>
              <a:latin typeface="+mj-lt"/>
            </a:endParaRPr>
          </a:p>
          <a:p>
            <a:pPr algn="ctr"/>
            <a:r>
              <a:rPr lang="ru-RU" sz="2000" dirty="0" smtClean="0">
                <a:solidFill>
                  <a:srgbClr val="C00000"/>
                </a:solidFill>
                <a:latin typeface="+mj-lt"/>
              </a:rPr>
              <a:t>регламентирующие </a:t>
            </a:r>
            <a:r>
              <a:rPr lang="ru-RU" sz="2000" dirty="0">
                <a:solidFill>
                  <a:srgbClr val="C00000"/>
                </a:solidFill>
                <a:latin typeface="+mj-lt"/>
              </a:rPr>
              <a:t>современные подходы к организации воспитательной работы в образовательном учреждении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1132295"/>
            <a:ext cx="8583569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■ </a:t>
            </a:r>
            <a:r>
              <a:rPr lang="ru-RU" sz="1600" dirty="0"/>
              <a:t>Конституция Российской Федерации, Конституции и Уставы субъектов Российской </a:t>
            </a:r>
            <a:r>
              <a:rPr lang="ru-RU" sz="1600" dirty="0" smtClean="0"/>
              <a:t>Федерации, устанавливающие </a:t>
            </a:r>
            <a:r>
              <a:rPr lang="ru-RU" sz="1600" dirty="0"/>
              <a:t>право каждого гражданина на образование и закрепляющие осуществление </a:t>
            </a:r>
            <a:r>
              <a:rPr lang="ru-RU" sz="1600" dirty="0" smtClean="0"/>
              <a:t> процессов </a:t>
            </a:r>
            <a:r>
              <a:rPr lang="ru-RU" sz="1600" dirty="0"/>
              <a:t>воспитания и обучения как предмета совместного ведения с Российской Федерацией;</a:t>
            </a:r>
          </a:p>
          <a:p>
            <a:pPr algn="just"/>
            <a:r>
              <a:rPr lang="ru-RU" sz="1600" dirty="0"/>
              <a:t>■ Семейный кодекс Российской </a:t>
            </a:r>
            <a:r>
              <a:rPr lang="ru-RU" sz="1600" dirty="0" smtClean="0"/>
              <a:t>Федерации;</a:t>
            </a:r>
            <a:endParaRPr lang="ru-RU" sz="1600" dirty="0"/>
          </a:p>
          <a:p>
            <a:pPr algn="just"/>
            <a:r>
              <a:rPr lang="ru-RU" sz="1600" dirty="0"/>
              <a:t>■ Федеральный закон от 29 декабря 2012 г. № 273-ФЗ «Об образовании в </a:t>
            </a:r>
            <a:r>
              <a:rPr lang="ru-RU" sz="1600" dirty="0" smtClean="0"/>
              <a:t>Российской </a:t>
            </a:r>
            <a:r>
              <a:rPr lang="ru-RU" sz="1600" dirty="0"/>
              <a:t>Федерации»; </a:t>
            </a:r>
            <a:endParaRPr lang="ru-RU" sz="1600" dirty="0" smtClean="0"/>
          </a:p>
          <a:p>
            <a:pPr algn="just"/>
            <a:r>
              <a:rPr lang="ru-RU" sz="1600" dirty="0"/>
              <a:t>■ </a:t>
            </a:r>
            <a:r>
              <a:rPr lang="ru-RU" sz="1600" dirty="0" smtClean="0"/>
              <a:t>Федеральный </a:t>
            </a:r>
            <a:r>
              <a:rPr lang="ru-RU" sz="1600" dirty="0"/>
              <a:t>закон от 31 июля 2020 года  №304−ФЗ </a:t>
            </a:r>
            <a:r>
              <a:rPr lang="ru-RU" sz="1600" dirty="0" smtClean="0"/>
              <a:t>«О </a:t>
            </a:r>
            <a:r>
              <a:rPr lang="ru-RU" sz="1600" dirty="0"/>
              <a:t>внесении изменений  в </a:t>
            </a:r>
            <a:r>
              <a:rPr lang="ru-RU" sz="1600" dirty="0" smtClean="0"/>
              <a:t>Федеральный </a:t>
            </a:r>
            <a:r>
              <a:rPr lang="ru-RU" sz="1600" dirty="0"/>
              <a:t>закон </a:t>
            </a:r>
            <a:r>
              <a:rPr lang="ru-RU" sz="1600" dirty="0" smtClean="0"/>
              <a:t>«Об </a:t>
            </a:r>
            <a:r>
              <a:rPr lang="ru-RU" sz="1600" dirty="0"/>
              <a:t>образовании в Российской Федерации по вопросам воспитания </a:t>
            </a:r>
            <a:r>
              <a:rPr lang="ru-RU" sz="1600" dirty="0" smtClean="0"/>
              <a:t>обучающихся»; </a:t>
            </a:r>
            <a:endParaRPr lang="ru-RU" sz="1600" dirty="0"/>
          </a:p>
          <a:p>
            <a:pPr algn="just"/>
            <a:r>
              <a:rPr lang="ru-RU" sz="1600" dirty="0"/>
              <a:t>■ Федеральный закон от 24 июля 1998 г. № 124-ФЗ «Об основных гарантиях прав ребёнка в  </a:t>
            </a:r>
            <a:r>
              <a:rPr lang="ru-RU" sz="1600" dirty="0" smtClean="0"/>
              <a:t>Российской </a:t>
            </a:r>
            <a:r>
              <a:rPr lang="ru-RU" sz="1600" dirty="0"/>
              <a:t>Федерации»;</a:t>
            </a:r>
          </a:p>
          <a:p>
            <a:pPr algn="just"/>
            <a:r>
              <a:rPr lang="ru-RU" sz="1600" dirty="0"/>
              <a:t>■ Федеральный закон от 24 июня 1999 г. № 120-ФЗ «Об основах системы </a:t>
            </a:r>
            <a:r>
              <a:rPr lang="ru-RU" sz="1600" dirty="0" smtClean="0"/>
              <a:t>профилактики безнадзорности </a:t>
            </a:r>
            <a:r>
              <a:rPr lang="ru-RU" sz="1600" dirty="0"/>
              <a:t>и правонарушений несовершеннолетних</a:t>
            </a:r>
            <a:r>
              <a:rPr lang="ru-RU" sz="1600" dirty="0" smtClean="0"/>
              <a:t>»;</a:t>
            </a:r>
          </a:p>
          <a:p>
            <a:pPr algn="just"/>
            <a:r>
              <a:rPr lang="ru-RU" sz="1600" dirty="0"/>
              <a:t>■ </a:t>
            </a:r>
            <a:r>
              <a:rPr lang="ru-RU" sz="1600" dirty="0" smtClean="0"/>
              <a:t>Распоряжение </a:t>
            </a:r>
            <a:r>
              <a:rPr lang="ru-RU" sz="1600" dirty="0"/>
              <a:t>Правительства Российской Федерации от 29 мая 2015 г. № 996-р «Об утверждении Стратегии развития воспитания в Российской Федерации на период до 2025 года»;</a:t>
            </a:r>
          </a:p>
          <a:p>
            <a:pPr algn="just"/>
            <a:r>
              <a:rPr lang="ru-RU" sz="1600" dirty="0"/>
              <a:t>■ </a:t>
            </a:r>
            <a:r>
              <a:rPr lang="ru-RU" sz="1600" dirty="0" smtClean="0"/>
              <a:t>Приказы </a:t>
            </a:r>
            <a:r>
              <a:rPr lang="ru-RU" sz="1600" dirty="0" err="1"/>
              <a:t>Минобрнауки</a:t>
            </a:r>
            <a:r>
              <a:rPr lang="ru-RU" sz="1600" dirty="0"/>
              <a:t> России от 6 октября 2009 г. № 373 «Об утверждении и введении в действие федерального государственного образовательного стандарта начального общего образования», от 17 декабря 2010 № 1897 «Об утверждении федерального государственного образовательного стандарта основного общего образования», от 17 мая 2012 г. № 413 «Об утверждении федерального государственного образовательного стандарта среднего общего </a:t>
            </a:r>
            <a:r>
              <a:rPr lang="ru-RU" sz="1600" dirty="0" smtClean="0"/>
              <a:t>образования»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3552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12845"/>
            <a:ext cx="78488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Из Послания Президента </a:t>
            </a:r>
            <a:r>
              <a:rPr lang="ru-RU" sz="2400" b="1" dirty="0" smtClean="0">
                <a:solidFill>
                  <a:srgbClr val="C00000"/>
                </a:solidFill>
              </a:rPr>
              <a:t>Российской Федерации Путина В.В. Федеральному </a:t>
            </a:r>
            <a:r>
              <a:rPr lang="ru-RU" sz="2400" b="1" dirty="0">
                <a:solidFill>
                  <a:srgbClr val="C00000"/>
                </a:solidFill>
              </a:rPr>
              <a:t>Собранию 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15 </a:t>
            </a:r>
            <a:r>
              <a:rPr lang="ru-RU" sz="2400" b="1" dirty="0">
                <a:solidFill>
                  <a:srgbClr val="C00000"/>
                </a:solidFill>
              </a:rPr>
              <a:t>января 2020 года </a:t>
            </a:r>
            <a:endParaRPr lang="ru-RU" sz="2400" dirty="0">
              <a:solidFill>
                <a:srgbClr val="C00000"/>
              </a:solidFill>
            </a:endParaRPr>
          </a:p>
          <a:p>
            <a:endParaRPr lang="ru-RU" dirty="0" smtClean="0"/>
          </a:p>
          <a:p>
            <a:r>
              <a:rPr lang="ru-RU" dirty="0" smtClean="0"/>
              <a:t>«</a:t>
            </a:r>
            <a:r>
              <a:rPr lang="ru-RU" sz="2000" dirty="0" smtClean="0"/>
              <a:t>Современная </a:t>
            </a:r>
            <a:r>
              <a:rPr lang="ru-RU" sz="2000" dirty="0"/>
              <a:t>школа – это современный учитель, его высокий статус и </a:t>
            </a:r>
            <a:r>
              <a:rPr lang="ru-RU" sz="2000" dirty="0" smtClean="0"/>
              <a:t>общественный </a:t>
            </a:r>
            <a:r>
              <a:rPr lang="ru-RU" sz="2000" dirty="0"/>
              <a:t>престиж. К середине наступающего десятилетия национальная система профессионального роста должна охватить не менее половины педагогов страны. </a:t>
            </a:r>
            <a:endParaRPr lang="ru-RU" sz="2000" dirty="0" smtClean="0"/>
          </a:p>
          <a:p>
            <a:pPr algn="just"/>
            <a:r>
              <a:rPr lang="ru-RU" sz="2000" dirty="0" smtClean="0"/>
              <a:t>…</a:t>
            </a:r>
            <a:r>
              <a:rPr lang="ru-RU" sz="2000" b="1" dirty="0" smtClean="0"/>
              <a:t>Ближе </a:t>
            </a:r>
            <a:r>
              <a:rPr lang="ru-RU" sz="2000" b="1" dirty="0"/>
              <a:t>всего к ученикам – их классные руководители. </a:t>
            </a:r>
            <a:r>
              <a:rPr lang="ru-RU" sz="2000" dirty="0"/>
              <a:t>Такая постоянная </a:t>
            </a:r>
            <a:r>
              <a:rPr lang="ru-RU" sz="2000" dirty="0" smtClean="0"/>
              <a:t>каждодневная </a:t>
            </a:r>
            <a:r>
              <a:rPr lang="ru-RU" sz="2000" dirty="0"/>
              <a:t>работа, связанная с обучением, воспитанием детей, – это огромная </a:t>
            </a:r>
            <a:r>
              <a:rPr lang="ru-RU" sz="2000" dirty="0" smtClean="0"/>
              <a:t>ответственность</a:t>
            </a:r>
            <a:r>
              <a:rPr lang="ru-RU" sz="2000" dirty="0"/>
              <a:t>, и она, конечно, требует особой подготовки наставников и их особой </a:t>
            </a:r>
            <a:r>
              <a:rPr lang="ru-RU" sz="2000" dirty="0" smtClean="0"/>
              <a:t>поддержки».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22607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39960"/>
            <a:ext cx="8668072" cy="110080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НОВЕЛЛЫ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Федеральные </a:t>
            </a:r>
            <a:r>
              <a:rPr lang="ru-RU" sz="2400" dirty="0"/>
              <a:t>ориентиры </a:t>
            </a:r>
            <a:br>
              <a:rPr lang="ru-RU" sz="2400" dirty="0"/>
            </a:br>
            <a:r>
              <a:rPr lang="ru-RU" sz="2400" dirty="0"/>
              <a:t>классного руководителя в современных условиях</a:t>
            </a:r>
          </a:p>
        </p:txBody>
      </p:sp>
      <p:sp>
        <p:nvSpPr>
          <p:cNvPr id="4" name="Содержимое 2"/>
          <p:cNvSpPr>
            <a:spLocks noGrp="1"/>
          </p:cNvSpPr>
          <p:nvPr>
            <p:ph idx="4294967295"/>
          </p:nvPr>
        </p:nvSpPr>
        <p:spPr>
          <a:xfrm>
            <a:off x="304800" y="1554163"/>
            <a:ext cx="8686800" cy="435598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Calibri Light" panose="020F0302020204030204" pitchFamily="34" charset="0"/>
              </a:rPr>
              <a:t>Перечень поручений Президента Российской Федерации по итогам заседания Совета при Президенте по реализации государственной политики в сфере защиты семьи и детей, состоявшегося 4 июля 2019 года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Calibri Light" panose="020F0302020204030204" pitchFamily="34" charset="0"/>
              </a:rPr>
              <a:t>Послание Президента Российской Федерации Федеральному Собранию от 15 января 2020 года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Calibri Light" panose="020F0302020204030204" pitchFamily="34" charset="0"/>
              </a:rPr>
              <a:t>Постановление Правительства Российской Федерации от 4 апреля 2020 г. № 448 «О внесении изменений в государственную программу Российской Федерации "Развитие образования»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Calibri Light" panose="020F0302020204030204" pitchFamily="34" charset="0"/>
              </a:rPr>
              <a:t>Федеральный закон от 31 июля 2020 г. </a:t>
            </a:r>
            <a:r>
              <a:rPr lang="en" sz="2000" dirty="0">
                <a:latin typeface="Calibri Light" panose="020F0302020204030204" pitchFamily="34" charset="0"/>
              </a:rPr>
              <a:t>N 304-</a:t>
            </a:r>
            <a:r>
              <a:rPr lang="ru-RU" sz="2000" dirty="0">
                <a:latin typeface="Calibri Light" panose="020F0302020204030204" pitchFamily="34" charset="0"/>
              </a:rPr>
              <a:t>ФЗ "О внесении изменений в Федеральный закон "Об образовании в Российской Федерации"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Calibri Light" panose="020F0302020204030204" pitchFamily="34" charset="0"/>
              </a:rPr>
              <a:t>Письмо Министерства просвещения РФ от 12.05.2020г. №ВБ-1011/08 «О методических рекомендациях»</a:t>
            </a:r>
          </a:p>
        </p:txBody>
      </p:sp>
    </p:spTree>
    <p:extLst>
      <p:ext uri="{BB962C8B-B14F-4D97-AF65-F5344CB8AC3E}">
        <p14:creationId xmlns:p14="http://schemas.microsoft.com/office/powerpoint/2010/main" val="2806956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 txBox="1">
            <a:spLocks/>
          </p:cNvSpPr>
          <p:nvPr/>
        </p:nvSpPr>
        <p:spPr bwMode="auto">
          <a:xfrm>
            <a:off x="971600" y="1628800"/>
            <a:ext cx="6984776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A2BF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Воспитание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- деятельность, направленная на развитие личности, создание условий для самоопределения и социализации обучающихся на основе социокультурных, духовно-нравственных ценностей и принятых в российском обществе правил и норм поведения в интересах человека, семьи, общества и государства, формирование у обучающихся чувства патриотизма, гражданственности, уважения к памяти защитников Отечества и подвигам Героев Отечества, закону и правопорядку, человеку труда и старшему поколению, взаимного уважения, бережного отношения к культурному наследию и традициям многонационального народа Российской Федерации, природе и окружающей среде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4800" y="140566"/>
            <a:ext cx="8686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DA2BF"/>
              </a:buClr>
              <a:buSzPct val="70000"/>
              <a:defRPr/>
            </a:pPr>
            <a:r>
              <a:rPr lang="ru-RU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ИЗ ФЕДЕРАЛЬНОГО ЗАКОНА ОТ 31 ИЮЛЯ 2020 Г. № 304-ФЗ “О ВНЕСЕНИИ ИЗМЕНЕНИЙ В ФЕДЕРАЛЬНЫЙ ЗАКОН «ОБ ОБРАЗОВАНИИ В РОССИЙСКОЙ ФЕДЕРАЦИИ» ПО ВОПРОСАМ ВОСПИТАНИЯ ОБУЧАЮЩИХСЯ”:</a:t>
            </a:r>
          </a:p>
        </p:txBody>
      </p:sp>
    </p:spTree>
    <p:extLst>
      <p:ext uri="{BB962C8B-B14F-4D97-AF65-F5344CB8AC3E}">
        <p14:creationId xmlns:p14="http://schemas.microsoft.com/office/powerpoint/2010/main" val="2769411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2544" y="980728"/>
            <a:ext cx="8141904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1</a:t>
            </a:r>
            <a:r>
              <a:rPr lang="ru-RU" sz="1600" dirty="0"/>
              <a:t>. </a:t>
            </a:r>
            <a:r>
              <a:rPr lang="ru-RU" sz="1600" dirty="0" smtClean="0"/>
              <a:t>Опора </a:t>
            </a:r>
            <a:r>
              <a:rPr lang="ru-RU" sz="1600" dirty="0"/>
              <a:t>на духовно-нравственные ценности народов Российской </a:t>
            </a:r>
            <a:r>
              <a:rPr lang="ru-RU" sz="1600" dirty="0" smtClean="0"/>
              <a:t>Федерации</a:t>
            </a:r>
            <a:r>
              <a:rPr lang="ru-RU" sz="1600" dirty="0"/>
              <a:t>, исторические и национально-культурные традиции;</a:t>
            </a:r>
          </a:p>
          <a:p>
            <a:pPr algn="just"/>
            <a:r>
              <a:rPr lang="ru-RU" sz="1600" dirty="0"/>
              <a:t>2. </a:t>
            </a:r>
            <a:r>
              <a:rPr lang="ru-RU" sz="1600" dirty="0" smtClean="0"/>
              <a:t>Организация </a:t>
            </a:r>
            <a:r>
              <a:rPr lang="ru-RU" sz="1600" dirty="0"/>
              <a:t>социально открытого пространства духовно-нравственного развития и воспитания личности гражданина России;</a:t>
            </a:r>
          </a:p>
          <a:p>
            <a:pPr algn="just"/>
            <a:r>
              <a:rPr lang="ru-RU" sz="1600" dirty="0"/>
              <a:t>3. Нравственный пример педагогического работника;</a:t>
            </a:r>
          </a:p>
          <a:p>
            <a:pPr algn="just"/>
            <a:r>
              <a:rPr lang="ru-RU" sz="1600" dirty="0"/>
              <a:t>4. </a:t>
            </a:r>
            <a:r>
              <a:rPr lang="ru-RU" sz="1600" dirty="0" err="1"/>
              <a:t>Интегративность</a:t>
            </a:r>
            <a:r>
              <a:rPr lang="ru-RU" sz="1600" dirty="0"/>
              <a:t> программ духовно-нравственного воспитания;</a:t>
            </a:r>
          </a:p>
          <a:p>
            <a:pPr algn="just"/>
            <a:r>
              <a:rPr lang="ru-RU" sz="1600" dirty="0"/>
              <a:t>5. </a:t>
            </a:r>
            <a:r>
              <a:rPr lang="ru-RU" sz="1600" dirty="0" smtClean="0"/>
              <a:t>Социальная </a:t>
            </a:r>
            <a:r>
              <a:rPr lang="ru-RU" sz="1600" dirty="0"/>
              <a:t>востребованность воспитания;</a:t>
            </a:r>
          </a:p>
          <a:p>
            <a:pPr algn="just"/>
            <a:r>
              <a:rPr lang="ru-RU" sz="1600" dirty="0"/>
              <a:t>6. </a:t>
            </a:r>
            <a:r>
              <a:rPr lang="ru-RU" sz="1600" dirty="0" smtClean="0"/>
              <a:t>Поддержка </a:t>
            </a:r>
            <a:r>
              <a:rPr lang="ru-RU" sz="1600" dirty="0"/>
              <a:t>единства, целостности, преемственности и непрерывности воспитания</a:t>
            </a:r>
            <a:r>
              <a:rPr lang="ru-RU" sz="1600" dirty="0" smtClean="0"/>
              <a:t>;</a:t>
            </a:r>
            <a:endParaRPr lang="ru-RU" sz="1600" dirty="0"/>
          </a:p>
          <a:p>
            <a:pPr algn="just"/>
            <a:r>
              <a:rPr lang="ru-RU" sz="1600" dirty="0"/>
              <a:t>7. Признание определяющей роли семьи ребенка и соблюдение прав </a:t>
            </a:r>
            <a:r>
              <a:rPr lang="ru-RU" sz="1600" dirty="0" smtClean="0"/>
              <a:t>родителей </a:t>
            </a:r>
            <a:r>
              <a:rPr lang="ru-RU" sz="1600" dirty="0"/>
              <a:t>(законных представителей) несовершеннолетних обучающихся;</a:t>
            </a:r>
          </a:p>
          <a:p>
            <a:pPr algn="just"/>
            <a:r>
              <a:rPr lang="ru-RU" sz="1600" dirty="0"/>
              <a:t>8. Обеспечение защиты прав и соблюдение законных интересов каждого ребенка, в том числе гарантий доступности ресурсов системы образования;</a:t>
            </a:r>
          </a:p>
          <a:p>
            <a:pPr algn="just"/>
            <a:r>
              <a:rPr lang="ru-RU" sz="1600" dirty="0"/>
              <a:t>9. </a:t>
            </a:r>
            <a:r>
              <a:rPr lang="ru-RU" sz="1600" dirty="0" smtClean="0"/>
              <a:t>Кооперация </a:t>
            </a:r>
            <a:r>
              <a:rPr lang="ru-RU" sz="1600" dirty="0"/>
              <a:t>и сотрудничество субъектов системы воспитания (семьи, общества, государства, образовательных и научных </a:t>
            </a:r>
            <a:r>
              <a:rPr lang="ru-RU" sz="1600" dirty="0" smtClean="0"/>
              <a:t>организаций).</a:t>
            </a:r>
          </a:p>
          <a:p>
            <a:endParaRPr lang="ru-RU" sz="1600" dirty="0"/>
          </a:p>
          <a:p>
            <a:r>
              <a:rPr lang="ru-RU" sz="1600" dirty="0" smtClean="0"/>
              <a:t>(«</a:t>
            </a:r>
            <a:r>
              <a:rPr lang="ru-RU" sz="1400" i="1" dirty="0" smtClean="0"/>
              <a:t>МЕТОДИЧЕСКИЕ РЕКОМЕНДАЦИИ органам </a:t>
            </a:r>
            <a:r>
              <a:rPr lang="ru-RU" sz="1400" i="1" dirty="0"/>
              <a:t>исполнительной власти субъектов Российской Федерации, осуществляющим государственное управление в сфере образования, по организации работы педагогических работников, осуществляющих классное руководство в общеобразовательных </a:t>
            </a:r>
            <a:r>
              <a:rPr lang="ru-RU" sz="1400" i="1" dirty="0" smtClean="0"/>
              <a:t>организациях»  </a:t>
            </a:r>
            <a:r>
              <a:rPr lang="ru-RU" sz="1400" i="1" dirty="0"/>
              <a:t>Д</a:t>
            </a:r>
            <a:r>
              <a:rPr lang="ru-RU" sz="1400" i="1" dirty="0" smtClean="0"/>
              <a:t>алее - методические рекомендации)</a:t>
            </a:r>
            <a:endParaRPr lang="ru-RU" sz="1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62544" y="116632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Принципы  решения социально значимых задач воспитания и успешной социализации обучающихся </a:t>
            </a:r>
            <a:endParaRPr lang="ru-RU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220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0116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Приоритетные задачи деятельности педагогических </a:t>
            </a:r>
            <a:b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работников, связанной с классным руководством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67544" y="1268760"/>
            <a:ext cx="7991416" cy="474697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900" dirty="0" smtClean="0">
                <a:solidFill>
                  <a:schemeClr val="tx1"/>
                </a:solidFill>
              </a:rPr>
              <a:t>Создание </a:t>
            </a:r>
            <a:r>
              <a:rPr lang="ru-RU" sz="1900" dirty="0">
                <a:solidFill>
                  <a:schemeClr val="tx1"/>
                </a:solidFill>
              </a:rPr>
              <a:t>благоприятных психолого-педагогических условий в классе путем </a:t>
            </a:r>
            <a:r>
              <a:rPr lang="ru-RU" sz="1900" dirty="0" err="1">
                <a:solidFill>
                  <a:schemeClr val="tx1"/>
                </a:solidFill>
              </a:rPr>
              <a:t>гуманизации</a:t>
            </a:r>
            <a:r>
              <a:rPr lang="ru-RU" sz="1900" dirty="0">
                <a:solidFill>
                  <a:schemeClr val="tx1"/>
                </a:solidFill>
              </a:rPr>
              <a:t> межличностных отношений, формирования навыков общения обучающихся, детско-взрослого общения, основанного на принципах взаимного уважения и взаимопомощи, ответственности, коллективизма и социальной солидарности;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900" dirty="0" smtClean="0">
                <a:solidFill>
                  <a:schemeClr val="tx1"/>
                </a:solidFill>
              </a:rPr>
              <a:t> Формирование </a:t>
            </a:r>
            <a:r>
              <a:rPr lang="ru-RU" sz="1900" dirty="0">
                <a:solidFill>
                  <a:schemeClr val="tx1"/>
                </a:solidFill>
              </a:rPr>
              <a:t>у обучающихся высокого уровня духовно-нравственного развития, основанного на принятии общечеловеческих и российских традиционных духовных ценностей;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900" dirty="0" smtClean="0">
                <a:solidFill>
                  <a:schemeClr val="tx1"/>
                </a:solidFill>
              </a:rPr>
              <a:t> Формирование </a:t>
            </a:r>
            <a:r>
              <a:rPr lang="ru-RU" sz="1900" dirty="0">
                <a:solidFill>
                  <a:schemeClr val="tx1"/>
                </a:solidFill>
              </a:rPr>
              <a:t>внутренней позиции личности обучающегося по отношению к негативным явлениям окружающей социальной действительности;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900" dirty="0" smtClean="0">
                <a:solidFill>
                  <a:schemeClr val="tx1"/>
                </a:solidFill>
              </a:rPr>
              <a:t> Формирование </a:t>
            </a:r>
            <a:r>
              <a:rPr lang="ru-RU" sz="1900" dirty="0">
                <a:solidFill>
                  <a:schemeClr val="tx1"/>
                </a:solidFill>
              </a:rPr>
              <a:t>у обучающихся активной гражданской позиции, чувства ответственности за свою страну, причастности к историко-культурной общности российского народа и судьбе России;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900" dirty="0" smtClean="0">
                <a:solidFill>
                  <a:schemeClr val="tx1"/>
                </a:solidFill>
              </a:rPr>
              <a:t> Формирование </a:t>
            </a:r>
            <a:r>
              <a:rPr lang="ru-RU" sz="1900" dirty="0">
                <a:solidFill>
                  <a:schemeClr val="tx1"/>
                </a:solidFill>
              </a:rPr>
              <a:t>способности обучающихся реализовать свой потенциал в условиях современного общества за счёт активной жизненной и социальной позиции</a:t>
            </a:r>
            <a:r>
              <a:rPr lang="ru-RU" sz="1900" dirty="0" smtClean="0">
                <a:solidFill>
                  <a:schemeClr val="tx1"/>
                </a:solidFill>
              </a:rPr>
              <a:t>.</a:t>
            </a:r>
          </a:p>
          <a:p>
            <a:pPr marL="45720" indent="0" algn="just">
              <a:buNone/>
            </a:pP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smtClean="0">
                <a:solidFill>
                  <a:schemeClr val="tx1"/>
                </a:solidFill>
              </a:rPr>
              <a:t>(из методических рекомендаций)</a:t>
            </a:r>
            <a:endParaRPr lang="ru-RU" sz="1900" dirty="0">
              <a:solidFill>
                <a:schemeClr val="tx1"/>
              </a:solidFill>
            </a:endParaRP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504705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85964"/>
            <a:ext cx="87129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1</a:t>
            </a:r>
            <a:r>
              <a:rPr lang="ru-RU" dirty="0"/>
              <a:t>. Выбор эффективных педагогических форм и методов достижения </a:t>
            </a:r>
            <a:r>
              <a:rPr lang="ru-RU" dirty="0" smtClean="0"/>
              <a:t>результатов </a:t>
            </a:r>
            <a:r>
              <a:rPr lang="ru-RU" dirty="0"/>
              <a:t>духовно-нравственного воспитания и развития личности </a:t>
            </a:r>
            <a:r>
              <a:rPr lang="ru-RU" dirty="0" smtClean="0"/>
              <a:t>обучающихся </a:t>
            </a:r>
            <a:r>
              <a:rPr lang="ru-RU" i="1" dirty="0"/>
              <a:t>на основе опыта и традиций отечественной педагогики, активного освоения успешных современных воспитательных практик, непрерывного развития педагогической компетентности</a:t>
            </a:r>
            <a:r>
              <a:rPr lang="ru-RU" dirty="0"/>
              <a:t>; </a:t>
            </a:r>
          </a:p>
          <a:p>
            <a:pPr algn="just"/>
            <a:r>
              <a:rPr lang="ru-RU" dirty="0"/>
              <a:t>2. Реализация процессов духовно-нравственного воспитания и </a:t>
            </a:r>
            <a:r>
              <a:rPr lang="ru-RU" dirty="0" smtClean="0"/>
              <a:t>социализации </a:t>
            </a:r>
            <a:r>
              <a:rPr lang="ru-RU" dirty="0"/>
              <a:t>обучающихся </a:t>
            </a:r>
            <a:r>
              <a:rPr lang="ru-RU" i="1" dirty="0"/>
              <a:t>с использованием ресурсов социально-педагогического партнерства; </a:t>
            </a:r>
          </a:p>
          <a:p>
            <a:pPr algn="just"/>
            <a:r>
              <a:rPr lang="ru-RU" dirty="0"/>
              <a:t>3. </a:t>
            </a:r>
            <a:r>
              <a:rPr lang="ru-RU" i="1" dirty="0"/>
              <a:t>Взаимодействие с родителями </a:t>
            </a:r>
            <a:r>
              <a:rPr lang="ru-RU" dirty="0"/>
              <a:t>(законными представителями) </a:t>
            </a:r>
            <a:r>
              <a:rPr lang="ru-RU" dirty="0" smtClean="0"/>
              <a:t>несовершеннолетних </a:t>
            </a:r>
            <a:r>
              <a:rPr lang="ru-RU" dirty="0"/>
              <a:t>обучающихся, повышение их педагогической </a:t>
            </a:r>
            <a:r>
              <a:rPr lang="ru-RU" dirty="0" smtClean="0"/>
              <a:t>компетентности</a:t>
            </a:r>
            <a:r>
              <a:rPr lang="ru-RU" dirty="0"/>
              <a:t>, в том числе, в вопросах информационной безопасности детей, методах ограничения доступности </a:t>
            </a:r>
            <a:r>
              <a:rPr lang="ru-RU" dirty="0" err="1"/>
              <a:t>интернет-ресурсов</a:t>
            </a:r>
            <a:r>
              <a:rPr lang="ru-RU" dirty="0"/>
              <a:t>, содержащих информацию, причиняющую вред здоровью и развитию детей, поддержка семейного </a:t>
            </a:r>
            <a:r>
              <a:rPr lang="ru-RU" dirty="0" smtClean="0"/>
              <a:t>воспитания </a:t>
            </a:r>
            <a:r>
              <a:rPr lang="ru-RU" dirty="0"/>
              <a:t>и семейных ценностей, содействие формированию ответственного и заинтересованного отношения семьи к воспитанию детей; </a:t>
            </a:r>
          </a:p>
          <a:p>
            <a:pPr algn="just"/>
            <a:r>
              <a:rPr lang="ru-RU" dirty="0"/>
              <a:t>4. </a:t>
            </a:r>
            <a:r>
              <a:rPr lang="ru-RU" i="1" dirty="0"/>
              <a:t>Обеспечение защиты прав и соблюдения законных интересов каждого ребенка в области </a:t>
            </a:r>
            <a:r>
              <a:rPr lang="ru-RU" dirty="0"/>
              <a:t>образования посредством взаимодействия с членами </a:t>
            </a:r>
            <a:r>
              <a:rPr lang="ru-RU" dirty="0" smtClean="0"/>
              <a:t>педагогического </a:t>
            </a:r>
            <a:r>
              <a:rPr lang="ru-RU" dirty="0"/>
              <a:t>коллектива общеобразовательной организации, органами </a:t>
            </a:r>
            <a:r>
              <a:rPr lang="ru-RU" dirty="0" smtClean="0"/>
              <a:t>социальной </a:t>
            </a:r>
            <a:r>
              <a:rPr lang="ru-RU" dirty="0"/>
              <a:t>защиты, охраны правопорядка и т.д. </a:t>
            </a:r>
          </a:p>
          <a:p>
            <a:pPr algn="just"/>
            <a:r>
              <a:rPr lang="ru-RU" dirty="0"/>
              <a:t>5. Участие в организации комплексной поддержки детей, находящихся в трудной жизненной ситуации.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11663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Условия успешного решения задач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49759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1089</TotalTime>
  <Words>1639</Words>
  <Application>Microsoft Office PowerPoint</Application>
  <PresentationFormat>Экран (4:3)</PresentationFormat>
  <Paragraphs>114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Воздушный поток</vt:lpstr>
      <vt:lpstr>                    </vt:lpstr>
      <vt:lpstr>Презентация PowerPoint</vt:lpstr>
      <vt:lpstr>Презентация PowerPoint</vt:lpstr>
      <vt:lpstr>Презентация PowerPoint</vt:lpstr>
      <vt:lpstr>НОВЕЛЛЫ Федеральные ориентиры  классного руководителя в современных условиях</vt:lpstr>
      <vt:lpstr>Презентация PowerPoint</vt:lpstr>
      <vt:lpstr>Презентация PowerPoint</vt:lpstr>
      <vt:lpstr>Приоритетные задачи деятельности педагогических  работников, связанной с классным руководством  </vt:lpstr>
      <vt:lpstr>Презентация PowerPoint</vt:lpstr>
      <vt:lpstr>Компетентности, которыми должен обладать классный руководитель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</dc:title>
  <cp:lastModifiedBy>User</cp:lastModifiedBy>
  <cp:revision>61</cp:revision>
  <cp:lastPrinted>2020-12-17T11:21:10Z</cp:lastPrinted>
  <dcterms:modified xsi:type="dcterms:W3CDTF">2020-12-25T13:49:47Z</dcterms:modified>
</cp:coreProperties>
</file>