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93" r:id="rId3"/>
    <p:sldId id="259" r:id="rId4"/>
    <p:sldId id="276" r:id="rId5"/>
    <p:sldId id="270" r:id="rId6"/>
    <p:sldId id="272" r:id="rId7"/>
    <p:sldId id="267" r:id="rId8"/>
    <p:sldId id="278" r:id="rId9"/>
    <p:sldId id="279" r:id="rId10"/>
    <p:sldId id="280" r:id="rId11"/>
    <p:sldId id="281" r:id="rId12"/>
    <p:sldId id="282" r:id="rId13"/>
    <p:sldId id="284" r:id="rId14"/>
    <p:sldId id="287" r:id="rId15"/>
    <p:sldId id="289" r:id="rId16"/>
    <p:sldId id="261" r:id="rId17"/>
    <p:sldId id="262" r:id="rId18"/>
    <p:sldId id="263" r:id="rId19"/>
    <p:sldId id="295" r:id="rId20"/>
    <p:sldId id="290" r:id="rId21"/>
    <p:sldId id="291" r:id="rId22"/>
    <p:sldId id="292" r:id="rId23"/>
    <p:sldId id="283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502D60-6F8C-49D7-AD7C-5201A5E756B5}">
          <p14:sldIdLst>
            <p14:sldId id="275"/>
            <p14:sldId id="293"/>
            <p14:sldId id="259"/>
            <p14:sldId id="276"/>
            <p14:sldId id="270"/>
            <p14:sldId id="272"/>
            <p14:sldId id="267"/>
            <p14:sldId id="278"/>
            <p14:sldId id="279"/>
            <p14:sldId id="280"/>
            <p14:sldId id="281"/>
            <p14:sldId id="282"/>
            <p14:sldId id="284"/>
            <p14:sldId id="287"/>
            <p14:sldId id="289"/>
            <p14:sldId id="261"/>
            <p14:sldId id="262"/>
            <p14:sldId id="263"/>
            <p14:sldId id="295"/>
            <p14:sldId id="290"/>
            <p14:sldId id="291"/>
            <p14:sldId id="292"/>
            <p14:sldId id="283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C03C-6EA7-43ED-8855-0A8F2D70056B}" type="datetimeFigureOut">
              <a:rPr lang="ru-RU" smtClean="0">
                <a:solidFill>
                  <a:srgbClr val="438086"/>
                </a:solidFill>
              </a:rPr>
              <a:pPr/>
              <a:t>08.04.2021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EDB5-D6F2-4838-B098-BA36C826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12968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Универсальные приёмы и методы формирования функциональной грамотности обучающихся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4869160"/>
            <a:ext cx="4781810" cy="981729"/>
          </a:xfrm>
        </p:spPr>
        <p:txBody>
          <a:bodyPr>
            <a:normAutofit/>
          </a:bodyPr>
          <a:lstStyle/>
          <a:p>
            <a:pPr marL="109728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</a:pP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Воропай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Ирина Григорьевна, </a:t>
            </a:r>
          </a:p>
          <a:p>
            <a:pPr marL="109728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МБОУ «Лицей № 10»</a:t>
            </a:r>
          </a:p>
        </p:txBody>
      </p:sp>
    </p:spTree>
    <p:extLst>
      <p:ext uri="{BB962C8B-B14F-4D97-AF65-F5344CB8AC3E}">
        <p14:creationId xmlns:p14="http://schemas.microsoft.com/office/powerpoint/2010/main" val="28696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8640960" cy="5976664"/>
          </a:xfrm>
        </p:spPr>
        <p:txBody>
          <a:bodyPr>
            <a:normAutofit lnSpcReduction="10000"/>
          </a:bodyPr>
          <a:lstStyle/>
          <a:p>
            <a:pPr algn="l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рковь         </a:t>
            </a: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Сочная</a:t>
            </a: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799692" y="51267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каб-7\Desktop\МАСТЕР КЛАСС ПО ФУНКЦИОНАЛЬНОЙ ГРАМОТНОСТИ\выступление\TB1.jOyJXXXXXbIXpXXXXXXXXXX_!!0-item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5" y="206084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796136" y="508518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424936" cy="5904656"/>
          </a:xfrm>
        </p:spPr>
        <p:txBody>
          <a:bodyPr/>
          <a:lstStyle/>
          <a:p>
            <a:pPr lvl="0" algn="ctr">
              <a:lnSpc>
                <a:spcPct val="115000"/>
              </a:lnSpc>
              <a:buClr>
                <a:srgbClr val="F14124">
                  <a:lumMod val="75000"/>
                </a:srgbClr>
              </a:buClr>
            </a:pP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«Удивляй!»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каб-7\Desktop\МАСТЕР КЛАСС ПО ФУНКЦИОНАЛЬНОЙ ГРАМОТНОСТИ\выступление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б-7\Desktop\МАСТЕР КЛАСС ПО ФУНКЦИОНАЛЬНОЙ ГРАМОТНОСТИ\выступление\yroFjMPG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0" y="548680"/>
            <a:ext cx="7829600" cy="58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712968" cy="6048672"/>
          </a:xfrm>
        </p:spPr>
        <p:txBody>
          <a:bodyPr>
            <a:normAutofit fontScale="70000" lnSpcReduction="20000"/>
          </a:bodyPr>
          <a:lstStyle/>
          <a:p>
            <a:pPr lvl="0" algn="ctr">
              <a:lnSpc>
                <a:spcPct val="115000"/>
              </a:lnSpc>
              <a:buClr>
                <a:srgbClr val="F14124">
                  <a:lumMod val="75000"/>
                </a:srgbClr>
              </a:buClr>
            </a:pPr>
            <a:r>
              <a:rPr lang="ru-RU" sz="51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Приём «Ложная альтернатива»</a:t>
            </a:r>
          </a:p>
          <a:p>
            <a:pPr lvl="0" algn="ctr">
              <a:lnSpc>
                <a:spcPct val="115000"/>
              </a:lnSpc>
              <a:buClr>
                <a:srgbClr val="F14124">
                  <a:lumMod val="75000"/>
                </a:srgbClr>
              </a:buClr>
            </a:pPr>
            <a:endParaRPr lang="ru-RU" sz="4800" b="1" i="1" dirty="0" smtClean="0">
              <a:solidFill>
                <a:srgbClr val="212745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Сколько будет 8 *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4 -  24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35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?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растет 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березе - яблоки или груши?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Слово "часы" - пишется как "чесы" или "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чисы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"?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Кто быстрее плавает - котенок или цыпленок?</a:t>
            </a:r>
            <a:endParaRPr lang="ru-RU" sz="4000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Столица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оссии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ариж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 М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инск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sz="4800" b="1" i="1" dirty="0">
              <a:solidFill>
                <a:srgbClr val="212745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44016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Прием</a:t>
            </a:r>
            <a:br>
              <a:rPr lang="ru-RU" sz="3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«Проблемная ситуация»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249424"/>
            <a:ext cx="8229600" cy="305178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буквы парных согласных, подобрав проверочные слова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Лу.., </a:t>
            </a:r>
            <a:r>
              <a:rPr lang="ru-RU" sz="4400" dirty="0" err="1" smtClean="0"/>
              <a:t>пиро</a:t>
            </a:r>
            <a:r>
              <a:rPr lang="ru-RU" sz="4400" dirty="0" smtClean="0"/>
              <a:t>.., ко.., </a:t>
            </a:r>
            <a:r>
              <a:rPr lang="ru-RU" sz="4400" dirty="0" err="1" smtClean="0"/>
              <a:t>горо</a:t>
            </a:r>
            <a:r>
              <a:rPr lang="ru-RU" sz="4400" dirty="0" smtClean="0"/>
              <a:t>.., пру.., </a:t>
            </a:r>
            <a:r>
              <a:rPr lang="ru-RU" sz="4400" dirty="0" err="1" smtClean="0"/>
              <a:t>клю</a:t>
            </a:r>
            <a:r>
              <a:rPr lang="ru-RU" sz="4400" dirty="0" smtClean="0"/>
              <a:t>.., пру…, </a:t>
            </a:r>
            <a:r>
              <a:rPr lang="ru-RU" sz="4400" dirty="0" err="1" smtClean="0"/>
              <a:t>овра</a:t>
            </a:r>
            <a:r>
              <a:rPr lang="ru-RU" sz="4400" dirty="0" smtClean="0"/>
              <a:t>.., </a:t>
            </a:r>
            <a:r>
              <a:rPr lang="ru-RU" sz="4400" dirty="0" err="1" smtClean="0"/>
              <a:t>коро</a:t>
            </a:r>
            <a:r>
              <a:rPr lang="ru-RU" sz="4400" dirty="0" smtClean="0"/>
              <a:t>.., ко.., арбу.., </a:t>
            </a:r>
            <a:r>
              <a:rPr lang="ru-RU" sz="4400" dirty="0" err="1" smtClean="0"/>
              <a:t>лу</a:t>
            </a:r>
            <a:r>
              <a:rPr lang="ru-RU" sz="4400" dirty="0" smtClean="0"/>
              <a:t>.., обо…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40968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Лу</a:t>
            </a:r>
            <a:r>
              <a:rPr lang="ru-RU" sz="4400" dirty="0" smtClean="0">
                <a:solidFill>
                  <a:srgbClr val="C00000"/>
                </a:solidFill>
              </a:rPr>
              <a:t>к</a:t>
            </a:r>
            <a:r>
              <a:rPr lang="ru-RU" sz="4400" dirty="0" smtClean="0">
                <a:solidFill>
                  <a:prstClr val="black"/>
                </a:solidFill>
              </a:rPr>
              <a:t>, пиро</a:t>
            </a:r>
            <a:r>
              <a:rPr lang="ru-RU" sz="4400" dirty="0" smtClean="0">
                <a:solidFill>
                  <a:srgbClr val="C00000"/>
                </a:solidFill>
              </a:rPr>
              <a:t>г</a:t>
            </a:r>
            <a:r>
              <a:rPr lang="ru-RU" sz="4400" dirty="0" smtClean="0">
                <a:solidFill>
                  <a:prstClr val="black"/>
                </a:solidFill>
              </a:rPr>
              <a:t>, ко</a:t>
            </a:r>
            <a:r>
              <a:rPr lang="ru-RU" sz="4400" dirty="0" smtClean="0">
                <a:solidFill>
                  <a:srgbClr val="C00000"/>
                </a:solidFill>
              </a:rPr>
              <a:t>т</a:t>
            </a:r>
            <a:r>
              <a:rPr lang="ru-RU" sz="4400" dirty="0" smtClean="0">
                <a:solidFill>
                  <a:prstClr val="black"/>
                </a:solidFill>
              </a:rPr>
              <a:t>, горо</a:t>
            </a:r>
            <a:r>
              <a:rPr lang="ru-RU" sz="4400" dirty="0" smtClean="0">
                <a:solidFill>
                  <a:srgbClr val="C00000"/>
                </a:solidFill>
              </a:rPr>
              <a:t>д</a:t>
            </a:r>
            <a:r>
              <a:rPr lang="ru-RU" sz="4400" dirty="0" smtClean="0">
                <a:solidFill>
                  <a:prstClr val="black"/>
                </a:solidFill>
              </a:rPr>
              <a:t>, пру</a:t>
            </a:r>
            <a:r>
              <a:rPr lang="ru-RU" sz="4400" dirty="0" smtClean="0">
                <a:solidFill>
                  <a:srgbClr val="C00000"/>
                </a:solidFill>
              </a:rPr>
              <a:t>д</a:t>
            </a:r>
            <a:r>
              <a:rPr lang="ru-RU" sz="4400" dirty="0" smtClean="0">
                <a:solidFill>
                  <a:prstClr val="black"/>
                </a:solidFill>
              </a:rPr>
              <a:t>, клю</a:t>
            </a:r>
            <a:r>
              <a:rPr lang="ru-RU" sz="4400" dirty="0" smtClean="0">
                <a:solidFill>
                  <a:srgbClr val="C00000"/>
                </a:solidFill>
              </a:rPr>
              <a:t>в</a:t>
            </a:r>
            <a:r>
              <a:rPr lang="ru-RU" sz="4400" dirty="0" smtClean="0">
                <a:solidFill>
                  <a:prstClr val="black"/>
                </a:solidFill>
              </a:rPr>
              <a:t>, пру</a:t>
            </a:r>
            <a:r>
              <a:rPr lang="ru-RU" sz="4400" dirty="0" smtClean="0">
                <a:solidFill>
                  <a:srgbClr val="C00000"/>
                </a:solidFill>
              </a:rPr>
              <a:t>т</a:t>
            </a:r>
            <a:r>
              <a:rPr lang="ru-RU" sz="4400" dirty="0" smtClean="0">
                <a:solidFill>
                  <a:prstClr val="black"/>
                </a:solidFill>
              </a:rPr>
              <a:t>, овра</a:t>
            </a:r>
            <a:r>
              <a:rPr lang="ru-RU" sz="4400" dirty="0" smtClean="0">
                <a:solidFill>
                  <a:srgbClr val="C00000"/>
                </a:solidFill>
              </a:rPr>
              <a:t>г</a:t>
            </a:r>
            <a:r>
              <a:rPr lang="ru-RU" sz="4400" dirty="0" smtClean="0">
                <a:solidFill>
                  <a:prstClr val="black"/>
                </a:solidFill>
              </a:rPr>
              <a:t>, коро</a:t>
            </a:r>
            <a:r>
              <a:rPr lang="ru-RU" sz="4400" dirty="0" smtClean="0">
                <a:solidFill>
                  <a:srgbClr val="C00000"/>
                </a:solidFill>
              </a:rPr>
              <a:t>б</a:t>
            </a:r>
            <a:r>
              <a:rPr lang="ru-RU" sz="4400" dirty="0" smtClean="0">
                <a:solidFill>
                  <a:prstClr val="black"/>
                </a:solidFill>
              </a:rPr>
              <a:t>, ко</a:t>
            </a:r>
            <a:r>
              <a:rPr lang="ru-RU" sz="4400" dirty="0" smtClean="0">
                <a:solidFill>
                  <a:srgbClr val="C00000"/>
                </a:solidFill>
              </a:rPr>
              <a:t>д</a:t>
            </a:r>
            <a:r>
              <a:rPr lang="ru-RU" sz="4400" dirty="0" smtClean="0">
                <a:solidFill>
                  <a:prstClr val="black"/>
                </a:solidFill>
              </a:rPr>
              <a:t>, арбу</a:t>
            </a:r>
            <a:r>
              <a:rPr lang="ru-RU" sz="4400" dirty="0" smtClean="0">
                <a:solidFill>
                  <a:srgbClr val="C00000"/>
                </a:solidFill>
              </a:rPr>
              <a:t>з</a:t>
            </a:r>
            <a:r>
              <a:rPr lang="ru-RU" sz="4400" dirty="0" smtClean="0">
                <a:solidFill>
                  <a:prstClr val="black"/>
                </a:solidFill>
              </a:rPr>
              <a:t>, лу</a:t>
            </a:r>
            <a:r>
              <a:rPr lang="ru-RU" sz="4400" dirty="0" smtClean="0">
                <a:solidFill>
                  <a:srgbClr val="C00000"/>
                </a:solidFill>
              </a:rPr>
              <a:t>г</a:t>
            </a:r>
            <a:r>
              <a:rPr lang="ru-RU" sz="4400" dirty="0" smtClean="0">
                <a:solidFill>
                  <a:prstClr val="black"/>
                </a:solidFill>
              </a:rPr>
              <a:t>, обо</a:t>
            </a:r>
            <a:r>
              <a:rPr lang="ru-RU" sz="4400" dirty="0" smtClean="0">
                <a:solidFill>
                  <a:srgbClr val="C00000"/>
                </a:solidFill>
              </a:rPr>
              <a:t>з</a:t>
            </a:r>
            <a:r>
              <a:rPr lang="ru-RU" sz="4400" dirty="0" smtClean="0">
                <a:solidFill>
                  <a:prstClr val="black"/>
                </a:solidFill>
              </a:rPr>
              <a:t>.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dle 21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50335" y="731838"/>
            <a:ext cx="5186129" cy="3475037"/>
          </a:xfrm>
        </p:spPr>
      </p:pic>
      <p:pic>
        <p:nvPicPr>
          <p:cNvPr id="5" name="Содержимое 5" descr="wordl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0688"/>
            <a:ext cx="8712967" cy="6367311"/>
          </a:xfrm>
          <a:prstGeom prst="rect">
            <a:avLst/>
          </a:prstGeom>
        </p:spPr>
      </p:pic>
      <p:pic>
        <p:nvPicPr>
          <p:cNvPr id="6" name="Содержимое 7" descr="wordle 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914400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820472" cy="626469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Приём «Кластер»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(графическое представление информации)</a:t>
            </a:r>
            <a:endParaRPr lang="ru-RU" sz="3600" b="1" i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Для того чтобы построить кластер, ученикам необходимо найти ключевые слова в тексте, установить взаимосвязь между ключевыми словами и расположить их в определенной последовательности и взаимосвязи в овалах кластера.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ru-RU" sz="22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 indent="-45720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центре записывается ключевое понятие. </a:t>
            </a:r>
          </a:p>
          <a:p>
            <a:pPr marL="457200" lvl="0" indent="-45720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Рядом записываются понятия, связанные с ключевым. </a:t>
            </a:r>
          </a:p>
          <a:p>
            <a:pPr marL="457200" lvl="0" indent="-45720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Ключевое понятие соединяется линиями или стрелками со всеми понятиям "второго уровня". </a:t>
            </a:r>
          </a:p>
          <a:p>
            <a:pPr algn="ctr">
              <a:spcBef>
                <a:spcPts val="0"/>
              </a:spcBef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Кластер используется, когда нужно собрать у учеников все идеи или ассоциации связанные с каким-либо понятием (например, с темой урока).</a:t>
            </a: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602" y="188640"/>
            <a:ext cx="7092789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Приём составление кластера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5437" y="3069155"/>
            <a:ext cx="3274755" cy="889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Существительное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211960" y="2398156"/>
            <a:ext cx="72008" cy="81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H="1">
            <a:off x="2896916" y="3828754"/>
            <a:ext cx="608098" cy="768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</p:cNvCxnSpPr>
          <p:nvPr/>
        </p:nvCxnSpPr>
        <p:spPr>
          <a:xfrm flipH="1" flipV="1">
            <a:off x="2771800" y="2852937"/>
            <a:ext cx="733214" cy="346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282938" y="1526696"/>
            <a:ext cx="2191274" cy="88407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Склонение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27584" y="2420888"/>
            <a:ext cx="1944216" cy="701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4" idx="1"/>
          </p:cNvCxnSpPr>
          <p:nvPr/>
        </p:nvCxnSpPr>
        <p:spPr>
          <a:xfrm flipH="1" flipV="1">
            <a:off x="841566" y="2030094"/>
            <a:ext cx="270742" cy="493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466433" y="1762827"/>
            <a:ext cx="158315" cy="65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081372" y="1739324"/>
            <a:ext cx="0" cy="655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122346" y="1320788"/>
            <a:ext cx="502402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1373390" y="4400925"/>
            <a:ext cx="508580" cy="196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856285" y="1310672"/>
            <a:ext cx="502402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67544" y="1546802"/>
            <a:ext cx="502402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3563888" y="1124744"/>
            <a:ext cx="100336" cy="48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247964" y="1172574"/>
            <a:ext cx="36004" cy="354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860032" y="1172574"/>
            <a:ext cx="251201" cy="433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3218012" y="740526"/>
            <a:ext cx="502402" cy="4320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8" name="Овал 37"/>
          <p:cNvSpPr/>
          <p:nvPr/>
        </p:nvSpPr>
        <p:spPr>
          <a:xfrm>
            <a:off x="3990063" y="702501"/>
            <a:ext cx="502402" cy="4320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9" name="Овал 38"/>
          <p:cNvSpPr/>
          <p:nvPr/>
        </p:nvSpPr>
        <p:spPr>
          <a:xfrm>
            <a:off x="5065846" y="750300"/>
            <a:ext cx="502402" cy="4320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44" name="Прямая со стрелкой 43"/>
          <p:cNvCxnSpPr>
            <a:stCxn id="14" idx="7"/>
            <a:endCxn id="15" idx="2"/>
          </p:cNvCxnSpPr>
          <p:nvPr/>
        </p:nvCxnSpPr>
        <p:spPr>
          <a:xfrm flipV="1">
            <a:off x="2487076" y="1968734"/>
            <a:ext cx="795862" cy="55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92" idx="2"/>
          </p:cNvCxnSpPr>
          <p:nvPr/>
        </p:nvCxnSpPr>
        <p:spPr>
          <a:xfrm flipV="1">
            <a:off x="5509909" y="3379589"/>
            <a:ext cx="1440159" cy="31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" idx="5"/>
          </p:cNvCxnSpPr>
          <p:nvPr/>
        </p:nvCxnSpPr>
        <p:spPr>
          <a:xfrm>
            <a:off x="5820615" y="3828754"/>
            <a:ext cx="409374" cy="968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81970" y="4165205"/>
            <a:ext cx="1336041" cy="97135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Кто?</a:t>
            </a:r>
          </a:p>
          <a:p>
            <a:pPr algn="ctr"/>
            <a:r>
              <a:rPr lang="ru-RU" dirty="0" smtClean="0"/>
              <a:t>Что?</a:t>
            </a: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179512" y="3435927"/>
            <a:ext cx="1476165" cy="103305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Заглав</a:t>
            </a:r>
            <a:r>
              <a:rPr lang="ru-RU" dirty="0" smtClean="0"/>
              <a:t> буква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2785330" y="5087173"/>
            <a:ext cx="257223" cy="526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785872" y="5087173"/>
            <a:ext cx="446212" cy="306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179512" y="5248964"/>
            <a:ext cx="1901860" cy="13483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Собственное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2627784" y="5655249"/>
            <a:ext cx="1440160" cy="94210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Нариц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1061609" y="4684752"/>
            <a:ext cx="18132" cy="451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7596336" y="5871359"/>
            <a:ext cx="1008112" cy="72599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Мн.</a:t>
            </a:r>
            <a:endParaRPr lang="ru-RU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5820615" y="5721553"/>
            <a:ext cx="132606" cy="408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124200"/>
            <a:ext cx="3413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4" name="Прямая со стрелкой 83"/>
          <p:cNvCxnSpPr>
            <a:endCxn id="81" idx="1"/>
          </p:cNvCxnSpPr>
          <p:nvPr/>
        </p:nvCxnSpPr>
        <p:spPr>
          <a:xfrm>
            <a:off x="7291675" y="5613498"/>
            <a:ext cx="452296" cy="364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5508421" y="4868338"/>
            <a:ext cx="2016224" cy="8819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Число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317047" y="6116203"/>
            <a:ext cx="825980" cy="5531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Ед.</a:t>
            </a:r>
            <a:endParaRPr lang="ru-RU" dirty="0"/>
          </a:p>
        </p:txBody>
      </p:sp>
      <p:sp>
        <p:nvSpPr>
          <p:cNvPr id="92" name="Овал 91"/>
          <p:cNvSpPr/>
          <p:nvPr/>
        </p:nvSpPr>
        <p:spPr>
          <a:xfrm>
            <a:off x="6950068" y="2852937"/>
            <a:ext cx="2086428" cy="10533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Безударное окончание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4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920880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65151" y="2564904"/>
            <a:ext cx="2186969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Птицы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6914612" y="2960948"/>
            <a:ext cx="1977868" cy="8457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Виды жилищ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061338" y="907809"/>
            <a:ext cx="3073628" cy="8610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Как</a:t>
            </a:r>
          </a:p>
          <a:p>
            <a:pPr algn="ctr"/>
            <a:r>
              <a:rPr lang="ru-RU" sz="1600" b="1" dirty="0" smtClean="0"/>
              <a:t>передвигаются?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1592941" y="284482"/>
            <a:ext cx="2427507" cy="92734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Чем питаются?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91680" y="3791117"/>
            <a:ext cx="2088232" cy="1007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Где обитают?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11348" y="1685099"/>
            <a:ext cx="1625189" cy="5492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семена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12822" y="1264053"/>
            <a:ext cx="2221994" cy="78525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насекомые</a:t>
            </a:r>
            <a:endParaRPr lang="ru-RU" sz="1600" b="1" dirty="0"/>
          </a:p>
        </p:txBody>
      </p:sp>
      <p:sp>
        <p:nvSpPr>
          <p:cNvPr id="16" name="Овал 15"/>
          <p:cNvSpPr/>
          <p:nvPr/>
        </p:nvSpPr>
        <p:spPr>
          <a:xfrm>
            <a:off x="4690943" y="495116"/>
            <a:ext cx="1337555" cy="61427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ныряют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7812360" y="2058549"/>
            <a:ext cx="1224136" cy="618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летают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5904148" y="4276805"/>
            <a:ext cx="1169980" cy="50361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гнездо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6788350" y="4780422"/>
            <a:ext cx="1888105" cy="4835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скворечник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087577" y="2132856"/>
            <a:ext cx="1349013" cy="57315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рыба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6" idx="0"/>
          </p:cNvCxnSpPr>
          <p:nvPr/>
        </p:nvCxnSpPr>
        <p:spPr>
          <a:xfrm flipH="1" flipV="1">
            <a:off x="3635895" y="1155538"/>
            <a:ext cx="922741" cy="140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6"/>
            <a:endCxn id="8" idx="3"/>
          </p:cNvCxnSpPr>
          <p:nvPr/>
        </p:nvCxnSpPr>
        <p:spPr>
          <a:xfrm flipV="1">
            <a:off x="5652120" y="1642792"/>
            <a:ext cx="859340" cy="131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" idx="2"/>
          </p:cNvCxnSpPr>
          <p:nvPr/>
        </p:nvCxnSpPr>
        <p:spPr>
          <a:xfrm>
            <a:off x="5364088" y="3070149"/>
            <a:ext cx="1550524" cy="313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203332" y="1279713"/>
            <a:ext cx="460456" cy="868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" idx="7"/>
          </p:cNvCxnSpPr>
          <p:nvPr/>
        </p:nvCxnSpPr>
        <p:spPr>
          <a:xfrm flipH="1">
            <a:off x="3474098" y="3132257"/>
            <a:ext cx="1101649" cy="806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115616" y="651968"/>
            <a:ext cx="548025" cy="511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05490" y="1159648"/>
            <a:ext cx="208428" cy="50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904148" y="57189"/>
            <a:ext cx="1404156" cy="59477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плавают</a:t>
            </a:r>
            <a:endParaRPr lang="ru-RU" sz="14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8244408" y="1768895"/>
            <a:ext cx="315541" cy="272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987154" y="1768895"/>
            <a:ext cx="162858" cy="28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7511516" y="57189"/>
            <a:ext cx="1524980" cy="6082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прыгают</a:t>
            </a:r>
            <a:endParaRPr lang="ru-RU" sz="1400" dirty="0"/>
          </a:p>
        </p:txBody>
      </p:sp>
      <p:sp>
        <p:nvSpPr>
          <p:cNvPr id="46" name="Овал 45"/>
          <p:cNvSpPr/>
          <p:nvPr/>
        </p:nvSpPr>
        <p:spPr>
          <a:xfrm>
            <a:off x="6228184" y="2041612"/>
            <a:ext cx="1283332" cy="5232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бегают</a:t>
            </a:r>
            <a:endParaRPr lang="ru-RU" sz="1400" dirty="0"/>
          </a:p>
        </p:txBody>
      </p:sp>
      <p:cxnSp>
        <p:nvCxnSpPr>
          <p:cNvPr id="51" name="Прямая со стрелкой 50"/>
          <p:cNvCxnSpPr>
            <a:endCxn id="15" idx="5"/>
          </p:cNvCxnSpPr>
          <p:nvPr/>
        </p:nvCxnSpPr>
        <p:spPr>
          <a:xfrm flipH="1" flipV="1">
            <a:off x="7102670" y="564865"/>
            <a:ext cx="385654" cy="34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97493" y="3132257"/>
            <a:ext cx="1292135" cy="67441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лесах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7" name="Прямая со стрелкой 56"/>
          <p:cNvCxnSpPr>
            <a:endCxn id="16" idx="5"/>
          </p:cNvCxnSpPr>
          <p:nvPr/>
        </p:nvCxnSpPr>
        <p:spPr>
          <a:xfrm flipH="1" flipV="1">
            <a:off x="5832618" y="1019436"/>
            <a:ext cx="395566" cy="144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8274006" y="665434"/>
            <a:ext cx="150422" cy="245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984932" y="4153227"/>
            <a:ext cx="1150034" cy="5484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дупло</a:t>
            </a:r>
            <a:endParaRPr lang="ru-RU" sz="1400" dirty="0"/>
          </a:p>
        </p:txBody>
      </p:sp>
      <p:sp>
        <p:nvSpPr>
          <p:cNvPr id="74" name="Овал 73"/>
          <p:cNvSpPr/>
          <p:nvPr/>
        </p:nvSpPr>
        <p:spPr>
          <a:xfrm>
            <a:off x="5359721" y="3572356"/>
            <a:ext cx="1205906" cy="62634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шалаш</a:t>
            </a:r>
            <a:endParaRPr lang="ru-RU" sz="1400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6530068" y="3573254"/>
            <a:ext cx="544060" cy="19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6914612" y="3773188"/>
            <a:ext cx="380885" cy="503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7488324" y="3885526"/>
            <a:ext cx="180020" cy="894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8424428" y="3806668"/>
            <a:ext cx="236879" cy="346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112823" y="4198697"/>
            <a:ext cx="1310410" cy="75516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морях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29115" y="5579726"/>
            <a:ext cx="1263828" cy="870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горах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664430" y="5949280"/>
            <a:ext cx="1659512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болотах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500742" y="5657742"/>
            <a:ext cx="2016224" cy="7920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равнинах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465151" y="4626631"/>
            <a:ext cx="2216563" cy="6745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 человеком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flipH="1" flipV="1">
            <a:off x="1362857" y="3567328"/>
            <a:ext cx="813704" cy="303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10" idx="6"/>
          </p:cNvCxnSpPr>
          <p:nvPr/>
        </p:nvCxnSpPr>
        <p:spPr>
          <a:xfrm>
            <a:off x="3779912" y="4294734"/>
            <a:ext cx="504056" cy="281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1241088" y="4153227"/>
            <a:ext cx="450592" cy="112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69" idx="1"/>
          </p:cNvCxnSpPr>
          <p:nvPr/>
        </p:nvCxnSpPr>
        <p:spPr>
          <a:xfrm>
            <a:off x="2880471" y="4701671"/>
            <a:ext cx="915540" cy="107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10" idx="4"/>
          </p:cNvCxnSpPr>
          <p:nvPr/>
        </p:nvCxnSpPr>
        <p:spPr>
          <a:xfrm flipH="1">
            <a:off x="2334816" y="4798351"/>
            <a:ext cx="400980" cy="1168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10" idx="3"/>
          </p:cNvCxnSpPr>
          <p:nvPr/>
        </p:nvCxnSpPr>
        <p:spPr>
          <a:xfrm flipH="1">
            <a:off x="1248340" y="4650845"/>
            <a:ext cx="749154" cy="937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920880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989864" y="173286"/>
            <a:ext cx="3195880" cy="149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ЖАНРОВЫЕ ОСОБЕННОСТИ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3508919" y="2510557"/>
            <a:ext cx="2359225" cy="8457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СЧИТАЛКИ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6706486" y="907809"/>
            <a:ext cx="2185994" cy="8610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ЗАГАДКИ</a:t>
            </a:r>
            <a:endParaRPr lang="ru-RU" sz="1600" b="1" dirty="0"/>
          </a:p>
        </p:txBody>
      </p:sp>
      <p:sp>
        <p:nvSpPr>
          <p:cNvPr id="12" name="Овал 11"/>
          <p:cNvSpPr/>
          <p:nvPr/>
        </p:nvSpPr>
        <p:spPr>
          <a:xfrm>
            <a:off x="1600413" y="2305315"/>
            <a:ext cx="1625189" cy="7822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БЕЗ КОНЦА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323528" y="1211359"/>
            <a:ext cx="2221994" cy="78525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ДОКУЧНЫЕ</a:t>
            </a:r>
          </a:p>
          <a:p>
            <a:pPr algn="ctr"/>
            <a:r>
              <a:rPr lang="ru-RU" sz="1600" b="1" dirty="0" smtClean="0"/>
              <a:t>СКАЗКИ</a:t>
            </a:r>
            <a:endParaRPr lang="ru-RU" sz="1600" b="1" dirty="0"/>
          </a:p>
        </p:txBody>
      </p:sp>
      <p:sp>
        <p:nvSpPr>
          <p:cNvPr id="17" name="Овал 16"/>
          <p:cNvSpPr/>
          <p:nvPr/>
        </p:nvSpPr>
        <p:spPr>
          <a:xfrm>
            <a:off x="7159313" y="2454586"/>
            <a:ext cx="1985640" cy="9876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ОПИСАНИЕ ПРЕДМЕТА, НА ЧТО ПОХОЖ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1998734" y="5043662"/>
            <a:ext cx="2803337" cy="110406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КОНЦОВКА «ВЫЙДИ ВОН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5059580" y="5048165"/>
            <a:ext cx="2219409" cy="8511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СТРАННЫЕ СЛОВА,10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57836" y="2933417"/>
            <a:ext cx="2209908" cy="101769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ПОВТОРЫ</a:t>
            </a:r>
            <a:endParaRPr lang="ru-RU" b="1" dirty="0"/>
          </a:p>
        </p:txBody>
      </p:sp>
      <p:cxnSp>
        <p:nvCxnSpPr>
          <p:cNvPr id="25" name="Прямая со стрелкой 24"/>
          <p:cNvCxnSpPr>
            <a:stCxn id="6" idx="4"/>
          </p:cNvCxnSpPr>
          <p:nvPr/>
        </p:nvCxnSpPr>
        <p:spPr>
          <a:xfrm>
            <a:off x="4587804" y="1665903"/>
            <a:ext cx="20200" cy="84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32343" y="2088230"/>
            <a:ext cx="194192" cy="84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517846" y="1665903"/>
            <a:ext cx="1982146" cy="146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835696" y="2059234"/>
            <a:ext cx="326076" cy="181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 flipH="1">
            <a:off x="8152133" y="1665903"/>
            <a:ext cx="10816" cy="788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46" idx="0"/>
          </p:cNvCxnSpPr>
          <p:nvPr/>
        </p:nvCxnSpPr>
        <p:spPr>
          <a:xfrm flipH="1">
            <a:off x="6526153" y="1639716"/>
            <a:ext cx="407222" cy="29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5626053" y="1938837"/>
            <a:ext cx="1800200" cy="75913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СЕКРЕТ, ТАЙНА</a:t>
            </a:r>
            <a:endParaRPr lang="ru-RU" sz="1600" b="1" dirty="0"/>
          </a:p>
        </p:txBody>
      </p:sp>
      <p:cxnSp>
        <p:nvCxnSpPr>
          <p:cNvPr id="63" name="Прямая со стрелкой 62"/>
          <p:cNvCxnSpPr>
            <a:stCxn id="6" idx="4"/>
            <a:endCxn id="8" idx="2"/>
          </p:cNvCxnSpPr>
          <p:nvPr/>
        </p:nvCxnSpPr>
        <p:spPr>
          <a:xfrm flipV="1">
            <a:off x="4587804" y="1338352"/>
            <a:ext cx="2118682" cy="327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5647145" y="4077072"/>
            <a:ext cx="3024337" cy="82208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ПРИСУТСТВУЮТ ЧИСЛА</a:t>
            </a:r>
            <a:endParaRPr lang="ru-RU" sz="1600" b="1" dirty="0"/>
          </a:p>
        </p:txBody>
      </p:sp>
      <p:sp>
        <p:nvSpPr>
          <p:cNvPr id="74" name="Овал 73"/>
          <p:cNvSpPr/>
          <p:nvPr/>
        </p:nvSpPr>
        <p:spPr>
          <a:xfrm>
            <a:off x="1835696" y="3878198"/>
            <a:ext cx="2088232" cy="8624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ДЕЛИМ СЛОВА НА ЧАСТИ</a:t>
            </a:r>
            <a:endParaRPr lang="ru-RU" sz="1600" b="1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3508919" y="3356277"/>
            <a:ext cx="525961" cy="594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3733544" y="3356277"/>
            <a:ext cx="550424" cy="1678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074147" y="3356277"/>
            <a:ext cx="572998" cy="1678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647145" y="3265554"/>
            <a:ext cx="1049091" cy="811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чий стол 2019-2020 апрель\1 класс методички\презентация\мальчики\lFU3jpW6S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77" y="2132856"/>
            <a:ext cx="1475952" cy="27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55576" y="1700808"/>
            <a:ext cx="7309039" cy="3800773"/>
            <a:chOff x="1556" y="2850"/>
            <a:chExt cx="8134" cy="2631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556" y="2850"/>
              <a:ext cx="2884" cy="1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endParaRPr lang="ru-RU" sz="800" b="1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Готовность взаимодействовать с окружающим миром</a:t>
              </a: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7080" y="2850"/>
              <a:ext cx="2610" cy="10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Возможность решать учебные и жизненные задачи</a:t>
              </a: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830" y="4500"/>
              <a:ext cx="2610" cy="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Способность строить социальные отношения</a:t>
              </a: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7043" y="4447"/>
              <a:ext cx="2610" cy="10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Владение рефлексивными умениями</a:t>
              </a:r>
            </a:p>
          </p:txBody>
        </p: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 flipH="1" flipV="1">
              <a:off x="4440" y="3285"/>
              <a:ext cx="573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V="1">
              <a:off x="6435" y="3285"/>
              <a:ext cx="645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 flipH="1">
              <a:off x="4440" y="4710"/>
              <a:ext cx="585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6435" y="4830"/>
              <a:ext cx="645" cy="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" name="Прямоугольник 5"/>
          <p:cNvSpPr/>
          <p:nvPr/>
        </p:nvSpPr>
        <p:spPr>
          <a:xfrm>
            <a:off x="1001786" y="260414"/>
            <a:ext cx="767466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i="1" dirty="0" smtClean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« Выпускник уровня начального общего образования должен иметь</a:t>
            </a: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»</a:t>
            </a:r>
            <a:endParaRPr lang="ru-RU" sz="3600" b="1" i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5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5970494" cy="83546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33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Интеллект- карта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712968" cy="608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пишется в центре листа, лучше ее ярко выделить.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Разбить тему на несколько самостоятельных областей, и расположить их, как ветви от ствола дерева, вокруг главной темы.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Каждая идея формулируется четко, коротко, ясно.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стрелки для связи между элементами.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ru-RU" sz="3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различные визуальные средства. 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4" y="188639"/>
            <a:ext cx="8673566" cy="64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0"/>
            <a:ext cx="9007177" cy="683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568952" cy="619268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buClr>
                <a:srgbClr val="F14124">
                  <a:lumMod val="75000"/>
                </a:srgbClr>
              </a:buClr>
            </a:pPr>
            <a:r>
              <a:rPr lang="ru-RU" sz="4800" b="1" i="1" dirty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Л</a:t>
            </a:r>
            <a:r>
              <a:rPr lang="ru-RU" sz="4800" b="1" i="1" dirty="0" smtClean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огические </a:t>
            </a:r>
            <a:r>
              <a:rPr lang="ru-RU" sz="4800" b="1" i="1" dirty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поисковые </a:t>
            </a:r>
            <a:r>
              <a:rPr lang="ru-RU" sz="4800" b="1" i="1" dirty="0" smtClean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задания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родо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-видовых понятий,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лишнего» слова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 списка,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объяснение по выбору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(устно).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Группировка и систематизация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 обобщение нескольких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слов одним понятием или термином)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Анализ через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синтез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закономерности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соответствие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  <a:buClr>
                <a:srgbClr val="F14124">
                  <a:lumMod val="75000"/>
                </a:srgbClr>
              </a:buClr>
            </a:pPr>
            <a:endParaRPr lang="ru-RU" sz="3600" b="1" i="1" dirty="0">
              <a:solidFill>
                <a:srgbClr val="21274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25470"/>
            <a:ext cx="81369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Желательно использовать их в начале урока, так как они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активизируют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мыслительную деятельность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Что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надо записать вместо вопросительного знака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Задание 1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1 Мышь ? Кот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Задание 2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55 д 33 ш 22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закономерности</a:t>
            </a:r>
            <a:endParaRPr lang="ru-RU" sz="2800" b="1" dirty="0" smtClean="0"/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Реши закономерность: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4, 20, 14, 70, 64, …, …?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280920" cy="61206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Ошибкоопасное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место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u="sng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ошибкоопасные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места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включая незнакомые орфограммы, выделяются  на письме зеленым цветом.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 учится видеть орфограмму.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организации деятельности учащихся могут быть соревнования.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Выдели больше знакомых орфограмм» или «Кто увидит в тексте все орфограммы по теме урока?».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сив зимний наря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леса.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лапах елей л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жит сне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тонкой б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рё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 св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ркает ин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й. 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3"/>
            <a:ext cx="8064896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endParaRPr lang="ru-RU" sz="2800" b="1" i="1" dirty="0" smtClean="0">
              <a:solidFill>
                <a:srgbClr val="212745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Прием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«Лови ошибку»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3600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Дети находят и исправляют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намеренно допущенные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 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тексте ошибки.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latin typeface="Times New Roman"/>
                <a:ea typeface="Times New Roman"/>
              </a:rPr>
              <a:t>На уроках русского языка </a:t>
            </a:r>
            <a:r>
              <a:rPr lang="ru-RU" sz="2400" i="1" u="sng" dirty="0">
                <a:latin typeface="Times New Roman"/>
                <a:ea typeface="Times New Roman"/>
              </a:rPr>
              <a:t>в первом и втором классах </a:t>
            </a:r>
            <a:r>
              <a:rPr lang="ru-RU" sz="2400" dirty="0">
                <a:latin typeface="Times New Roman"/>
                <a:ea typeface="Times New Roman"/>
              </a:rPr>
              <a:t>хорошо использовать персонажей сказок, которые ошиблись, выполняя задание.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latin typeface="Times New Roman"/>
                <a:ea typeface="Times New Roman"/>
              </a:rPr>
              <a:t>С </a:t>
            </a:r>
            <a:r>
              <a:rPr lang="ru-RU" sz="2400" dirty="0">
                <a:latin typeface="Times New Roman"/>
                <a:ea typeface="Times New Roman"/>
              </a:rPr>
              <a:t>огромным удовольствием ребята выступают экспертами, примеряют на себя роль учителя, особенно, если ошибки исправлять красными чернилами.</a:t>
            </a:r>
            <a:endParaRPr lang="ru-RU" sz="2400" dirty="0"/>
          </a:p>
        </p:txBody>
      </p:sp>
      <p:pic>
        <p:nvPicPr>
          <p:cNvPr id="5" name="Picture 2" descr="http://www.negociosup.com/wp-content/uploads/2012/02/man-discuss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52430"/>
            <a:ext cx="2251074" cy="2251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1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435280" cy="561662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Спишите, исправив ошибки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жывём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Москва- столица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Москва стоит на реке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/>
              <a:t> </a:t>
            </a:r>
          </a:p>
          <a:p>
            <a:pPr marL="45720" indent="0">
              <a:buNone/>
            </a:pP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Спишите</a:t>
            </a:r>
            <a:r>
              <a:rPr lang="ru-RU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исправив ошибки.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ОРЁЛ И КОШКА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варе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играла кошка с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катятами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вышины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бросился огромный орёл. Орёл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схвотил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катенка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Мать кошка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вципилась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орла. Орёл бросил котенка и стал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боротся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кошкой. Он рвал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кактями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тело кошки 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выкливал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ей один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глас. Кошка храбра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баролась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орлом. Она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пирикусила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ему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крыло. Патом кошка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зделала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ловкий прыжок 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пирикусила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орлу горло.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кошка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спосла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своего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катёнка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552655" y="1411479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20126" y="1447483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148064" y="1509245"/>
            <a:ext cx="222665" cy="298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27041" y="1843527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3757" y="1226813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3111" y="112744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995980"/>
            <a:ext cx="27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8065" y="1427551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182" y="260648"/>
            <a:ext cx="60441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Прием «Лови ошибку»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3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249424"/>
            <a:ext cx="8229600" cy="42759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 </a:t>
            </a:r>
            <a:r>
              <a:rPr lang="ru-RU" sz="7000" i="1" dirty="0" smtClean="0"/>
              <a:t>Беззаботный, коллективный, морковь, группа, Анна, аккуратный, лесной, осенний, дорога, конный, морской, улица, гнездо.  </a:t>
            </a:r>
            <a:endParaRPr lang="ru-RU" sz="7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prstClr val="black"/>
                </a:solidFill>
              </a:rPr>
              <a:t>  </a:t>
            </a:r>
            <a:r>
              <a:rPr lang="ru-RU" sz="4400" i="1" dirty="0" smtClean="0">
                <a:solidFill>
                  <a:srgbClr val="0070C0"/>
                </a:solidFill>
              </a:rPr>
              <a:t>Беззаботный</a:t>
            </a:r>
            <a:r>
              <a:rPr lang="ru-RU" sz="4400" i="1" dirty="0" smtClean="0">
                <a:solidFill>
                  <a:prstClr val="black"/>
                </a:solidFill>
              </a:rPr>
              <a:t>, </a:t>
            </a:r>
            <a:r>
              <a:rPr lang="ru-RU" sz="4400" i="1" dirty="0" smtClean="0">
                <a:solidFill>
                  <a:srgbClr val="FF0000"/>
                </a:solidFill>
              </a:rPr>
              <a:t>коллективный</a:t>
            </a:r>
            <a:r>
              <a:rPr lang="ru-RU" sz="4400" i="1" dirty="0" smtClean="0">
                <a:solidFill>
                  <a:prstClr val="black"/>
                </a:solidFill>
              </a:rPr>
              <a:t>, </a:t>
            </a:r>
            <a:r>
              <a:rPr lang="ru-RU" sz="4400" i="1" dirty="0" smtClean="0">
                <a:solidFill>
                  <a:srgbClr val="00B050"/>
                </a:solidFill>
              </a:rPr>
              <a:t>морковь</a:t>
            </a:r>
            <a:r>
              <a:rPr lang="ru-RU" sz="4400" i="1" dirty="0" smtClean="0">
                <a:solidFill>
                  <a:prstClr val="black"/>
                </a:solidFill>
              </a:rPr>
              <a:t>,</a:t>
            </a:r>
          </a:p>
          <a:p>
            <a:r>
              <a:rPr lang="ru-RU" sz="4400" i="1" dirty="0" smtClean="0">
                <a:solidFill>
                  <a:srgbClr val="FF0000"/>
                </a:solidFill>
              </a:rPr>
              <a:t>группа</a:t>
            </a:r>
            <a:r>
              <a:rPr lang="ru-RU" sz="4400" i="1" dirty="0" smtClean="0">
                <a:solidFill>
                  <a:prstClr val="black"/>
                </a:solidFill>
              </a:rPr>
              <a:t>, </a:t>
            </a:r>
            <a:r>
              <a:rPr lang="ru-RU" sz="4400" i="1" dirty="0" smtClean="0">
                <a:solidFill>
                  <a:srgbClr val="FF0000"/>
                </a:solidFill>
              </a:rPr>
              <a:t>Анна</a:t>
            </a:r>
            <a:r>
              <a:rPr lang="ru-RU" sz="4400" i="1" dirty="0" smtClean="0">
                <a:solidFill>
                  <a:prstClr val="black"/>
                </a:solidFill>
              </a:rPr>
              <a:t>, </a:t>
            </a:r>
            <a:r>
              <a:rPr lang="ru-RU" sz="4400" i="1" dirty="0" smtClean="0">
                <a:solidFill>
                  <a:srgbClr val="FF0000"/>
                </a:solidFill>
              </a:rPr>
              <a:t>аккуратный</a:t>
            </a:r>
            <a:r>
              <a:rPr lang="ru-RU" sz="4400" i="1" dirty="0" smtClean="0">
                <a:solidFill>
                  <a:prstClr val="black"/>
                </a:solidFill>
              </a:rPr>
              <a:t>, лесной, </a:t>
            </a:r>
            <a:r>
              <a:rPr lang="ru-RU" sz="4400" i="1" dirty="0" smtClean="0">
                <a:solidFill>
                  <a:srgbClr val="0070C0"/>
                </a:solidFill>
              </a:rPr>
              <a:t>осенний</a:t>
            </a:r>
            <a:r>
              <a:rPr lang="ru-RU" sz="4400" i="1" dirty="0" smtClean="0">
                <a:solidFill>
                  <a:prstClr val="black"/>
                </a:solidFill>
              </a:rPr>
              <a:t>, </a:t>
            </a:r>
            <a:r>
              <a:rPr lang="ru-RU" sz="4400" i="1" dirty="0" smtClean="0">
                <a:solidFill>
                  <a:srgbClr val="00B050"/>
                </a:solidFill>
              </a:rPr>
              <a:t>дорога</a:t>
            </a:r>
            <a:r>
              <a:rPr lang="ru-RU" sz="4400" i="1" dirty="0" smtClean="0">
                <a:solidFill>
                  <a:prstClr val="black"/>
                </a:solidFill>
              </a:rPr>
              <a:t>, </a:t>
            </a:r>
            <a:r>
              <a:rPr lang="ru-RU" sz="4400" i="1" dirty="0" smtClean="0">
                <a:solidFill>
                  <a:srgbClr val="0070C0"/>
                </a:solidFill>
              </a:rPr>
              <a:t>конный</a:t>
            </a:r>
            <a:r>
              <a:rPr lang="ru-RU" sz="4400" i="1" dirty="0" smtClean="0">
                <a:solidFill>
                  <a:prstClr val="black"/>
                </a:solidFill>
              </a:rPr>
              <a:t>, морской, </a:t>
            </a:r>
            <a:r>
              <a:rPr lang="ru-RU" sz="4400" i="1" dirty="0" smtClean="0">
                <a:solidFill>
                  <a:srgbClr val="00B050"/>
                </a:solidFill>
              </a:rPr>
              <a:t>улица</a:t>
            </a:r>
            <a:r>
              <a:rPr lang="ru-RU" sz="4400" i="1" dirty="0" smtClean="0">
                <a:solidFill>
                  <a:prstClr val="black"/>
                </a:solidFill>
              </a:rPr>
              <a:t>, гнездо.</a:t>
            </a:r>
            <a:endParaRPr lang="ru-RU" sz="4400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844824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11760" y="378904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4581128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31640" y="260648"/>
            <a:ext cx="73448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Прием </a:t>
            </a:r>
            <a:r>
              <a:rPr lang="ru-RU" sz="36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«Лови ошибку» </a:t>
            </a:r>
          </a:p>
        </p:txBody>
      </p:sp>
    </p:spTree>
    <p:extLst>
      <p:ext uri="{BB962C8B-B14F-4D97-AF65-F5344CB8AC3E}">
        <p14:creationId xmlns:p14="http://schemas.microsoft.com/office/powerpoint/2010/main" val="42919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latin typeface="Times New Roman"/>
                <a:ea typeface="Times New Roman"/>
                <a:cs typeface="Times New Roman"/>
              </a:rPr>
              <a:t>Прием </a:t>
            </a:r>
            <a:r>
              <a:rPr lang="ru-RU" sz="4400" b="1" i="1" dirty="0" smtClean="0">
                <a:latin typeface="Times New Roman"/>
                <a:ea typeface="Times New Roman"/>
                <a:cs typeface="Times New Roman"/>
              </a:rPr>
              <a:t>«Ассоциации»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4400" b="1" dirty="0">
              <a:latin typeface="Times New Roman"/>
              <a:ea typeface="Times New Roman"/>
              <a:cs typeface="Times New Roman"/>
            </a:endParaRPr>
          </a:p>
          <a:p>
            <a:endParaRPr lang="ru-RU" sz="3600" b="1" dirty="0" smtClean="0">
              <a:latin typeface="Times New Roman"/>
            </a:endParaRPr>
          </a:p>
          <a:p>
            <a:r>
              <a:rPr lang="ru-RU" sz="3600" b="1" dirty="0" smtClean="0">
                <a:latin typeface="Times New Roman"/>
              </a:rPr>
              <a:t>Р</a:t>
            </a:r>
            <a:r>
              <a:rPr lang="ru-RU" sz="3600" b="1" u="sng" dirty="0" smtClean="0">
                <a:latin typeface="Times New Roman"/>
              </a:rPr>
              <a:t>а</a:t>
            </a:r>
            <a:r>
              <a:rPr lang="ru-RU" sz="3600" b="1" dirty="0" smtClean="0">
                <a:latin typeface="Times New Roman"/>
              </a:rPr>
              <a:t>кета- старт</a:t>
            </a:r>
          </a:p>
          <a:p>
            <a:r>
              <a:rPr lang="ru-RU" sz="3600" b="1" dirty="0" smtClean="0">
                <a:latin typeface="Times New Roman"/>
              </a:rPr>
              <a:t>Л</a:t>
            </a:r>
            <a:r>
              <a:rPr lang="ru-RU" sz="3600" b="1" u="sng" dirty="0" smtClean="0">
                <a:latin typeface="Times New Roman"/>
              </a:rPr>
              <a:t>и</a:t>
            </a:r>
            <a:r>
              <a:rPr lang="ru-RU" sz="3600" b="1" dirty="0" smtClean="0">
                <a:latin typeface="Times New Roman"/>
              </a:rPr>
              <a:t>мон- кислый</a:t>
            </a:r>
          </a:p>
          <a:p>
            <a:r>
              <a:rPr lang="ru-RU" sz="3600" b="1" dirty="0" smtClean="0">
                <a:latin typeface="Times New Roman"/>
              </a:rPr>
              <a:t>Б</a:t>
            </a:r>
            <a:r>
              <a:rPr lang="ru-RU" sz="3600" b="1" u="sng" dirty="0" smtClean="0">
                <a:latin typeface="Times New Roman"/>
              </a:rPr>
              <a:t>е</a:t>
            </a:r>
            <a:r>
              <a:rPr lang="ru-RU" sz="3600" b="1" dirty="0" smtClean="0">
                <a:latin typeface="Times New Roman"/>
              </a:rPr>
              <a:t>рёза - белая</a:t>
            </a:r>
          </a:p>
          <a:p>
            <a:r>
              <a:rPr lang="ru-RU" sz="3600" b="1" dirty="0" smtClean="0">
                <a:latin typeface="Times New Roman"/>
              </a:rPr>
              <a:t>М</a:t>
            </a:r>
            <a:r>
              <a:rPr lang="ru-RU" sz="3600" b="1" u="sng" dirty="0" smtClean="0">
                <a:latin typeface="Times New Roman"/>
              </a:rPr>
              <a:t>о</a:t>
            </a:r>
            <a:r>
              <a:rPr lang="ru-RU" sz="3600" b="1" dirty="0" smtClean="0">
                <a:latin typeface="Times New Roman"/>
              </a:rPr>
              <a:t>рковь – сочная</a:t>
            </a:r>
          </a:p>
          <a:p>
            <a:r>
              <a:rPr lang="ru-RU" sz="3600" b="1" dirty="0" smtClean="0">
                <a:latin typeface="Times New Roman"/>
              </a:rPr>
              <a:t>П</a:t>
            </a:r>
            <a:r>
              <a:rPr lang="ru-RU" sz="3600" b="1" u="sng" dirty="0" smtClean="0">
                <a:latin typeface="Times New Roman"/>
              </a:rPr>
              <a:t>е</a:t>
            </a:r>
            <a:r>
              <a:rPr lang="ru-RU" sz="3600" b="1" dirty="0" smtClean="0">
                <a:latin typeface="Times New Roman"/>
              </a:rPr>
              <a:t>сок - мелкий</a:t>
            </a:r>
            <a:endParaRPr lang="ru-RU" sz="3600" b="1" dirty="0">
              <a:latin typeface="Times New Roman"/>
            </a:endParaRPr>
          </a:p>
          <a:p>
            <a:r>
              <a:rPr lang="ru-RU" sz="3600" b="1" dirty="0" smtClean="0">
                <a:latin typeface="Times New Roman"/>
              </a:rPr>
              <a:t>Т</a:t>
            </a:r>
            <a:r>
              <a:rPr lang="ru-RU" sz="3600" b="1" u="sng" dirty="0" smtClean="0">
                <a:latin typeface="Times New Roman"/>
              </a:rPr>
              <a:t>о</a:t>
            </a:r>
            <a:r>
              <a:rPr lang="ru-RU" sz="3600" b="1" dirty="0" smtClean="0">
                <a:latin typeface="Times New Roman"/>
              </a:rPr>
              <a:t>пор, л</a:t>
            </a:r>
            <a:r>
              <a:rPr lang="ru-RU" sz="3600" b="1" u="sng" dirty="0" smtClean="0">
                <a:latin typeface="Times New Roman"/>
              </a:rPr>
              <a:t>о</a:t>
            </a:r>
            <a:r>
              <a:rPr lang="ru-RU" sz="3600" b="1" dirty="0" smtClean="0">
                <a:latin typeface="Times New Roman"/>
              </a:rPr>
              <a:t>пата-острый</a:t>
            </a:r>
            <a:endParaRPr lang="ru-RU" sz="3600" b="1" dirty="0">
              <a:latin typeface="Times New Roman"/>
            </a:endParaRPr>
          </a:p>
          <a:p>
            <a:endParaRPr lang="ru-RU" sz="2400" dirty="0" smtClean="0">
              <a:latin typeface="Times New Roman"/>
            </a:endParaRPr>
          </a:p>
          <a:p>
            <a:endParaRPr lang="ru-RU" sz="2400" dirty="0">
              <a:latin typeface="Times New Roman"/>
            </a:endParaRPr>
          </a:p>
          <a:p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547664" y="1916832"/>
            <a:ext cx="144016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715186" y="3081806"/>
            <a:ext cx="202812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48248" y="2481573"/>
            <a:ext cx="133877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668132" y="2492896"/>
            <a:ext cx="144016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955535" y="2057664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979712" y="3640221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326211" y="3555366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86988" y="4149080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452108" y="4233934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75656" y="4725144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003379" y="4725143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830038" y="4641031"/>
            <a:ext cx="216024" cy="1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мон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Кислый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аб-7\Desktop\МАСТЕР КЛАСС ПО ФУНКЦИОНАЛЬНОЙ ГРАМОТНОСТИ\выступление\limon-v-kosmetolo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76872"/>
            <a:ext cx="53185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5004048" y="1260077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300192" y="5337212"/>
            <a:ext cx="216024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8208912" cy="5904656"/>
          </a:xfrm>
        </p:spPr>
        <p:txBody>
          <a:bodyPr>
            <a:normAutofit/>
          </a:bodyPr>
          <a:lstStyle/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рёза</a:t>
            </a:r>
          </a:p>
          <a:p>
            <a:pPr algn="l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Белая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аб-7\Desktop\МАСТЕР КЛАСС ПО ФУНКЦИОНАЛЬНОЙ ГРАМОТНОСТИ\выступление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456384" cy="37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688124" y="3645024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1407</TotalTime>
  <Words>649</Words>
  <Application>Microsoft Office PowerPoint</Application>
  <PresentationFormat>Экран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Универсальные приёмы и методы формирования функциональной грамотности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«Проблемная ситуация»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– способность человека вступать в отношения с внешней средой и максимально быстро адаптироваться и функционировать в ней.</dc:title>
  <dc:creator>каб-7</dc:creator>
  <cp:lastModifiedBy>каб-7</cp:lastModifiedBy>
  <cp:revision>56</cp:revision>
  <dcterms:created xsi:type="dcterms:W3CDTF">2021-04-04T23:32:13Z</dcterms:created>
  <dcterms:modified xsi:type="dcterms:W3CDTF">2021-04-08T06:26:57Z</dcterms:modified>
</cp:coreProperties>
</file>