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1" r:id="rId3"/>
    <p:sldId id="281" r:id="rId4"/>
    <p:sldId id="258" r:id="rId5"/>
    <p:sldId id="283" r:id="rId6"/>
    <p:sldId id="298" r:id="rId7"/>
    <p:sldId id="303" r:id="rId8"/>
    <p:sldId id="308" r:id="rId9"/>
    <p:sldId id="309" r:id="rId10"/>
    <p:sldId id="295" r:id="rId11"/>
    <p:sldId id="296" r:id="rId12"/>
    <p:sldId id="297" r:id="rId13"/>
    <p:sldId id="299" r:id="rId14"/>
    <p:sldId id="300" r:id="rId15"/>
    <p:sldId id="302" r:id="rId16"/>
    <p:sldId id="285" r:id="rId17"/>
    <p:sldId id="286" r:id="rId18"/>
    <p:sldId id="289" r:id="rId19"/>
    <p:sldId id="288" r:id="rId20"/>
    <p:sldId id="290" r:id="rId21"/>
    <p:sldId id="311" r:id="rId22"/>
    <p:sldId id="312" r:id="rId23"/>
    <p:sldId id="310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971" autoAdjust="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346930-B223-4A53-97AF-7E21627C7926}" type="datetimeFigureOut">
              <a:rPr lang="ru-RU" smtClean="0"/>
              <a:pPr/>
              <a:t>20.05.2021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E1D82E-BD35-4895-9E71-3138CF7AC7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660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E1D82E-BD35-4895-9E71-3138CF7AC73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477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E1D82E-BD35-4895-9E71-3138CF7AC73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915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E1D82E-BD35-4895-9E71-3138CF7AC73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915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20.05.2021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20.05.2021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20.05.2021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20.05.2021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20.05.2021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20.05.2021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20.05.2021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357290" y="3717033"/>
            <a:ext cx="7358063" cy="1640794"/>
          </a:xfrm>
        </p:spPr>
        <p:txBody>
          <a:bodyPr/>
          <a:lstStyle/>
          <a:p>
            <a:endParaRPr lang="ru-RU" b="1" i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260648"/>
            <a:ext cx="7400925" cy="1785950"/>
          </a:xfrm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МО г. Краснодар « Центр – детский сад №46»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воспитатель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Мугу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Викторовна</a:t>
            </a:r>
          </a:p>
          <a:p>
            <a:pPr algn="r" fontAlgn="auto">
              <a:spcAft>
                <a:spcPts val="0"/>
              </a:spcAft>
              <a:defRPr/>
            </a:pP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07904" y="6453336"/>
            <a:ext cx="14009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 2015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31640" y="3068960"/>
            <a:ext cx="73448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Особенности организации психологического сопровождения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родителей детей раннего возраста в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рамках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проекта </a:t>
            </a:r>
          </a:p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Семейная познавательная лаборатория.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47865" y="6468724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Белгород, 2021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8184" y="188640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</a:p>
          <a:p>
            <a:pPr algn="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М.А. Герасименко</a:t>
            </a:r>
          </a:p>
          <a:p>
            <a:pPr algn="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</a:t>
            </a:r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 № 89 </a:t>
            </a:r>
          </a:p>
          <a:p>
            <a:pPr algn="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 Белгорода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2" y="0"/>
            <a:ext cx="912785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1412776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Знакомство родителей с современным игровым развивающим оборудованием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700808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867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 txBox="1">
            <a:spLocks/>
          </p:cNvSpPr>
          <p:nvPr/>
        </p:nvSpPr>
        <p:spPr bwMode="auto">
          <a:xfrm>
            <a:off x="107504" y="188640"/>
            <a:ext cx="72728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indent="45720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Модуль дидактический многофункциональный </a:t>
            </a:r>
          </a:p>
          <a:p>
            <a:pPr indent="45720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развивающий  куб</a:t>
            </a:r>
          </a:p>
          <a:p>
            <a:pPr indent="457200" algn="ctr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Куб предназначен для развития тактильных ощущений, сенсорного восприятия, мышц мелкой моторики руки, воображения и зрительной стимуляции. Состоит из пяти многофункциональных граней, с яркими, разноцветными элементами различных размеров и форм, величин.</a:t>
            </a:r>
          </a:p>
          <a:p>
            <a:pPr indent="457200"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Рисунок 2" descr="C:\Users\Психолог\AppData\Local\Microsoft\Windows\INetCache\Content.Word\IMG_20191018_133758_resized_20191018_015457533.jpg"/>
          <p:cNvPicPr/>
          <p:nvPr/>
        </p:nvPicPr>
        <p:blipFill>
          <a:blip r:embed="rId3" cstate="print"/>
          <a:srcRect l="15990" t="28444" r="5251" b="6619"/>
          <a:stretch>
            <a:fillRect/>
          </a:stretch>
        </p:blipFill>
        <p:spPr bwMode="auto">
          <a:xfrm rot="21031853">
            <a:off x="171026" y="2221010"/>
            <a:ext cx="3015332" cy="232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сихолог\AppData\Local\Microsoft\Windows\INetCache\Content.Word\IMG_20191018_133831_resized_20191018_015458894.jpg"/>
          <p:cNvPicPr/>
          <p:nvPr/>
        </p:nvPicPr>
        <p:blipFill>
          <a:blip r:embed="rId4" cstate="print"/>
          <a:srcRect l="16149" r="5176"/>
          <a:stretch>
            <a:fillRect/>
          </a:stretch>
        </p:blipFill>
        <p:spPr bwMode="auto">
          <a:xfrm rot="720023">
            <a:off x="5578036" y="2252934"/>
            <a:ext cx="2861095" cy="3051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Психолог\AppData\Local\Microsoft\Windows\INetCache\Content.Word\IMG_20191018_133806_resized_20191018_015456106.jpg"/>
          <p:cNvPicPr/>
          <p:nvPr/>
        </p:nvPicPr>
        <p:blipFill>
          <a:blip r:embed="rId5" cstate="print"/>
          <a:srcRect l="13380" r="7227" b="6467"/>
          <a:stretch>
            <a:fillRect/>
          </a:stretch>
        </p:blipFill>
        <p:spPr bwMode="auto">
          <a:xfrm>
            <a:off x="2339752" y="4077072"/>
            <a:ext cx="3312368" cy="258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 txBox="1">
            <a:spLocks/>
          </p:cNvSpPr>
          <p:nvPr/>
        </p:nvSpPr>
        <p:spPr bwMode="auto">
          <a:xfrm>
            <a:off x="323528" y="188640"/>
            <a:ext cx="727280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Большой и малые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бизиборды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Развивающие игровые доски 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Развивающие игровые доски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Есть шнуровки, «змейки», ролики, бусины, геометрические фигуры, замки, розетки, дверцы, цепочки, мягкие мешочки и многое другое.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это активно способствует развитию детской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сенсомоторики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выполняет когнитивную функцию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C:\Users\Психолог\AppData\Local\Microsoft\Windows\INetCache\Content.Word\IMG_20191018_133933_resized_20191018_015457022.jpg"/>
          <p:cNvPicPr/>
          <p:nvPr/>
        </p:nvPicPr>
        <p:blipFill>
          <a:blip r:embed="rId3" cstate="print"/>
          <a:srcRect t="15086" r="2263" b="6897"/>
          <a:stretch>
            <a:fillRect/>
          </a:stretch>
        </p:blipFill>
        <p:spPr bwMode="auto">
          <a:xfrm rot="9994885" flipV="1">
            <a:off x="238994" y="3182106"/>
            <a:ext cx="3122413" cy="2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Психолог\AppData\Local\Microsoft\Windows\INetCache\Content.Word\IMG_20191018_134503_resized_20191018_015411503.jpg"/>
          <p:cNvPicPr/>
          <p:nvPr/>
        </p:nvPicPr>
        <p:blipFill>
          <a:blip r:embed="rId4" cstate="print"/>
          <a:srcRect l="2577" t="17375" b="8880"/>
          <a:stretch>
            <a:fillRect/>
          </a:stretch>
        </p:blipFill>
        <p:spPr bwMode="auto">
          <a:xfrm rot="16200000">
            <a:off x="3405587" y="4235374"/>
            <a:ext cx="2217528" cy="2765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Психолог\AppData\Local\Microsoft\Windows\INetCache\Content.Word\IMG_20191018_133943_resized_20191018_015458192.jpg"/>
          <p:cNvPicPr/>
          <p:nvPr/>
        </p:nvPicPr>
        <p:blipFill>
          <a:blip r:embed="rId5" cstate="print"/>
          <a:srcRect l="6275" b="25472"/>
          <a:stretch>
            <a:fillRect/>
          </a:stretch>
        </p:blipFill>
        <p:spPr bwMode="auto">
          <a:xfrm rot="21347360">
            <a:off x="5215649" y="2809395"/>
            <a:ext cx="280831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 txBox="1">
            <a:spLocks/>
          </p:cNvSpPr>
          <p:nvPr/>
        </p:nvSpPr>
        <p:spPr bwMode="auto">
          <a:xfrm>
            <a:off x="323528" y="188640"/>
            <a:ext cx="835292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Дидактический модуль «Солнышко»</a:t>
            </a:r>
          </a:p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Развивает познавательные процессы, сенсомоторные навыки,  моторику</a:t>
            </a:r>
            <a:r>
              <a:rPr lang="ru-RU" b="1" dirty="0" smtClean="0"/>
              <a:t>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Тактильные ячейки</a:t>
            </a:r>
          </a:p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Знакомят детей с разнообразием тактильных ощущений. Ребенок начинает тактильное обследование предметов, называя качества поверхности</a:t>
            </a:r>
          </a:p>
          <a:p>
            <a:pPr algn="ctr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Панель «Разноцветное домино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Способствует развитию   тактильных ощущений, мелкой моторики, осязательных навыков, зрительной и звуковой стимуляции, позволяет </a:t>
            </a:r>
          </a:p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изучать цвета.</a:t>
            </a:r>
          </a:p>
          <a:p>
            <a:endParaRPr kumimoji="0" lang="ru-RU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endParaRPr kumimoji="0" lang="ru-RU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 descr="C:\Users\Психолог\AppData\Local\Microsoft\Windows\INetCache\Content.Word\IMG_20191018_134225_resized_20191018_015459405.jpg"/>
          <p:cNvPicPr/>
          <p:nvPr/>
        </p:nvPicPr>
        <p:blipFill>
          <a:blip r:embed="rId3" cstate="print"/>
          <a:srcRect l="7513" t="5251" r="12880" b="5728"/>
          <a:stretch>
            <a:fillRect/>
          </a:stretch>
        </p:blipFill>
        <p:spPr bwMode="auto">
          <a:xfrm rot="5400000">
            <a:off x="3059832" y="3573016"/>
            <a:ext cx="266429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Психолог\AppData\Local\Microsoft\Windows\INetCache\Content.Word\IMG_20191018_134441_resized_20191018_015415195.jpg"/>
          <p:cNvPicPr/>
          <p:nvPr/>
        </p:nvPicPr>
        <p:blipFill>
          <a:blip r:embed="rId4" cstate="print"/>
          <a:srcRect t="23837" b="36628"/>
          <a:stretch>
            <a:fillRect/>
          </a:stretch>
        </p:blipFill>
        <p:spPr bwMode="auto">
          <a:xfrm rot="2130400">
            <a:off x="5718320" y="3927850"/>
            <a:ext cx="3243247" cy="1666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Психолог\AppData\Local\Microsoft\Windows\INetCache\Content.Word\IMG_20191018_134417_resized_20191018_015416334.jpg"/>
          <p:cNvPicPr/>
          <p:nvPr/>
        </p:nvPicPr>
        <p:blipFill>
          <a:blip r:embed="rId5" cstate="print"/>
          <a:srcRect t="38455" r="2517" b="27058"/>
          <a:stretch>
            <a:fillRect/>
          </a:stretch>
        </p:blipFill>
        <p:spPr bwMode="auto">
          <a:xfrm rot="19893793">
            <a:off x="-6318" y="3754982"/>
            <a:ext cx="3277094" cy="15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 txBox="1">
            <a:spLocks/>
          </p:cNvSpPr>
          <p:nvPr/>
        </p:nvSpPr>
        <p:spPr bwMode="auto">
          <a:xfrm>
            <a:off x="323528" y="188640"/>
            <a:ext cx="835292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Знакомство родителей с авторскими дидактическими играми, которые можно сделать самостоятельно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«Вязанный конструктор»</a:t>
            </a:r>
          </a:p>
          <a:p>
            <a:pPr algn="ctr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Развивает и обогащает сенсомоторные навыки ребенка, стимулирует познавательную активность ребенка,  позволяет конструировать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«Найди заплатку для коврика»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Яркие картинки привлекают внимание детей, позволяют закрепить понятия о форме,  геометрических фигурах. Стимулируют усидчивость, развивают мыслительные процессы.</a:t>
            </a:r>
          </a:p>
          <a:p>
            <a:endParaRPr kumimoji="0" lang="ru-RU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endParaRPr kumimoji="0" lang="ru-RU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C:\Users\Психолог\AppData\Local\Microsoft\Windows\INetCache\Content.Word\IMG_20191018_134919_resized_20191018_015412979.jpg"/>
          <p:cNvPicPr/>
          <p:nvPr/>
        </p:nvPicPr>
        <p:blipFill>
          <a:blip r:embed="rId3" cstate="print"/>
          <a:srcRect l="1862" t="9429" b="5211"/>
          <a:stretch>
            <a:fillRect/>
          </a:stretch>
        </p:blipFill>
        <p:spPr bwMode="auto">
          <a:xfrm rot="20087363">
            <a:off x="725248" y="3709823"/>
            <a:ext cx="3173548" cy="2595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Психолог\AppData\Local\Microsoft\Windows\INetCache\Content.Word\IMG_20191018_134725_resized_20191018_015415747.jpg"/>
          <p:cNvPicPr/>
          <p:nvPr/>
        </p:nvPicPr>
        <p:blipFill>
          <a:blip r:embed="rId4" cstate="print"/>
          <a:srcRect l="6969" t="1770" r="3427" b="9015"/>
          <a:stretch>
            <a:fillRect/>
          </a:stretch>
        </p:blipFill>
        <p:spPr bwMode="auto">
          <a:xfrm rot="1730927">
            <a:off x="4938515" y="3817856"/>
            <a:ext cx="33843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 txBox="1">
            <a:spLocks/>
          </p:cNvSpPr>
          <p:nvPr/>
        </p:nvSpPr>
        <p:spPr bwMode="auto">
          <a:xfrm>
            <a:off x="323528" y="404664"/>
            <a:ext cx="784887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Дидактическая игра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«Цветные моточки»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Позволяет закрепить знания цветов и их оттенков,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тренируют мелкую моторику руки, </a:t>
            </a:r>
          </a:p>
          <a:p>
            <a:pPr algn="ctr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«Чудо коврик»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 тренирует мышцы мелкой моторики руки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«Волшебная подушка»</a:t>
            </a: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 позволяет познакомить ребенка с эмоцией «радость», развивает навыки завязывания шнурков 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kumimoji="0" lang="ru-RU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endParaRPr kumimoji="0" lang="ru-RU" sz="2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C:\Users\Психолог\AppData\Local\Microsoft\Windows\INetCache\Content.Word\IMG_20191018_134612_resized_20191018_015412414.jpg"/>
          <p:cNvPicPr/>
          <p:nvPr/>
        </p:nvPicPr>
        <p:blipFill>
          <a:blip r:embed="rId3" cstate="print"/>
          <a:srcRect t="17125" r="9793" b="15902"/>
          <a:stretch>
            <a:fillRect/>
          </a:stretch>
        </p:blipFill>
        <p:spPr bwMode="auto">
          <a:xfrm rot="19795301">
            <a:off x="310838" y="4295477"/>
            <a:ext cx="2497113" cy="1772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Психолог\Desktop\IMG_20191021_084724_resized_20191021_08475729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005064"/>
            <a:ext cx="2448272" cy="168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IMG_20191021_084017_resized_20191021_084758441"/>
          <p:cNvPicPr>
            <a:picLocks noChangeAspect="1" noChangeArrowheads="1"/>
          </p:cNvPicPr>
          <p:nvPr/>
        </p:nvPicPr>
        <p:blipFill>
          <a:blip r:embed="rId5" cstate="print"/>
          <a:srcRect t="15045" b="8257"/>
          <a:stretch>
            <a:fillRect/>
          </a:stretch>
        </p:blipFill>
        <p:spPr bwMode="auto">
          <a:xfrm rot="1498155">
            <a:off x="5826483" y="4621311"/>
            <a:ext cx="2265725" cy="16689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Психолог\Desktop\фото\IMG_6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132856"/>
            <a:ext cx="3824626" cy="4071938"/>
          </a:xfrm>
          <a:prstGeom prst="rect">
            <a:avLst/>
          </a:prstGeom>
          <a:noFill/>
          <a:ln w="50800" cmpd="tri">
            <a:solidFill>
              <a:schemeClr val="accent6">
                <a:lumMod val="75000"/>
              </a:schemeClr>
            </a:solidFill>
          </a:ln>
        </p:spPr>
      </p:pic>
      <p:pic>
        <p:nvPicPr>
          <p:cNvPr id="4098" name="Picture 2" descr="C:\Users\Психолог\Desktop\фото\IMG_61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204864"/>
            <a:ext cx="3168352" cy="3793330"/>
          </a:xfrm>
          <a:prstGeom prst="rect">
            <a:avLst/>
          </a:prstGeom>
          <a:noFill/>
          <a:ln w="50800" cmpd="tri">
            <a:solidFill>
              <a:schemeClr val="accent6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60735" y="209849"/>
            <a:ext cx="898326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Знакомство родителей с играми </a:t>
            </a:r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на развитие </a:t>
            </a:r>
            <a:r>
              <a:rPr lang="ru-RU" sz="2600" b="1" dirty="0" err="1" smtClean="0">
                <a:solidFill>
                  <a:srgbClr val="7030A0"/>
                </a:solidFill>
                <a:latin typeface="Comic Sans MS" pitchFamily="66" charset="0"/>
              </a:rPr>
              <a:t>сенсорики</a:t>
            </a:r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: тесто,  мягким пластилин, пластичный песок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2140" y="220540"/>
            <a:ext cx="84803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Мастер класс для родителей по сенсомоторному развитию </a:t>
            </a:r>
            <a:endParaRPr lang="ru-RU" sz="2600" b="1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endParaRPr lang="ru-RU" sz="2800" b="1" dirty="0" smtClean="0">
              <a:latin typeface="Comic Sans MS" pitchFamily="66" charset="0"/>
            </a:endParaRPr>
          </a:p>
          <a:p>
            <a:endParaRPr lang="ru-RU" sz="2800" dirty="0">
              <a:latin typeface="Comic Sans MS" pitchFamily="66" charset="0"/>
            </a:endParaRPr>
          </a:p>
        </p:txBody>
      </p:sp>
      <p:pic>
        <p:nvPicPr>
          <p:cNvPr id="1026" name="Picture 2" descr="C:\Users\Психолог\Desktop\фото\IMG_62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16832"/>
            <a:ext cx="4287316" cy="4814885"/>
          </a:xfrm>
          <a:prstGeom prst="rect">
            <a:avLst/>
          </a:prstGeom>
          <a:noFill/>
          <a:ln w="50800" cmpd="tri">
            <a:solidFill>
              <a:schemeClr val="accent6">
                <a:lumMod val="75000"/>
              </a:schemeClr>
            </a:solidFill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5593" y="1916832"/>
            <a:ext cx="4328407" cy="4800596"/>
          </a:xfrm>
          <a:prstGeom prst="rect">
            <a:avLst/>
          </a:prstGeom>
          <a:noFill/>
          <a:ln w="50800" cmpd="tri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7130" y="177679"/>
            <a:ext cx="83318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  <a:cs typeface="Arial" pitchFamily="34" charset="0"/>
              </a:rPr>
              <a:t>Игры с многофункциональным развивающим материалом</a:t>
            </a:r>
          </a:p>
          <a:p>
            <a:endParaRPr lang="ru-RU" sz="2800" b="1" dirty="0" smtClean="0">
              <a:latin typeface="Comic Sans MS" pitchFamily="66" charset="0"/>
              <a:cs typeface="Arial" pitchFamily="34" charset="0"/>
            </a:endParaRPr>
          </a:p>
          <a:p>
            <a:endParaRPr lang="ru-RU" sz="2800" dirty="0"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027" name="Picture 3" descr="C:\Users\Психолог\Desktop\фото\IMG_61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3761185" cy="3761185"/>
          </a:xfrm>
          <a:prstGeom prst="rect">
            <a:avLst/>
          </a:prstGeom>
          <a:noFill/>
          <a:ln w="50800" cmpd="tri">
            <a:solidFill>
              <a:schemeClr val="accent6">
                <a:lumMod val="75000"/>
              </a:schemeClr>
            </a:solidFill>
          </a:ln>
        </p:spPr>
      </p:pic>
      <p:pic>
        <p:nvPicPr>
          <p:cNvPr id="1028" name="Picture 4" descr="C:\Users\Психолог\Desktop\фото\IMG_61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700808"/>
            <a:ext cx="3225404" cy="3786187"/>
          </a:xfrm>
          <a:prstGeom prst="rect">
            <a:avLst/>
          </a:prstGeom>
          <a:noFill/>
          <a:ln w="50800" cmpd="tri">
            <a:solidFill>
              <a:schemeClr val="accent6">
                <a:lumMod val="75000"/>
              </a:schemeClr>
            </a:solidFill>
          </a:ln>
        </p:spPr>
      </p:pic>
      <p:pic>
        <p:nvPicPr>
          <p:cNvPr id="2" name="Picture 2" descr="C:\Users\Психолог\Desktop\фото\IMG_62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153966"/>
            <a:ext cx="3704035" cy="3704034"/>
          </a:xfrm>
          <a:prstGeom prst="rect">
            <a:avLst/>
          </a:prstGeom>
          <a:noFill/>
          <a:ln w="50800" cmpd="tri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5719" y="200025"/>
            <a:ext cx="807463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7030A0"/>
                </a:solidFill>
                <a:latin typeface="Comic Sans MS" pitchFamily="66" charset="0"/>
              </a:rPr>
              <a:t>Игры с прищепками и игры на соединение двух частей </a:t>
            </a:r>
          </a:p>
          <a:p>
            <a:endParaRPr lang="ru-RU" sz="2800" b="1" dirty="0" smtClean="0">
              <a:latin typeface="Comic Sans MS" pitchFamily="66" charset="0"/>
            </a:endParaRPr>
          </a:p>
          <a:p>
            <a:endParaRPr lang="ru-RU" sz="2800" dirty="0">
              <a:latin typeface="Comic Sans MS" pitchFamily="66" charset="0"/>
            </a:endParaRPr>
          </a:p>
        </p:txBody>
      </p:sp>
      <p:pic>
        <p:nvPicPr>
          <p:cNvPr id="2050" name="Picture 2" descr="C:\Users\Психолог\Desktop\фото\IMG_61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8840"/>
            <a:ext cx="4507706" cy="4743450"/>
          </a:xfrm>
          <a:prstGeom prst="rect">
            <a:avLst/>
          </a:prstGeom>
          <a:noFill/>
          <a:ln w="50800" cmpd="tri"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Picture 2" descr="C:\Users\Психолог\Desktop\фото\IMG_62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916832"/>
            <a:ext cx="4461271" cy="4785220"/>
          </a:xfrm>
          <a:prstGeom prst="rect">
            <a:avLst/>
          </a:prstGeom>
          <a:noFill/>
          <a:ln w="50800" cmpd="tri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2" y="0"/>
            <a:ext cx="9127858" cy="685800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915816" y="332656"/>
            <a:ext cx="5904656" cy="5976664"/>
          </a:xfrm>
        </p:spPr>
        <p:txBody>
          <a:bodyPr/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Работая длительное время в детском саду, все чаще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сталкиваюсь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 такими проблемами современных родители, как:</a:t>
            </a:r>
            <a:endParaRPr lang="ru-RU" sz="1800" dirty="0"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незнание закономерностей психического развития детей раннего возраста;</a:t>
            </a:r>
            <a:endParaRPr lang="ru-RU" sz="1800" dirty="0"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родители  часто дезориентированы в состоянии развития своего ребенка;</a:t>
            </a:r>
            <a:endParaRPr lang="ru-RU" sz="1800" dirty="0"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проблемы раннего использования гаджетов и «информационного цунами»;</a:t>
            </a:r>
            <a:endParaRPr lang="ru-RU" sz="1800" dirty="0">
              <a:ea typeface="Calibri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незнание методик эффективного </a:t>
            </a:r>
            <a:r>
              <a:rPr lang="ru-RU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обучения</a:t>
            </a:r>
            <a:endParaRPr lang="ru-RU" sz="1800" dirty="0">
              <a:ea typeface="Calibri"/>
              <a:cs typeface="Times New Roman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28184" y="116632"/>
            <a:ext cx="2915816" cy="2304256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sz="2000" i="1" u="sng" dirty="0" smtClean="0"/>
          </a:p>
          <a:p>
            <a:endParaRPr lang="ru-RU" u="sng" dirty="0" smtClean="0"/>
          </a:p>
          <a:p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13875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Психолог\Desktop\фото\IMG_62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8025" y="2232025"/>
            <a:ext cx="4625975" cy="4625975"/>
          </a:xfrm>
          <a:prstGeom prst="rect">
            <a:avLst/>
          </a:prstGeom>
          <a:noFill/>
          <a:ln w="50800" cmpd="tri">
            <a:solidFill>
              <a:schemeClr val="accent6">
                <a:lumMod val="75000"/>
              </a:schemeClr>
            </a:solidFill>
          </a:ln>
        </p:spPr>
      </p:pic>
      <p:pic>
        <p:nvPicPr>
          <p:cNvPr id="3077" name="Picture 5" descr="C:\Users\Психолог\Desktop\фото\IMG_6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179" y="1885956"/>
            <a:ext cx="4561284" cy="4561284"/>
          </a:xfrm>
          <a:prstGeom prst="rect">
            <a:avLst/>
          </a:prstGeom>
          <a:noFill/>
          <a:ln w="50800" cmpd="tri">
            <a:solidFill>
              <a:schemeClr val="accent6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043608" y="332656"/>
            <a:ext cx="3900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Вязаный конструктор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 txBox="1">
            <a:spLocks/>
          </p:cNvSpPr>
          <p:nvPr/>
        </p:nvSpPr>
        <p:spPr bwMode="auto">
          <a:xfrm>
            <a:off x="395536" y="1412776"/>
            <a:ext cx="820891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3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3 этап – рефлексивный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2800" dirty="0">
                <a:latin typeface="Times New Roman"/>
                <a:ea typeface="Times New Roman"/>
              </a:rPr>
              <a:t>На данном этапе происходит формирование родительских экспертных групп, которые активно используют полученный в результате </a:t>
            </a:r>
            <a:r>
              <a:rPr lang="ru-RU" sz="2800" dirty="0" smtClean="0">
                <a:latin typeface="Times New Roman"/>
                <a:ea typeface="Times New Roman"/>
              </a:rPr>
              <a:t>проекта. Продукт </a:t>
            </a:r>
            <a:r>
              <a:rPr lang="ru-RU" sz="2800" dirty="0">
                <a:latin typeface="Times New Roman"/>
                <a:ea typeface="Times New Roman"/>
              </a:rPr>
              <a:t>– материал, представленный в газете «Семейная  онлайн- лаборатория «Непоседы».</a:t>
            </a:r>
            <a:endParaRPr lang="ru-RU" sz="2400" dirty="0">
              <a:latin typeface="Times New Roman"/>
              <a:ea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Также происходит сбор обратной связи от родителей, происходит планирование перспектив развития проекта.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452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 txBox="1">
            <a:spLocks/>
          </p:cNvSpPr>
          <p:nvPr/>
        </p:nvSpPr>
        <p:spPr bwMode="auto">
          <a:xfrm>
            <a:off x="179512" y="1412776"/>
            <a:ext cx="871296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3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457200" algn="just">
              <a:lnSpc>
                <a:spcPct val="107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Факторы, влияющие на достижение результатов проекта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: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Мотивационная и эмоциональная вовлеченность родителей;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Способ трансляции психологических знаний. Развивающие занятия педагог-психолог может проводить как в офлайн, так и в онлайн формате на различных интернет платформах (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skype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), </a:t>
            </a:r>
            <a:r>
              <a:rPr lang="ru-RU" sz="2800" dirty="0" err="1">
                <a:latin typeface="Times New Roman"/>
                <a:ea typeface="Calibri"/>
                <a:cs typeface="Times New Roman"/>
              </a:rPr>
              <a:t>мессенджерах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: 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viber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, </a:t>
            </a:r>
            <a:r>
              <a:rPr lang="en-US" sz="2800" dirty="0" err="1">
                <a:latin typeface="Times New Roman"/>
                <a:ea typeface="Calibri"/>
                <a:cs typeface="Times New Roman"/>
              </a:rPr>
              <a:t>whatsapp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), в рамках консультационного центра «Точка опоры». 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Активность родителей в обмене игровыми практиками может осуществляться преимущественно в онлайн формате.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96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691680" y="3933056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 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74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2" y="0"/>
            <a:ext cx="9127858" cy="685800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987824" y="0"/>
            <a:ext cx="5832648" cy="6381328"/>
          </a:xfrm>
        </p:spPr>
        <p:txBody>
          <a:bodyPr/>
          <a:lstStyle/>
          <a:p>
            <a:pPr marL="0" indent="0" algn="ctr">
              <a:buNone/>
            </a:pPr>
            <a:endParaRPr lang="ru-RU" sz="2000" b="1" i="1" u="sng" dirty="0"/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kern="150" dirty="0">
                <a:latin typeface="Times New Roman"/>
                <a:ea typeface="Andale Sans UI"/>
                <a:cs typeface="Times New Roman"/>
              </a:rPr>
              <a:t>С 2017 года в МБДОУ д/с № 89 наблюдение и анкетирование родителей выявило противоречие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между объективной значимостью разрешения проблемы повышения психолого-педагогической компетентности родителей, имеющий детей раннего возраста, и, недостаточной разработанностью практического и методического обеспечения этого процесса. </a:t>
            </a:r>
            <a:endParaRPr lang="ru-RU" sz="1800" dirty="0">
              <a:ea typeface="Calibri"/>
              <a:cs typeface="Times New Roman"/>
            </a:endParaRPr>
          </a:p>
          <a:p>
            <a:endParaRPr lang="ru-RU" sz="2000" u="sng" dirty="0" smtClean="0"/>
          </a:p>
          <a:p>
            <a:endParaRPr lang="ru-RU" sz="2000" u="sng" dirty="0" smtClean="0"/>
          </a:p>
          <a:p>
            <a:pPr algn="ctr"/>
            <a:endParaRPr lang="ru-RU" sz="2000" i="1" u="sng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u="sng" dirty="0" smtClean="0"/>
          </a:p>
          <a:p>
            <a:endParaRPr lang="ru-RU" sz="2000" u="sng" dirty="0" smtClean="0"/>
          </a:p>
          <a:p>
            <a:pPr marL="0" indent="0" algn="just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3875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3"/>
          <p:cNvSpPr txBox="1">
            <a:spLocks/>
          </p:cNvSpPr>
          <p:nvPr/>
        </p:nvSpPr>
        <p:spPr bwMode="auto">
          <a:xfrm>
            <a:off x="0" y="476672"/>
            <a:ext cx="7092280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3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Семейная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познавательная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лаборатория 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дает  возможность непосредственного контакта педагога-психолога с родителями, и в этом мы видим ресурс, с помощью которого возможно обеспечить непрерывность развития ведущей деятельности детей дошкольного возраста, повышая родительскую компетентность, передавая родителям знания об игровой деятельности. </a:t>
            </a:r>
            <a:endParaRPr lang="ru-RU" sz="2800" dirty="0" smtClean="0">
              <a:latin typeface="Times New Roman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В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условиях современной реальности, проект может быть реализован и в дистанционном формате, при этом, не потеряв своей значимости.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9" y="0"/>
            <a:ext cx="912785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404665"/>
            <a:ext cx="8352928" cy="681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Цель проекта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:</a:t>
            </a: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 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Times New Roman"/>
                <a:ea typeface="Calibri"/>
                <a:cs typeface="Times New Roman"/>
              </a:rPr>
              <a:t>Определить </a:t>
            </a:r>
            <a:r>
              <a:rPr lang="ru-RU" sz="2800" dirty="0" err="1">
                <a:latin typeface="Times New Roman"/>
                <a:ea typeface="Calibri"/>
                <a:cs typeface="Times New Roman"/>
              </a:rPr>
              <a:t>параметральные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 характеристики,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выявить уровень </a:t>
            </a:r>
            <a:r>
              <a:rPr lang="ru-RU" sz="2800" dirty="0" err="1">
                <a:latin typeface="Times New Roman"/>
                <a:ea typeface="Calibri"/>
                <a:cs typeface="Times New Roman"/>
              </a:rPr>
              <a:t>сформированности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 психолого-педагогической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компетентности родителей. 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Повысить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уровень  психолого-педагогической компетентности родителей детей раннего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возраста.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Содействовать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развитию мотивационной готовности родителей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к взаимо­действию со специалистами учреждения, участию в создании единого 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пространства «сад 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– семья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»;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Поддерживать и развивать детско-родительское игровое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взаимодействие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867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" y="0"/>
            <a:ext cx="912785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404664"/>
            <a:ext cx="820891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Социально-психологические особенности целевой аудитории: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родители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воспитанников в возрасте от 1,8 до 3 лет, нуждающиеся в психологической поддержке и сопровождении, заинтересованные в повышении своей родительской компетентности в области общения, развития и игр с детьми.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909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4680520"/>
          </a:xfrm>
        </p:spPr>
        <p:txBody>
          <a:bodyPr/>
          <a:lstStyle/>
          <a:p>
            <a:pPr indent="450215" algn="l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1 этап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просветительско-диагностический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Ци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кл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онлайн-встреч каждый месяц в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800" dirty="0" smtClean="0">
                <a:latin typeface="Times New Roman"/>
                <a:ea typeface="Calibri"/>
                <a:cs typeface="Times New Roman"/>
              </a:rPr>
            </a:b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виде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30-минутного занятия: 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r>
              <a:rPr lang="ru-RU" sz="2000" dirty="0" smtClean="0">
                <a:ea typeface="Calibri"/>
                <a:cs typeface="Times New Roman"/>
              </a:rPr>
              <a:t>1.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Работа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с актуальными темами на основе данных анкетирования.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r>
              <a:rPr lang="ru-RU" sz="2000" dirty="0" smtClean="0">
                <a:ea typeface="Calibri"/>
                <a:cs typeface="Times New Roman"/>
              </a:rPr>
              <a:t>2.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Просмотр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, обсуждение развивающих игр и игрушек.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r>
              <a:rPr lang="ru-RU" sz="2000" dirty="0" smtClean="0">
                <a:ea typeface="Calibri"/>
                <a:cs typeface="Times New Roman"/>
              </a:rPr>
              <a:t>3.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Обсуждение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возникающих по теме вопросов.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986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4896544"/>
          </a:xfrm>
        </p:spPr>
        <p:txBody>
          <a:bodyPr/>
          <a:lstStyle/>
          <a:p>
            <a:pPr indent="450215" algn="l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Планируемые результаты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: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800" dirty="0" smtClean="0">
                <a:latin typeface="Times New Roman"/>
                <a:ea typeface="Calibri"/>
                <a:cs typeface="Times New Roman"/>
              </a:rPr>
            </a:br>
            <a:r>
              <a:rPr lang="ru-RU" sz="2800" dirty="0" smtClean="0">
                <a:latin typeface="Times New Roman"/>
                <a:ea typeface="Calibri"/>
                <a:cs typeface="Times New Roman"/>
              </a:rPr>
              <a:t>- выявление уровня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психолого-педагогической компетентности </a:t>
            </a:r>
            <a:r>
              <a:rPr lang="ru-RU" sz="2800" dirty="0" smtClean="0">
                <a:latin typeface="Times New Roman"/>
                <a:ea typeface="Calibri"/>
                <a:cs typeface="Times New Roman"/>
              </a:rPr>
              <a:t>родителей;</a:t>
            </a:r>
            <a:br>
              <a:rPr lang="ru-RU" sz="2800" dirty="0" smtClean="0">
                <a:latin typeface="Times New Roman"/>
                <a:ea typeface="Calibri"/>
                <a:cs typeface="Times New Roman"/>
              </a:rPr>
            </a:br>
            <a:r>
              <a:rPr lang="ru-RU" sz="2800" dirty="0" smtClean="0">
                <a:latin typeface="Times New Roman"/>
                <a:ea typeface="Calibri"/>
                <a:cs typeface="Times New Roman"/>
              </a:rPr>
              <a:t>-повышение  представлений родителей о психологических особенностях ребенка от 0 до 3 лет;</a:t>
            </a:r>
            <a:br>
              <a:rPr lang="ru-RU" sz="2800" dirty="0" smtClean="0">
                <a:latin typeface="Times New Roman"/>
                <a:ea typeface="Calibri"/>
                <a:cs typeface="Times New Roman"/>
              </a:rPr>
            </a:br>
            <a:r>
              <a:rPr lang="ru-RU" sz="2800" dirty="0" smtClean="0">
                <a:latin typeface="Times New Roman"/>
                <a:ea typeface="Calibri"/>
                <a:cs typeface="Times New Roman"/>
              </a:rPr>
              <a:t>-  развитии игровой </a:t>
            </a:r>
            <a:r>
              <a:rPr lang="ru-RU" sz="2800" dirty="0">
                <a:latin typeface="Times New Roman"/>
                <a:ea typeface="Calibri"/>
                <a:cs typeface="Times New Roman"/>
              </a:rPr>
              <a:t>деятельности ребенка раннего возраста.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757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8229600" cy="4464496"/>
          </a:xfrm>
        </p:spPr>
        <p:txBody>
          <a:bodyPr/>
          <a:lstStyle/>
          <a:p>
            <a:pPr indent="450215" algn="l">
              <a:spcAft>
                <a:spcPts val="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2 этап – консультативно-развивающий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r>
              <a:rPr lang="ru-RU" sz="2800" kern="50" dirty="0">
                <a:latin typeface="Times New Roman"/>
                <a:ea typeface="+mn-ea"/>
              </a:rPr>
              <a:t>В</a:t>
            </a:r>
            <a:r>
              <a:rPr lang="ru-RU" sz="2800" kern="50" dirty="0" smtClean="0">
                <a:latin typeface="Times New Roman"/>
                <a:ea typeface="+mn-ea"/>
              </a:rPr>
              <a:t> </a:t>
            </a:r>
            <a:r>
              <a:rPr lang="ru-RU" sz="2800" kern="50" dirty="0">
                <a:latin typeface="Times New Roman"/>
                <a:ea typeface="+mn-ea"/>
              </a:rPr>
              <a:t>рамках Семейной познавательной лаборатории </a:t>
            </a:r>
            <a:r>
              <a:rPr lang="ru-RU" sz="2800" kern="50" dirty="0" smtClean="0">
                <a:latin typeface="Times New Roman"/>
                <a:ea typeface="+mn-ea"/>
              </a:rPr>
              <a:t>на данном этапе для родителей проводится</a:t>
            </a:r>
            <a:br>
              <a:rPr lang="ru-RU" sz="2800" kern="50" dirty="0" smtClean="0">
                <a:latin typeface="Times New Roman"/>
                <a:ea typeface="+mn-ea"/>
              </a:rPr>
            </a:br>
            <a:r>
              <a:rPr lang="ru-RU" sz="2800" dirty="0" smtClean="0">
                <a:latin typeface="Times New Roman"/>
                <a:ea typeface="Times New Roman"/>
              </a:rPr>
              <a:t>- обмен </a:t>
            </a:r>
            <a:r>
              <a:rPr lang="ru-RU" sz="2800" dirty="0">
                <a:latin typeface="Times New Roman"/>
                <a:ea typeface="Times New Roman"/>
              </a:rPr>
              <a:t>семейным опытом воспитания; </a:t>
            </a:r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800" dirty="0">
                <a:latin typeface="Times New Roman"/>
                <a:ea typeface="Times New Roman"/>
              </a:rPr>
              <a:t>- групповые и индивидуальные консультации </a:t>
            </a:r>
            <a:r>
              <a:rPr lang="ru-RU" sz="2800" dirty="0" smtClean="0">
                <a:latin typeface="Times New Roman"/>
                <a:ea typeface="Times New Roman"/>
              </a:rPr>
              <a:t>в онлайн и офлайн режиме;</a:t>
            </a:r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800" dirty="0">
                <a:latin typeface="Times New Roman"/>
                <a:ea typeface="Times New Roman"/>
              </a:rPr>
              <a:t>- </a:t>
            </a:r>
            <a:r>
              <a:rPr lang="ru-RU" sz="2800" dirty="0" smtClean="0">
                <a:latin typeface="Times New Roman"/>
                <a:ea typeface="Times New Roman"/>
              </a:rPr>
              <a:t>проведение совместных развивающих занятий </a:t>
            </a:r>
            <a:r>
              <a:rPr lang="ru-RU" sz="2800" dirty="0">
                <a:latin typeface="Times New Roman"/>
                <a:ea typeface="Times New Roman"/>
              </a:rPr>
              <a:t>для </a:t>
            </a:r>
            <a:r>
              <a:rPr lang="ru-RU" sz="2800" dirty="0" smtClean="0">
                <a:latin typeface="Times New Roman"/>
                <a:ea typeface="Times New Roman"/>
              </a:rPr>
              <a:t>детей и родителей:</a:t>
            </a:r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800" dirty="0">
                <a:latin typeface="Times New Roman"/>
                <a:ea typeface="Times New Roman"/>
              </a:rPr>
              <a:t>- игровое моделирование различных ситуаций и последующее их </a:t>
            </a:r>
            <a:r>
              <a:rPr lang="ru-RU" sz="2800" dirty="0" smtClean="0">
                <a:latin typeface="Times New Roman"/>
                <a:ea typeface="Times New Roman"/>
              </a:rPr>
              <a:t>обсуждение</a:t>
            </a:r>
            <a:br>
              <a:rPr lang="ru-RU" sz="2800" dirty="0" smtClean="0">
                <a:latin typeface="Times New Roman"/>
                <a:ea typeface="Times New Roman"/>
              </a:rPr>
            </a:br>
            <a:r>
              <a:rPr lang="ru-RU" sz="2800" dirty="0" smtClean="0">
                <a:latin typeface="Times New Roman"/>
                <a:ea typeface="Times New Roman"/>
              </a:rPr>
              <a:t>- изготовление дидактический игр  дома.</a:t>
            </a:r>
            <a:r>
              <a:rPr lang="ru-RU" sz="2800" kern="50" dirty="0" smtClean="0">
                <a:latin typeface="Times New Roman"/>
                <a:ea typeface="+mn-ea"/>
              </a:rPr>
              <a:t> </a:t>
            </a:r>
            <a:r>
              <a:rPr lang="ru-RU" sz="2400" dirty="0">
                <a:latin typeface="Times New Roman"/>
                <a:ea typeface="Times New Roman"/>
              </a:rPr>
              <a:t/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440782"/>
      </p:ext>
    </p:extLst>
  </p:cSld>
  <p:clrMapOvr>
    <a:masterClrMapping/>
  </p:clrMapOvr>
</p:sld>
</file>

<file path=ppt/theme/theme1.xml><?xml version="1.0" encoding="utf-8"?>
<a:theme xmlns:a="http://schemas.openxmlformats.org/drawingml/2006/main" name="Моя презентаци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</TotalTime>
  <Words>732</Words>
  <Application>Microsoft Office PowerPoint</Application>
  <PresentationFormat>Экран (4:3)</PresentationFormat>
  <Paragraphs>100</Paragraphs>
  <Slides>23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Моя презентация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 этап –  просветительско-диагностический Цикл онлайн-встреч каждый месяц в  виде 30-минутного занятия:  1. Работа с актуальными темами на основе данных анкетирования. 2. Просмотр, обсуждение развивающих игр и игрушек. 3. Обсуждение возникающих по теме вопросов. </vt:lpstr>
      <vt:lpstr>Планируемые результаты:  - выявление уровня психолого-педагогической компетентности родителей; -повышение  представлений родителей о психологических особенностях ребенка от 0 до 3 лет; -  развитии игровой деятельности ребенка раннего возраста.  </vt:lpstr>
      <vt:lpstr>2 этап – консультативно-развивающий В рамках Семейной познавательной лаборатории на данном этапе для родителей проводится - обмен семейным опытом воспитания;  - групповые и индивидуальные консультации в онлайн и офлайн режиме; - проведение совместных развивающих занятий для детей и родителей: - игровое моделирование различных ситуаций и последующее их обсуждение - изготовление дидактический игр  дома.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</dc:title>
  <dc:creator>Аслан и Таня</dc:creator>
  <cp:lastModifiedBy>ДС 89</cp:lastModifiedBy>
  <cp:revision>71</cp:revision>
  <dcterms:created xsi:type="dcterms:W3CDTF">2015-08-30T11:34:34Z</dcterms:created>
  <dcterms:modified xsi:type="dcterms:W3CDTF">2021-05-20T13:24:20Z</dcterms:modified>
</cp:coreProperties>
</file>