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8" r:id="rId1"/>
  </p:sldMasterIdLst>
  <p:notesMasterIdLst>
    <p:notesMasterId r:id="rId19"/>
  </p:notesMasterIdLst>
  <p:sldIdLst>
    <p:sldId id="256" r:id="rId2"/>
    <p:sldId id="267" r:id="rId3"/>
    <p:sldId id="259" r:id="rId4"/>
    <p:sldId id="308" r:id="rId5"/>
    <p:sldId id="320" r:id="rId6"/>
    <p:sldId id="321" r:id="rId7"/>
    <p:sldId id="310" r:id="rId8"/>
    <p:sldId id="309" r:id="rId9"/>
    <p:sldId id="313" r:id="rId10"/>
    <p:sldId id="312" r:id="rId11"/>
    <p:sldId id="314" r:id="rId12"/>
    <p:sldId id="315" r:id="rId13"/>
    <p:sldId id="316" r:id="rId14"/>
    <p:sldId id="318" r:id="rId15"/>
    <p:sldId id="319" r:id="rId16"/>
    <p:sldId id="298" r:id="rId17"/>
    <p:sldId id="296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0F0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19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973170-F106-49D8-AEBD-A3E91130902B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CF2FB4-1D72-499A-A797-BF6591216A6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98030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Овал 4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575292C-FA84-44FD-8BFB-073577B173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02607E-6F18-4525-9866-1846FD0CD1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BA474A-62ED-4FB4-8227-D3C447C197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27C0F5-D8E8-41EC-992D-C5A59E1EC1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Овал 5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Овал 6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38094E8-691C-48C8-B414-328CD9DE58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39D5F0-D5E2-4C9E-B598-DAE96A69F8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925CA43-352F-405F-9C55-F1BC3E7F03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29B4F0-028E-491E-A3D6-A36D629A20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Прямоугольник 2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35D46E5-C544-43C6-9B56-213CBF4A12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A575E97-856B-41E8-A3B4-EA66F9E687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/>
          <a:p>
            <a:pPr indent="-283464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</a:endParaRPr>
          </a:p>
        </p:txBody>
      </p:sp>
      <p:sp>
        <p:nvSpPr>
          <p:cNvPr id="6" name="Блок-схема: процесс 5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Блок-схема: процесс 6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72A5BD3-724E-4245-9EFA-8AD9E3E909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57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fld id="{473E7842-A61F-4219-A215-D142642921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5" r:id="rId1"/>
    <p:sldLayoutId id="2147484060" r:id="rId2"/>
    <p:sldLayoutId id="2147484066" r:id="rId3"/>
    <p:sldLayoutId id="2147484061" r:id="rId4"/>
    <p:sldLayoutId id="2147484067" r:id="rId5"/>
    <p:sldLayoutId id="2147484062" r:id="rId6"/>
    <p:sldLayoutId id="2147484068" r:id="rId7"/>
    <p:sldLayoutId id="2147484069" r:id="rId8"/>
    <p:sldLayoutId id="2147484070" r:id="rId9"/>
    <p:sldLayoutId id="2147484063" r:id="rId10"/>
    <p:sldLayoutId id="214748406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nsportal.ru/detskii-sad/raznoe/statya-formirovanie-igrovoy-deyatelnosti-detey-rannego-vozrasta" TargetMode="External"/><Relationship Id="rId2" Type="http://schemas.openxmlformats.org/officeDocument/2006/relationships/hyperlink" Target="http://dohcolonoc.ru/cons/2628-metodicheskaya-razrabotka-na-temu-igrovaya-deyatelnost-v-rannem-vozraste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detsadclub.ru/zametki-dlya-vospitatelya/2488-statya-organizaciya-igr-s-detmi-rannego-vozrasta" TargetMode="External"/><Relationship Id="rId4" Type="http://schemas.openxmlformats.org/officeDocument/2006/relationships/hyperlink" Target="http://50ds.ru/metodist/9907-formirovanie-igrovoy-deyatelnosti-u-detey-rannego-vozrasta.html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>
              <a:tabLst>
                <a:tab pos="441325" algn="l"/>
              </a:tabLst>
            </a:pPr>
            <a:r>
              <a:rPr lang="ru-RU" sz="4800" b="1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7200" b="1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7200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effectLst/>
                <a:latin typeface="Times New Roman" pitchFamily="18" charset="0"/>
                <a:cs typeface="Times New Roman" pitchFamily="18" charset="0"/>
              </a:rPr>
              <a:t>Муниципальное </a:t>
            </a:r>
            <a:r>
              <a:rPr lang="ru-RU" sz="1800" b="1" dirty="0" smtClean="0">
                <a:effectLst/>
                <a:latin typeface="Times New Roman" pitchFamily="18" charset="0"/>
                <a:cs typeface="Times New Roman" pitchFamily="18" charset="0"/>
              </a:rPr>
              <a:t>автономное дошкольное образовательное учреждение детский сад общеразвивающего вида №2</a:t>
            </a:r>
            <a:br>
              <a:rPr lang="ru-RU" sz="1800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effectLst/>
                <a:latin typeface="Times New Roman" pitchFamily="18" charset="0"/>
                <a:cs typeface="Times New Roman" pitchFamily="18" charset="0"/>
              </a:rPr>
              <a:t>г. Белгорода</a:t>
            </a:r>
            <a:r>
              <a:rPr lang="ru-RU" sz="7200" b="1" dirty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7200" b="1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Роль </a:t>
            </a:r>
            <a:r>
              <a:rPr lang="ru-RU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игры как показатель психофизического развития в детском раннем возрасте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116632"/>
            <a:ext cx="7499350" cy="1080120"/>
          </a:xfrm>
        </p:spPr>
        <p:txBody>
          <a:bodyPr>
            <a:normAutofit/>
          </a:bodyPr>
          <a:lstStyle/>
          <a:p>
            <a:pPr algn="ctr"/>
            <a:r>
              <a:rPr lang="ru-RU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 руководстве детской игрой неэффективны:</a:t>
            </a:r>
            <a:endParaRPr lang="ru-RU" sz="3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1412776"/>
            <a:ext cx="7499350" cy="511256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речевая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констатация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деятельности;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обращения, направленные на усложнение деятельности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детей;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переключения детей на другой вид деятельности, так как они не всегда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совпадают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с желаниями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ребенка.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9022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93022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Педагогическими средствами способствующими развитию игры являются:</a:t>
            </a:r>
            <a:r>
              <a:rPr lang="ru-RU" sz="4400" dirty="0"/>
              <a:t/>
            </a:r>
            <a:br>
              <a:rPr lang="ru-RU" sz="4400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628800"/>
            <a:ext cx="8316416" cy="52292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изменение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характера руководства игрой со стороны взрослого;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руководство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должно быть индивидуальным, деликатным, опираться на индивидуальные особенности, содержание игр ребенка, включать моменты развития целеполагания с помощью решения игровых задач;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использование разнообразных игровых ситуаций.</a:t>
            </a:r>
          </a:p>
          <a:p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627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930226"/>
          </a:xfrm>
        </p:spPr>
        <p:txBody>
          <a:bodyPr>
            <a:normAutofit/>
          </a:bodyPr>
          <a:lstStyle/>
          <a:p>
            <a:pPr algn="ctr"/>
            <a:r>
              <a:rPr lang="ru-RU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Педагогические условия для развития инициативной сюжетно-ролевой игры </a:t>
            </a:r>
            <a:r>
              <a:rPr lang="ru-RU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детей: </a:t>
            </a:r>
            <a:endParaRPr lang="ru-RU" sz="3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988840"/>
            <a:ext cx="8172400" cy="4869160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особо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организованная игровая среда, то есть среда, состоящая из индивидуальных игровых наборов, изменяющихся по мере развития игры, включающих все виды игрушек и бросовый материал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индивидуальный эмоционально-положительный психологический контакт взрослого с ребенком</a:t>
            </a:r>
          </a:p>
        </p:txBody>
      </p:sp>
    </p:spTree>
    <p:extLst>
      <p:ext uri="{BB962C8B-B14F-4D97-AF65-F5344CB8AC3E}">
        <p14:creationId xmlns:p14="http://schemas.microsoft.com/office/powerpoint/2010/main" val="2724001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88640"/>
            <a:ext cx="8100392" cy="136815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Согласно ФГОС ДО, предметно-игровая среда в группе раннего возраста может быть организована следующим образом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28368" y="1700808"/>
            <a:ext cx="8100392" cy="4968552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уголок театрализованной деятельности – уголок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ряженья;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уголок сенсорного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развития;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уголок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конструирования;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спортивный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уголок;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уголок изобразительной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деятельности;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музыкальный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уголок;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художественно-речевой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уголок4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экологический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уголок.</a:t>
            </a:r>
          </a:p>
          <a:p>
            <a:pPr>
              <a:buFont typeface="Wingdings" panose="05000000000000000000" pitchFamily="2" charset="2"/>
              <a:buChar char="ü"/>
            </a:pP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0375404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188640"/>
            <a:ext cx="7499350" cy="3096344"/>
          </a:xfrm>
        </p:spPr>
        <p:txBody>
          <a:bodyPr>
            <a:noAutofit/>
          </a:bodyPr>
          <a:lstStyle/>
          <a:p>
            <a:pPr algn="ctr"/>
            <a:r>
              <a:rPr lang="ru-RU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Содержание указанных в стандарте 5 образовательных областей может быть реализовано при помощи следующих видов игр, которые могут быть использованы воспитателями в группах раннего возраста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3573016"/>
            <a:ext cx="7890842" cy="3096344"/>
          </a:xfrm>
        </p:spPr>
        <p:txBody>
          <a:bodyPr/>
          <a:lstStyle/>
          <a:p>
            <a:pPr lvl="0">
              <a:buFont typeface="Wingdings" pitchFamily="2" charset="2"/>
              <a:buChar char="Ø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 дидактические игры;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сюжетно-ролевые игры;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подвижные игры;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пальчиковые игры;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сюжетное конструирование и др.</a:t>
            </a:r>
          </a:p>
          <a:p>
            <a:pPr>
              <a:buFont typeface="Wingdings" panose="05000000000000000000" pitchFamily="2" charset="2"/>
              <a:buChar char="ü"/>
            </a:pP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2231780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-19784"/>
            <a:ext cx="8100392" cy="1216536"/>
          </a:xfrm>
        </p:spPr>
        <p:txBody>
          <a:bodyPr>
            <a:normAutofit/>
          </a:bodyPr>
          <a:lstStyle/>
          <a:p>
            <a:pPr algn="ctr"/>
            <a:r>
              <a:rPr lang="ru-RU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омплексный </a:t>
            </a:r>
            <a:r>
              <a:rPr lang="ru-RU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метод руководства игрой в группах раннего </a:t>
            </a:r>
            <a:r>
              <a:rPr lang="ru-RU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возраста: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42432" y="1052736"/>
            <a:ext cx="8316416" cy="5805264"/>
          </a:xfrm>
        </p:spPr>
        <p:txBody>
          <a:bodyPr/>
          <a:lstStyle/>
          <a:p>
            <a:pPr lvl="0">
              <a:buFont typeface="Wingdings" pitchFamily="2" charset="2"/>
              <a:buChar char="Ø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планомерное обогащение жизненного опыта детей;</a:t>
            </a:r>
          </a:p>
          <a:p>
            <a:pPr lvl="0">
              <a:buFont typeface="Wingdings" pitchFamily="2" charset="2"/>
              <a:buChar char="Ø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совместные обучающие игры педагога с детьми направленные на передачу детям игрового опыта игровых умений;</a:t>
            </a:r>
          </a:p>
          <a:p>
            <a:pPr lvl="0">
              <a:buFont typeface="Wingdings" pitchFamily="2" charset="2"/>
              <a:buChar char="Ø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своевременное изменение игровой среды с учетом обогащающегося жизненного опыта и игрового опыта;</a:t>
            </a:r>
          </a:p>
          <a:p>
            <a:pPr lvl="0">
              <a:buFont typeface="Wingdings" pitchFamily="2" charset="2"/>
              <a:buChar char="Ø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активизирующее общение взрослого с детьми в процессе их игры, направленное на  побуждение и самостоятельное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применение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детьми новых способов решения игровых задач, на отражение в игре новых сторон жизни.</a:t>
            </a:r>
          </a:p>
          <a:p>
            <a:pPr>
              <a:buFont typeface="Wingdings" pitchFamily="2" charset="2"/>
              <a:buChar char="Ø"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27653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70609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Используемые   источники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819" name="Содержимое 2"/>
          <p:cNvSpPr>
            <a:spLocks noGrp="1"/>
          </p:cNvSpPr>
          <p:nvPr>
            <p:ph idx="1"/>
          </p:nvPr>
        </p:nvSpPr>
        <p:spPr>
          <a:xfrm>
            <a:off x="899592" y="908720"/>
            <a:ext cx="8244408" cy="594928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Воспитание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и развитие детей от 1года до 2 лет.  Методическое пособие для педагогов дошкольных образовательных учреждений. М.: «Просвещение», 2007.</a:t>
            </a:r>
          </a:p>
          <a:p>
            <a:pPr lvl="0"/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Дидактические игры и занятия с детьми раннего возраста / Под ред. С.Л.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Новоселовой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. М, 2008.</a:t>
            </a:r>
          </a:p>
          <a:p>
            <a:pPr lvl="0"/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Носова Е.А. Дидактические игры – занятия в ДОУ. – М.: Детство – Пресс, 2001.</a:t>
            </a:r>
          </a:p>
          <a:p>
            <a:pPr lvl="0"/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Обучение через игру. Р.Р.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Фьюэлл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, П.Ф.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Вэдэзи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. Санкт-Петербург, 2005.</a:t>
            </a:r>
          </a:p>
          <a:p>
            <a:pPr lvl="0"/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Первые шаги./Сост.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К.Белова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. – М.: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Линка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– Пресс, 2009.</a:t>
            </a:r>
          </a:p>
          <a:p>
            <a:pPr lvl="0"/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Самоукина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Н.В. Игры, в которые играют. – Дубна, 2000.</a:t>
            </a:r>
          </a:p>
          <a:p>
            <a:pPr lvl="0"/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Смирнова Е. Ранний возраст: игры, развивающие мышление// Дошкольное воспитание. – 2009. - №4. – с.22.</a:t>
            </a:r>
          </a:p>
          <a:p>
            <a:pPr marL="82550" indent="0" algn="ctr">
              <a:buNone/>
            </a:pP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Интернет-источники: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1400" dirty="0">
                <a:latin typeface="Times New Roman" pitchFamily="18" charset="0"/>
                <a:cs typeface="Times New Roman" pitchFamily="18" charset="0"/>
                <a:hlinkClick r:id="rId2"/>
              </a:rPr>
              <a:t>http://dohcolonoc.ru/cons/2628-metodicheskaya-razrabotka-na-temu-igrovaya-deyatelnost-v-rannem-vozraste.html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1400" dirty="0">
                <a:latin typeface="Times New Roman" pitchFamily="18" charset="0"/>
                <a:cs typeface="Times New Roman" pitchFamily="18" charset="0"/>
                <a:hlinkClick r:id="rId3"/>
              </a:rPr>
              <a:t>http://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  <a:hlinkClick r:id="rId3"/>
              </a:rPr>
              <a:t>nsportal.ru/detskii-sad/raznoe/statya-formirovanie-igrovoy-deyatelnosti-detey-rannego-vozrasta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  <a:hlinkClick r:id="rId4"/>
              </a:rPr>
              <a:t>http</a:t>
            </a:r>
            <a:r>
              <a:rPr lang="ru-RU" sz="1400" dirty="0">
                <a:latin typeface="Times New Roman" pitchFamily="18" charset="0"/>
                <a:cs typeface="Times New Roman" pitchFamily="18" charset="0"/>
                <a:hlinkClick r:id="rId4"/>
              </a:rPr>
              <a:t>://50ds.ru/metodist/9907-formirovanie-igrovoy-deyatelnosti-u-detey-rannego-vozrasta.html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  <a:hlinkClick r:id="rId5"/>
              </a:rPr>
              <a:t>http://www.detsadclub.ru/zametki-dlya-vospitatelya/2488-statya-organizaciya-igr-s-detmi-rannego-vozrasta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4"/>
          <p:cNvSpPr txBox="1">
            <a:spLocks/>
          </p:cNvSpPr>
          <p:nvPr/>
        </p:nvSpPr>
        <p:spPr>
          <a:xfrm>
            <a:off x="3224202" y="214290"/>
            <a:ext cx="5356210" cy="2806696"/>
          </a:xfrm>
          <a:prstGeom prst="horizontalScroll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normAutofit fontScale="97500"/>
          </a:bodyPr>
          <a:lstStyle/>
          <a:p>
            <a:pPr algn="ctr">
              <a:defRPr/>
            </a:pPr>
            <a:r>
              <a:rPr lang="ru-RU" sz="6600" dirty="0">
                <a:solidFill>
                  <a:srgbClr val="1F0F0B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Monotype Corsiva" pitchFamily="66" charset="0"/>
              </a:rPr>
              <a:t>Спасибо </a:t>
            </a:r>
            <a:r>
              <a:rPr lang="ru-RU" sz="6600">
                <a:solidFill>
                  <a:srgbClr val="1F0F0B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Monotype Corsiva" pitchFamily="66" charset="0"/>
              </a:rPr>
              <a:t>за </a:t>
            </a:r>
            <a:r>
              <a:rPr lang="ru-RU" sz="6600" smtClean="0">
                <a:solidFill>
                  <a:srgbClr val="1F0F0B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Monotype Corsiva" pitchFamily="66" charset="0"/>
              </a:rPr>
              <a:t>внимание!</a:t>
            </a:r>
            <a:endParaRPr lang="ru-RU" sz="6600" dirty="0">
              <a:solidFill>
                <a:srgbClr val="1F0F0B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3074" name="Picture 2" descr="D:\Фотографии\Лучшие фото с дс\Новая папка\IMG-20201016-WA00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036890"/>
            <a:ext cx="7632848" cy="3607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5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Автор презентации</a:t>
            </a:r>
            <a:endParaRPr lang="ru-RU" sz="54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1043608" y="1319213"/>
            <a:ext cx="3960440" cy="5062537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 smtClean="0">
                <a:latin typeface="Monotype Corsiva" panose="03010101010201010101" pitchFamily="66" charset="0"/>
              </a:rPr>
              <a:t>Фамилия: </a:t>
            </a:r>
            <a:r>
              <a:rPr lang="ru-RU" dirty="0" smtClean="0">
                <a:latin typeface="Monotype Corsiva" panose="03010101010201010101" pitchFamily="66" charset="0"/>
              </a:rPr>
              <a:t>Шевченко</a:t>
            </a:r>
            <a:endParaRPr lang="ru-RU" dirty="0">
              <a:latin typeface="Monotype Corsiva" panose="03010101010201010101" pitchFamily="66" charset="0"/>
            </a:endParaRPr>
          </a:p>
          <a:p>
            <a:r>
              <a:rPr lang="ru-RU" b="1" dirty="0" smtClean="0">
                <a:latin typeface="Monotype Corsiva" panose="03010101010201010101" pitchFamily="66" charset="0"/>
              </a:rPr>
              <a:t>Имя: </a:t>
            </a:r>
            <a:r>
              <a:rPr lang="ru-RU" dirty="0" smtClean="0">
                <a:latin typeface="Monotype Corsiva" panose="03010101010201010101" pitchFamily="66" charset="0"/>
              </a:rPr>
              <a:t>Екатерина</a:t>
            </a:r>
            <a:endParaRPr lang="ru-RU" dirty="0">
              <a:latin typeface="Monotype Corsiva" panose="03010101010201010101" pitchFamily="66" charset="0"/>
            </a:endParaRPr>
          </a:p>
          <a:p>
            <a:r>
              <a:rPr lang="ru-RU" b="1" dirty="0" smtClean="0">
                <a:latin typeface="Monotype Corsiva" panose="03010101010201010101" pitchFamily="66" charset="0"/>
              </a:rPr>
              <a:t>Отчество: </a:t>
            </a:r>
            <a:r>
              <a:rPr lang="ru-RU" dirty="0" smtClean="0">
                <a:latin typeface="Monotype Corsiva" panose="03010101010201010101" pitchFamily="66" charset="0"/>
              </a:rPr>
              <a:t>Владимировна</a:t>
            </a:r>
            <a:endParaRPr lang="ru-RU" dirty="0">
              <a:latin typeface="Monotype Corsiva" panose="03010101010201010101" pitchFamily="66" charset="0"/>
            </a:endParaRPr>
          </a:p>
          <a:p>
            <a:r>
              <a:rPr lang="ru-RU" b="1" dirty="0" smtClean="0">
                <a:latin typeface="Monotype Corsiva" panose="03010101010201010101" pitchFamily="66" charset="0"/>
              </a:rPr>
              <a:t>Образование</a:t>
            </a:r>
            <a:r>
              <a:rPr lang="ru-RU" b="1" dirty="0">
                <a:latin typeface="Monotype Corsiva" panose="03010101010201010101" pitchFamily="66" charset="0"/>
              </a:rPr>
              <a:t>: </a:t>
            </a:r>
            <a:r>
              <a:rPr lang="ru-RU" dirty="0">
                <a:latin typeface="Monotype Corsiva" panose="03010101010201010101" pitchFamily="66" charset="0"/>
              </a:rPr>
              <a:t>высшее</a:t>
            </a:r>
            <a:r>
              <a:rPr lang="ru-RU" i="1" dirty="0">
                <a:latin typeface="Monotype Corsiva" panose="03010101010201010101" pitchFamily="66" charset="0"/>
              </a:rPr>
              <a:t> </a:t>
            </a:r>
            <a:r>
              <a:rPr lang="ru-RU" i="1" dirty="0" smtClean="0">
                <a:latin typeface="Monotype Corsiva" panose="03010101010201010101" pitchFamily="66" charset="0"/>
              </a:rPr>
              <a:t>, 1 квалификационная категория  </a:t>
            </a:r>
            <a:r>
              <a:rPr lang="ru-RU" b="1" i="1" dirty="0" smtClean="0">
                <a:latin typeface="Monotype Corsiva" panose="03010101010201010101" pitchFamily="66" charset="0"/>
              </a:rPr>
              <a:t>      </a:t>
            </a:r>
            <a:endParaRPr lang="ru-RU" dirty="0">
              <a:latin typeface="Monotype Corsiva" panose="03010101010201010101" pitchFamily="66" charset="0"/>
            </a:endParaRPr>
          </a:p>
          <a:p>
            <a:r>
              <a:rPr lang="ru-RU" b="1" dirty="0">
                <a:latin typeface="Monotype Corsiva" panose="03010101010201010101" pitchFamily="66" charset="0"/>
              </a:rPr>
              <a:t>Специальность: </a:t>
            </a:r>
            <a:r>
              <a:rPr lang="ru-RU" dirty="0" smtClean="0">
                <a:latin typeface="Monotype Corsiva" panose="03010101010201010101" pitchFamily="66" charset="0"/>
              </a:rPr>
              <a:t>Педагогика и психология</a:t>
            </a:r>
          </a:p>
          <a:p>
            <a:r>
              <a:rPr lang="ru-RU" b="1" dirty="0" smtClean="0">
                <a:latin typeface="Monotype Corsiva" panose="03010101010201010101" pitchFamily="66" charset="0"/>
              </a:rPr>
              <a:t>Место </a:t>
            </a:r>
            <a:r>
              <a:rPr lang="ru-RU" b="1" dirty="0">
                <a:latin typeface="Monotype Corsiva" panose="03010101010201010101" pitchFamily="66" charset="0"/>
              </a:rPr>
              <a:t>работы: </a:t>
            </a:r>
            <a:r>
              <a:rPr lang="ru-RU" dirty="0">
                <a:latin typeface="Monotype Corsiva" panose="03010101010201010101" pitchFamily="66" charset="0"/>
              </a:rPr>
              <a:t>МАДОУ </a:t>
            </a:r>
            <a:r>
              <a:rPr lang="ru-RU" dirty="0" smtClean="0">
                <a:latin typeface="Monotype Corsiva" panose="03010101010201010101" pitchFamily="66" charset="0"/>
              </a:rPr>
              <a:t> д/с  № 2 </a:t>
            </a:r>
            <a:r>
              <a:rPr lang="ru-RU" dirty="0" err="1" smtClean="0">
                <a:latin typeface="Monotype Corsiva" panose="03010101010201010101" pitchFamily="66" charset="0"/>
              </a:rPr>
              <a:t>г.Белгорода</a:t>
            </a:r>
            <a:endParaRPr lang="ru-RU" dirty="0">
              <a:latin typeface="Monotype Corsiva" panose="03010101010201010101" pitchFamily="66" charset="0"/>
            </a:endParaRPr>
          </a:p>
          <a:p>
            <a:r>
              <a:rPr lang="ru-RU" b="1" dirty="0">
                <a:latin typeface="Monotype Corsiva" panose="03010101010201010101" pitchFamily="66" charset="0"/>
              </a:rPr>
              <a:t>Должность: </a:t>
            </a:r>
            <a:r>
              <a:rPr lang="ru-RU" dirty="0" smtClean="0">
                <a:latin typeface="Monotype Corsiva" panose="03010101010201010101" pitchFamily="66" charset="0"/>
              </a:rPr>
              <a:t>педагог-психолог</a:t>
            </a:r>
            <a:endParaRPr lang="ru-RU" dirty="0">
              <a:latin typeface="Monotype Corsiva" panose="03010101010201010101" pitchFamily="66" charset="0"/>
            </a:endParaRPr>
          </a:p>
        </p:txBody>
      </p:sp>
      <p:pic>
        <p:nvPicPr>
          <p:cNvPr id="4" name="Picture 2" descr="D:\Фотографии\Лучшие фото с дс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844824"/>
            <a:ext cx="3456384" cy="3456384"/>
          </a:xfrm>
          <a:prstGeom prst="roundRect">
            <a:avLst>
              <a:gd name="adj" fmla="val 50000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403648" y="188640"/>
            <a:ext cx="7499350" cy="2016224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Основоположники теории </a:t>
            </a:r>
            <a:r>
              <a:rPr lang="ru-RU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дошкольной </a:t>
            </a:r>
            <a:r>
              <a:rPr lang="ru-RU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игры: </a:t>
            </a:r>
            <a:r>
              <a:rPr lang="ru-RU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Л.С. Выготский, А.В. Запорожец, Д.Б. </a:t>
            </a:r>
            <a:r>
              <a:rPr lang="ru-RU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Эльконин  </a:t>
            </a:r>
            <a:endParaRPr lang="ru-RU" sz="3200" i="1" dirty="0">
              <a:solidFill>
                <a:schemeClr val="tx2">
                  <a:satMod val="13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1331640" y="2636912"/>
            <a:ext cx="7499350" cy="3683496"/>
          </a:xfrm>
        </p:spPr>
        <p:txBody>
          <a:bodyPr/>
          <a:lstStyle/>
          <a:p>
            <a:pPr marL="82550" indent="0" eaLnBrk="1" hangingPunct="1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Исследовали  детскую игру:</a:t>
            </a:r>
          </a:p>
          <a:p>
            <a:pPr eaLnBrk="1" hangingPunct="1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педагоги -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А.П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 Усова, Ф.И. Фрадкина, Д.В.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Менджерицкая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Р.И. Жуковская, Н.Я. Михайленко, Е.В. Зворыгина, К.Л.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Печора, Л.Н.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авлова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 др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психологи  -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Л.А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Венгер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С.Л. Новоселова, М.И. Лисина, Л.С. Славина, Л.Н.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Галигузова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Е.О. Смирнова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 др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435100" y="274638"/>
            <a:ext cx="7499350" cy="1354162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Действие с предметами и игра - основные виды деятельности детей второго и третьего года жизни</a:t>
            </a:r>
            <a:endParaRPr lang="ru-RU" sz="3200" i="1" dirty="0">
              <a:solidFill>
                <a:schemeClr val="tx2">
                  <a:satMod val="13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1043608" y="1700808"/>
            <a:ext cx="5472608" cy="5157192"/>
          </a:xfrm>
        </p:spPr>
        <p:txBody>
          <a:bodyPr/>
          <a:lstStyle/>
          <a:p>
            <a:pPr marL="82550" indent="0" eaLnBrk="1" hangingPunct="1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Игровая деятельность ребенка зарождается и развивается на фоне предметной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деятельности.</a:t>
            </a:r>
          </a:p>
          <a:p>
            <a:pPr marL="82550" indent="0" eaLnBrk="1" hangingPunct="1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трем годам, начинает оформляться новая линия развития - постижение смысла деятельности взрослых, освоение мотивационно - потребностной сферы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деятельности, что вызывает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последующем сюжетно-ролевую игру как ведущий вид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деятельности.</a:t>
            </a:r>
          </a:p>
          <a:p>
            <a:pPr marL="82550" indent="0" eaLnBrk="1" hangingPunct="1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деятельность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возникает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 инициативе самого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ребенка.</a:t>
            </a:r>
          </a:p>
        </p:txBody>
      </p:sp>
      <p:pic>
        <p:nvPicPr>
          <p:cNvPr id="3074" name="Picture 2" descr="D:\Фотографии\Лучшие фото с дс\Новая папка\IMG-20201016-WA00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5232" y="1700808"/>
            <a:ext cx="2688768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3901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Екатерина\Desktop\96DMlutOJm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-675456"/>
            <a:ext cx="8172400" cy="7533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19877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Екатерина\Desktop\8308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99" y="-459432"/>
            <a:ext cx="8172401" cy="7992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94614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30642" y="188640"/>
            <a:ext cx="801335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грам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детей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раннего возраста присущи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следующие особенности: многократное повторение игровых действий, слитность образов (летчик-самолет), быстрая смена сюжетов, игры в одиночку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гровая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деятельность является основной развивающей деятельностью дошкольников. В процессе игры дети познают себя, окружающий мир, у них формируются основные понятия человеческих взаимоотношений</a:t>
            </a:r>
          </a:p>
        </p:txBody>
      </p:sp>
      <p:pic>
        <p:nvPicPr>
          <p:cNvPr id="2051" name="Picture 3" descr="C:\Users\Екатерина\Desktop\Screenshot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3971676"/>
            <a:ext cx="2448272" cy="2723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Екатерина\Desktop\Screenshot_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2863" y="3604960"/>
            <a:ext cx="2751137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Екатерина\Desktop\Screenshot_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3800" y="3723663"/>
            <a:ext cx="2552761" cy="2331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987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0"/>
            <a:ext cx="8028384" cy="1417320"/>
          </a:xfrm>
        </p:spPr>
        <p:txBody>
          <a:bodyPr>
            <a:noAutofit/>
          </a:bodyPr>
          <a:lstStyle/>
          <a:p>
            <a:pPr algn="ctr"/>
            <a:r>
              <a:rPr lang="ru-RU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Этапы </a:t>
            </a:r>
            <a:r>
              <a:rPr lang="ru-RU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развития игры детей раннего возраста </a:t>
            </a:r>
            <a:r>
              <a:rPr lang="ru-RU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Н.М. </a:t>
            </a:r>
            <a:r>
              <a:rPr lang="ru-RU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Аксарина, Ф.И</a:t>
            </a:r>
            <a:r>
              <a:rPr lang="ru-RU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Фрадкина </a:t>
            </a:r>
            <a:r>
              <a:rPr lang="ru-RU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32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15616" y="1268760"/>
            <a:ext cx="7708392" cy="2664296"/>
          </a:xfrm>
        </p:spPr>
        <p:txBody>
          <a:bodyPr/>
          <a:lstStyle/>
          <a:p>
            <a:pPr algn="ctr">
              <a:buFont typeface="Wingdings" panose="05000000000000000000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первом этапе - воспроизведение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разученных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действий;</a:t>
            </a:r>
          </a:p>
          <a:p>
            <a:pPr algn="ctr">
              <a:buFont typeface="Wingdings" panose="05000000000000000000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перенос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действия на новые предметы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ctr">
              <a:buFont typeface="Wingdings" panose="05000000000000000000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отображение отдельных действий; </a:t>
            </a:r>
          </a:p>
          <a:p>
            <a:pPr algn="ctr">
              <a:buFont typeface="Wingdings" panose="05000000000000000000" pitchFamily="2" charset="2"/>
              <a:buChar char="ü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 2 г. начало сюжетной игры, сюжетная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игра;</a:t>
            </a:r>
          </a:p>
          <a:p>
            <a:pPr algn="ctr">
              <a:buFont typeface="Wingdings" panose="05000000000000000000" pitchFamily="2" charset="2"/>
              <a:buChar char="ü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 3 годам начало ролевой игры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115616" y="3789040"/>
            <a:ext cx="7704856" cy="2880320"/>
          </a:xfrm>
        </p:spPr>
        <p:txBody>
          <a:bodyPr/>
          <a:lstStyle/>
          <a:p>
            <a:pPr marL="82550" indent="0" algn="ctr">
              <a:buNone/>
            </a:pPr>
            <a:r>
              <a:rPr lang="ru-RU" sz="32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Структура игры  (Н.Я. Михайленко)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>
              <a:buFont typeface="Wingdings" panose="05000000000000000000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сюжет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anose="05000000000000000000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игровые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действия,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anose="05000000000000000000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роль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anose="05000000000000000000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результат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7288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116632"/>
            <a:ext cx="7499350" cy="1080120"/>
          </a:xfrm>
        </p:spPr>
        <p:txBody>
          <a:bodyPr>
            <a:normAutofit/>
          </a:bodyPr>
          <a:lstStyle/>
          <a:p>
            <a:pPr algn="ctr"/>
            <a:r>
              <a:rPr lang="ru-RU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сновные </a:t>
            </a:r>
            <a:r>
              <a:rPr lang="ru-RU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методы и приемы руководства игрой</a:t>
            </a:r>
            <a:endParaRPr lang="ru-RU" sz="32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196752"/>
            <a:ext cx="8316416" cy="566124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Тарловская Н.Ф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раскрывать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образ животных (внешний облик, характерные черты, где живет, название дома, чем питается, как добывает еду, хранит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);игровая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ситуация “ мама - малыши”;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Зворыгина Е.В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обучение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игровым действиям через развертывание игровой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деятельности; создание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 разыгрывание воображаемой ситуации - косвенное обозначение игровой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задачи; эмоциональное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общение с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детьми; внесение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кукольного персонажа, постановка правил поведения от его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лица; сюрпризное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появление, внесение новой игрушки.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Михайленко Н.Я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воспитатель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“учитель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”; воспитатель - партнер”; осуществление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ребенком игрового действия - пояснение его смысла партнерам.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Лямина Г.М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воспроизведение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общественных отношений и трудовых функций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; “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Предложить аналог игрушки для переноса тех же действий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”; “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Заменитель реального предмета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”; “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Проведение подвижных игр с правилами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”; “Наблюдения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за животными”;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Печора К.Л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показ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словом, создание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проблемной ситуации.</a:t>
            </a:r>
          </a:p>
          <a:p>
            <a:pPr>
              <a:buFont typeface="Wingdings" panose="05000000000000000000" pitchFamily="2" charset="2"/>
              <a:buChar char="ü"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18228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2240</TotalTime>
  <Words>725</Words>
  <Application>Microsoft Office PowerPoint</Application>
  <PresentationFormat>Экран (4:3)</PresentationFormat>
  <Paragraphs>81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Солнцестояние</vt:lpstr>
      <vt:lpstr>     Муниципальное автономное дошкольное образовательное учреждение детский сад общеразвивающего вида №2 г. Белгорода  Роль игры как показатель психофизического развития в детском раннем возрасте </vt:lpstr>
      <vt:lpstr>Автор презентации</vt:lpstr>
      <vt:lpstr>Основоположники теории дошкольной игры: Л.С. Выготский, А.В. Запорожец, Д.Б. Эльконин  </vt:lpstr>
      <vt:lpstr>Действие с предметами и игра - основные виды деятельности детей второго и третьего года жизни</vt:lpstr>
      <vt:lpstr>Презентация PowerPoint</vt:lpstr>
      <vt:lpstr>Презентация PowerPoint</vt:lpstr>
      <vt:lpstr>Презентация PowerPoint</vt:lpstr>
      <vt:lpstr>Этапы развития игры детей раннего возраста (Н.М. Аксарина, Ф.И. Фрадкина )</vt:lpstr>
      <vt:lpstr>Основные методы и приемы руководства игрой</vt:lpstr>
      <vt:lpstr>При руководстве детской игрой неэффективны:</vt:lpstr>
      <vt:lpstr>Педагогическими средствами способствующими развитию игры являются: </vt:lpstr>
      <vt:lpstr>Педагогические условия для развития инициативной сюжетно-ролевой игры детей: </vt:lpstr>
      <vt:lpstr>Согласно ФГОС ДО, предметно-игровая среда в группе раннего возраста может быть организована следующим образом</vt:lpstr>
      <vt:lpstr>Содержание указанных в стандарте 5 образовательных областей может быть реализовано при помощи следующих видов игр, которые могут быть использованы воспитателями в группах раннего возраста</vt:lpstr>
      <vt:lpstr>Комплексный метод руководства игрой в группах раннего возраста:</vt:lpstr>
      <vt:lpstr>Используемые   источники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Педагогический проект:</dc:title>
  <dc:creator>007</dc:creator>
  <cp:lastModifiedBy>Екатерина</cp:lastModifiedBy>
  <cp:revision>247</cp:revision>
  <dcterms:created xsi:type="dcterms:W3CDTF">2010-01-26T11:16:48Z</dcterms:created>
  <dcterms:modified xsi:type="dcterms:W3CDTF">2021-05-21T06:56:41Z</dcterms:modified>
</cp:coreProperties>
</file>