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543" r:id="rId2"/>
    <p:sldId id="694" r:id="rId3"/>
    <p:sldId id="748" r:id="rId4"/>
    <p:sldId id="732" r:id="rId5"/>
    <p:sldId id="726" r:id="rId6"/>
    <p:sldId id="736" r:id="rId7"/>
    <p:sldId id="738" r:id="rId8"/>
    <p:sldId id="744" r:id="rId9"/>
    <p:sldId id="745" r:id="rId10"/>
    <p:sldId id="746" r:id="rId11"/>
    <p:sldId id="747" r:id="rId12"/>
    <p:sldId id="735" r:id="rId13"/>
    <p:sldId id="724" r:id="rId14"/>
    <p:sldId id="707" r:id="rId15"/>
    <p:sldId id="725" r:id="rId16"/>
    <p:sldId id="740" r:id="rId17"/>
    <p:sldId id="730" r:id="rId18"/>
    <p:sldId id="742" r:id="rId19"/>
    <p:sldId id="728" r:id="rId20"/>
    <p:sldId id="743" r:id="rId21"/>
    <p:sldId id="711" r:id="rId22"/>
  </p:sldIdLst>
  <p:sldSz cx="9144000" cy="5143500" type="screen16x9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6B2B283-8AE7-48BA-81EF-E2544BC8D379}">
          <p14:sldIdLst>
            <p14:sldId id="543"/>
            <p14:sldId id="694"/>
            <p14:sldId id="748"/>
            <p14:sldId id="732"/>
            <p14:sldId id="726"/>
          </p14:sldIdLst>
        </p14:section>
        <p14:section name="Раздел без заголовка" id="{302DCE80-9BBF-4309-888A-A07C0A56C8C2}">
          <p14:sldIdLst>
            <p14:sldId id="736"/>
            <p14:sldId id="738"/>
            <p14:sldId id="744"/>
            <p14:sldId id="745"/>
            <p14:sldId id="746"/>
            <p14:sldId id="747"/>
            <p14:sldId id="735"/>
            <p14:sldId id="724"/>
            <p14:sldId id="707"/>
            <p14:sldId id="725"/>
            <p14:sldId id="740"/>
            <p14:sldId id="730"/>
            <p14:sldId id="742"/>
            <p14:sldId id="728"/>
            <p14:sldId id="743"/>
            <p14:sldId id="71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6DE167"/>
    <a:srgbClr val="AEEA4B"/>
    <a:srgbClr val="F5CD2D"/>
    <a:srgbClr val="AEBAD5"/>
    <a:srgbClr val="99D0D7"/>
    <a:srgbClr val="81DBB1"/>
    <a:srgbClr val="99FF33"/>
    <a:srgbClr val="66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6" autoAdjust="0"/>
    <p:restoredTop sz="92419" autoAdjust="0"/>
  </p:normalViewPr>
  <p:slideViewPr>
    <p:cSldViewPr>
      <p:cViewPr varScale="1">
        <p:scale>
          <a:sx n="144" d="100"/>
          <a:sy n="144" d="100"/>
        </p:scale>
        <p:origin x="-684" y="-96"/>
      </p:cViewPr>
      <p:guideLst>
        <p:guide orient="horz" pos="162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22007C-6B27-4D46-9CFF-AFC1A21CC143}" type="doc">
      <dgm:prSet loTypeId="urn:microsoft.com/office/officeart/2005/8/layout/radial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57B9970-617A-4637-93D4-BF4AE9965DC3}">
      <dgm:prSet phldrT="[Текст]"/>
      <dgm:spPr>
        <a:solidFill>
          <a:srgbClr val="F5CD2D"/>
        </a:solidFill>
      </dgm:spPr>
      <dgm:t>
        <a:bodyPr/>
        <a:lstStyle/>
        <a:p>
          <a:r>
            <a:rPr lang="ru-RU" b="1" dirty="0" smtClean="0">
              <a:solidFill>
                <a:srgbClr val="000000"/>
              </a:solidFill>
              <a:effectLst/>
              <a:latin typeface="Times New Roman"/>
              <a:ea typeface="Calibri"/>
            </a:rPr>
            <a:t>Диагностическая работа проводится на первичном приеме в присутствии родителей ребенка</a:t>
          </a:r>
          <a:endParaRPr lang="ru-RU" b="1" dirty="0" smtClean="0"/>
        </a:p>
      </dgm:t>
    </dgm:pt>
    <dgm:pt modelId="{29FAAE07-72F1-47F5-9C64-0A4F6259C158}" type="parTrans" cxnId="{32E42480-182F-4AAB-BB30-E9011BF0019B}">
      <dgm:prSet/>
      <dgm:spPr/>
      <dgm:t>
        <a:bodyPr/>
        <a:lstStyle/>
        <a:p>
          <a:endParaRPr lang="ru-RU"/>
        </a:p>
      </dgm:t>
    </dgm:pt>
    <dgm:pt modelId="{0455CD33-FD35-4937-8BB6-3E23ACEBCD6B}" type="sibTrans" cxnId="{32E42480-182F-4AAB-BB30-E9011BF0019B}">
      <dgm:prSet/>
      <dgm:spPr/>
      <dgm:t>
        <a:bodyPr/>
        <a:lstStyle/>
        <a:p>
          <a:endParaRPr lang="ru-RU"/>
        </a:p>
      </dgm:t>
    </dgm:pt>
    <dgm:pt modelId="{E8DF7A44-4FF3-4BEE-AA0B-19332ACA46D6}">
      <dgm:prSet phldrT="[Текст]" phldr="1"/>
      <dgm:spPr/>
      <dgm:t>
        <a:bodyPr/>
        <a:lstStyle/>
        <a:p>
          <a:endParaRPr lang="ru-RU"/>
        </a:p>
      </dgm:t>
    </dgm:pt>
    <dgm:pt modelId="{7DA0B15F-1193-44F9-B064-8BBD29473967}" type="parTrans" cxnId="{44E31CB2-30F6-47D3-9697-829DA39275D2}">
      <dgm:prSet/>
      <dgm:spPr/>
      <dgm:t>
        <a:bodyPr/>
        <a:lstStyle/>
        <a:p>
          <a:endParaRPr lang="ru-RU"/>
        </a:p>
      </dgm:t>
    </dgm:pt>
    <dgm:pt modelId="{7389C485-3A03-4958-8E22-6551F3345B56}" type="sibTrans" cxnId="{44E31CB2-30F6-47D3-9697-829DA39275D2}">
      <dgm:prSet/>
      <dgm:spPr/>
      <dgm:t>
        <a:bodyPr/>
        <a:lstStyle/>
        <a:p>
          <a:endParaRPr lang="ru-RU"/>
        </a:p>
      </dgm:t>
    </dgm:pt>
    <dgm:pt modelId="{19197A27-DB1D-400D-89AE-F9CE52352D26}">
      <dgm:prSet phldrT="[Текст]" phldr="1"/>
      <dgm:spPr/>
      <dgm:t>
        <a:bodyPr/>
        <a:lstStyle/>
        <a:p>
          <a:endParaRPr lang="ru-RU"/>
        </a:p>
      </dgm:t>
    </dgm:pt>
    <dgm:pt modelId="{BD6EB857-ADE9-4467-ADAF-5E0E1D0BFD8D}" type="parTrans" cxnId="{73958E76-4DD5-4013-A8D6-7248966787DC}">
      <dgm:prSet/>
      <dgm:spPr/>
      <dgm:t>
        <a:bodyPr/>
        <a:lstStyle/>
        <a:p>
          <a:endParaRPr lang="ru-RU"/>
        </a:p>
      </dgm:t>
    </dgm:pt>
    <dgm:pt modelId="{5FEC1FEE-5C60-4B5D-9BAC-6B4802795822}" type="sibTrans" cxnId="{73958E76-4DD5-4013-A8D6-7248966787DC}">
      <dgm:prSet/>
      <dgm:spPr/>
      <dgm:t>
        <a:bodyPr/>
        <a:lstStyle/>
        <a:p>
          <a:endParaRPr lang="ru-RU"/>
        </a:p>
      </dgm:t>
    </dgm:pt>
    <dgm:pt modelId="{C48CEEF3-3D76-4D1B-A914-E2589C5E5981}">
      <dgm:prSet phldrT="[Текст]" phldr="1"/>
      <dgm:spPr/>
      <dgm:t>
        <a:bodyPr/>
        <a:lstStyle/>
        <a:p>
          <a:endParaRPr lang="ru-RU"/>
        </a:p>
      </dgm:t>
    </dgm:pt>
    <dgm:pt modelId="{DEC5F7FB-BFE6-46D0-A897-E9DE524DE549}" type="parTrans" cxnId="{A861E91A-E702-4A5E-A5C8-5C50A3D35C8A}">
      <dgm:prSet/>
      <dgm:spPr/>
      <dgm:t>
        <a:bodyPr/>
        <a:lstStyle/>
        <a:p>
          <a:endParaRPr lang="ru-RU"/>
        </a:p>
      </dgm:t>
    </dgm:pt>
    <dgm:pt modelId="{C48519A1-6FCC-4952-839E-40A9801802A1}" type="sibTrans" cxnId="{A861E91A-E702-4A5E-A5C8-5C50A3D35C8A}">
      <dgm:prSet/>
      <dgm:spPr/>
      <dgm:t>
        <a:bodyPr/>
        <a:lstStyle/>
        <a:p>
          <a:endParaRPr lang="ru-RU"/>
        </a:p>
      </dgm:t>
    </dgm:pt>
    <dgm:pt modelId="{8F0AF11B-532B-4DD2-8598-7636DD06A649}">
      <dgm:prSet phldrT="[Текст]" phldr="1"/>
      <dgm:spPr/>
      <dgm:t>
        <a:bodyPr/>
        <a:lstStyle/>
        <a:p>
          <a:endParaRPr lang="ru-RU"/>
        </a:p>
      </dgm:t>
    </dgm:pt>
    <dgm:pt modelId="{A20AE3CA-2E9F-4E26-A786-D9EA57D41CB6}" type="parTrans" cxnId="{CA62914A-3471-47D9-A770-CD03EB09132E}">
      <dgm:prSet/>
      <dgm:spPr/>
      <dgm:t>
        <a:bodyPr/>
        <a:lstStyle/>
        <a:p>
          <a:endParaRPr lang="ru-RU"/>
        </a:p>
      </dgm:t>
    </dgm:pt>
    <dgm:pt modelId="{F4EEDE0B-0CC1-4C91-89E9-B4A53284C63F}" type="sibTrans" cxnId="{CA62914A-3471-47D9-A770-CD03EB09132E}">
      <dgm:prSet/>
      <dgm:spPr/>
      <dgm:t>
        <a:bodyPr/>
        <a:lstStyle/>
        <a:p>
          <a:endParaRPr lang="ru-RU"/>
        </a:p>
      </dgm:t>
    </dgm:pt>
    <dgm:pt modelId="{4589C262-443C-409A-B7AD-4B44BFAC78F9}">
      <dgm:prSet phldrT="[Текст]" phldr="1"/>
      <dgm:spPr/>
      <dgm:t>
        <a:bodyPr/>
        <a:lstStyle/>
        <a:p>
          <a:endParaRPr lang="ru-RU"/>
        </a:p>
      </dgm:t>
    </dgm:pt>
    <dgm:pt modelId="{EF79F319-E6D8-4E7F-88C4-D0D90403CAEF}" type="parTrans" cxnId="{24D615EB-E5C0-49C1-BCC0-AA4B77288A2F}">
      <dgm:prSet/>
      <dgm:spPr/>
      <dgm:t>
        <a:bodyPr/>
        <a:lstStyle/>
        <a:p>
          <a:endParaRPr lang="ru-RU"/>
        </a:p>
      </dgm:t>
    </dgm:pt>
    <dgm:pt modelId="{B66DCC2F-9403-4015-A45C-601EDA3F348F}" type="sibTrans" cxnId="{24D615EB-E5C0-49C1-BCC0-AA4B77288A2F}">
      <dgm:prSet/>
      <dgm:spPr/>
      <dgm:t>
        <a:bodyPr/>
        <a:lstStyle/>
        <a:p>
          <a:endParaRPr lang="ru-RU"/>
        </a:p>
      </dgm:t>
    </dgm:pt>
    <dgm:pt modelId="{9B676DDC-D009-4D47-9245-6DBFB1EF7396}">
      <dgm:prSet phldrT="[Текст]" phldr="1"/>
      <dgm:spPr/>
      <dgm:t>
        <a:bodyPr/>
        <a:lstStyle/>
        <a:p>
          <a:endParaRPr lang="ru-RU"/>
        </a:p>
      </dgm:t>
    </dgm:pt>
    <dgm:pt modelId="{C62EB35F-641A-4CEA-B9C6-46E1D54E90E3}" type="parTrans" cxnId="{097CCF2E-763B-4DA4-863E-15686B75E8DE}">
      <dgm:prSet/>
      <dgm:spPr/>
      <dgm:t>
        <a:bodyPr/>
        <a:lstStyle/>
        <a:p>
          <a:endParaRPr lang="ru-RU"/>
        </a:p>
      </dgm:t>
    </dgm:pt>
    <dgm:pt modelId="{1E3CE39E-1403-43C0-81E3-AA7E49498BBB}" type="sibTrans" cxnId="{097CCF2E-763B-4DA4-863E-15686B75E8DE}">
      <dgm:prSet/>
      <dgm:spPr/>
      <dgm:t>
        <a:bodyPr/>
        <a:lstStyle/>
        <a:p>
          <a:endParaRPr lang="ru-RU"/>
        </a:p>
      </dgm:t>
    </dgm:pt>
    <dgm:pt modelId="{8EDC6BB5-0C60-4B9F-9194-DFBEDA26E73B}">
      <dgm:prSet phldrT="[Текст]" phldr="1"/>
      <dgm:spPr/>
      <dgm:t>
        <a:bodyPr/>
        <a:lstStyle/>
        <a:p>
          <a:endParaRPr lang="ru-RU"/>
        </a:p>
      </dgm:t>
    </dgm:pt>
    <dgm:pt modelId="{566338D9-7554-40B3-874D-DE302370F8B0}" type="parTrans" cxnId="{1938553C-85A4-45BF-91B2-2CC744DE7D60}">
      <dgm:prSet/>
      <dgm:spPr/>
      <dgm:t>
        <a:bodyPr/>
        <a:lstStyle/>
        <a:p>
          <a:endParaRPr lang="ru-RU"/>
        </a:p>
      </dgm:t>
    </dgm:pt>
    <dgm:pt modelId="{4B48B798-0612-4A86-9D06-810E746EA394}" type="sibTrans" cxnId="{1938553C-85A4-45BF-91B2-2CC744DE7D60}">
      <dgm:prSet/>
      <dgm:spPr/>
      <dgm:t>
        <a:bodyPr/>
        <a:lstStyle/>
        <a:p>
          <a:endParaRPr lang="ru-RU"/>
        </a:p>
      </dgm:t>
    </dgm:pt>
    <dgm:pt modelId="{AAF03048-1930-4D22-80AA-0AF81F94A1C3}">
      <dgm:prSet phldrT="[Текст]" phldr="1"/>
      <dgm:spPr/>
      <dgm:t>
        <a:bodyPr/>
        <a:lstStyle/>
        <a:p>
          <a:endParaRPr lang="ru-RU"/>
        </a:p>
      </dgm:t>
    </dgm:pt>
    <dgm:pt modelId="{37DEC5ED-6938-4B83-AC21-8287DDA39AEA}" type="parTrans" cxnId="{AA2995E6-FBC3-4118-A4FF-164500E19427}">
      <dgm:prSet/>
      <dgm:spPr/>
      <dgm:t>
        <a:bodyPr/>
        <a:lstStyle/>
        <a:p>
          <a:endParaRPr lang="ru-RU"/>
        </a:p>
      </dgm:t>
    </dgm:pt>
    <dgm:pt modelId="{4171B59C-DB2B-4EE9-916D-BDA73ED6F389}" type="sibTrans" cxnId="{AA2995E6-FBC3-4118-A4FF-164500E19427}">
      <dgm:prSet/>
      <dgm:spPr/>
      <dgm:t>
        <a:bodyPr/>
        <a:lstStyle/>
        <a:p>
          <a:endParaRPr lang="ru-RU"/>
        </a:p>
      </dgm:t>
    </dgm:pt>
    <dgm:pt modelId="{5A62C794-9267-42A8-AC9C-52DEC8C405CF}">
      <dgm:prSet/>
      <dgm:spPr/>
      <dgm:t>
        <a:bodyPr/>
        <a:lstStyle/>
        <a:p>
          <a:endParaRPr lang="ru-RU"/>
        </a:p>
      </dgm:t>
    </dgm:pt>
    <dgm:pt modelId="{824E804F-91A9-4772-B460-BF8841F0AA3A}" type="parTrans" cxnId="{1FD97926-E7F0-4DA9-AE33-5E9C2E54366F}">
      <dgm:prSet/>
      <dgm:spPr/>
      <dgm:t>
        <a:bodyPr/>
        <a:lstStyle/>
        <a:p>
          <a:endParaRPr lang="ru-RU"/>
        </a:p>
      </dgm:t>
    </dgm:pt>
    <dgm:pt modelId="{31D4331C-AE89-45EF-A15C-096CBDB0648D}" type="sibTrans" cxnId="{1FD97926-E7F0-4DA9-AE33-5E9C2E54366F}">
      <dgm:prSet/>
      <dgm:spPr/>
      <dgm:t>
        <a:bodyPr/>
        <a:lstStyle/>
        <a:p>
          <a:endParaRPr lang="ru-RU"/>
        </a:p>
      </dgm:t>
    </dgm:pt>
    <dgm:pt modelId="{1C12F76E-EB1D-47DC-9A94-9B527E507EC3}">
      <dgm:prSet/>
      <dgm:spPr/>
      <dgm:t>
        <a:bodyPr/>
        <a:lstStyle/>
        <a:p>
          <a:endParaRPr lang="ru-RU"/>
        </a:p>
      </dgm:t>
    </dgm:pt>
    <dgm:pt modelId="{0B8F7C87-5C91-4859-8ED6-CBF38042CB05}" type="parTrans" cxnId="{4353E122-D795-4AE6-9EC6-2D177D129DBC}">
      <dgm:prSet/>
      <dgm:spPr/>
      <dgm:t>
        <a:bodyPr/>
        <a:lstStyle/>
        <a:p>
          <a:endParaRPr lang="ru-RU"/>
        </a:p>
      </dgm:t>
    </dgm:pt>
    <dgm:pt modelId="{5284F64D-C19D-4818-AD15-6D6232BBE868}" type="sibTrans" cxnId="{4353E122-D795-4AE6-9EC6-2D177D129DBC}">
      <dgm:prSet/>
      <dgm:spPr/>
      <dgm:t>
        <a:bodyPr/>
        <a:lstStyle/>
        <a:p>
          <a:endParaRPr lang="ru-RU"/>
        </a:p>
      </dgm:t>
    </dgm:pt>
    <dgm:pt modelId="{B9AAA698-A13E-458E-B040-E7617F3D1F3A}">
      <dgm:prSet/>
      <dgm:spPr/>
      <dgm:t>
        <a:bodyPr/>
        <a:lstStyle/>
        <a:p>
          <a:endParaRPr lang="ru-RU" dirty="0"/>
        </a:p>
      </dgm:t>
    </dgm:pt>
    <dgm:pt modelId="{C3BE2162-A109-4A2A-B505-9AC5E7FC3D09}" type="parTrans" cxnId="{6B803322-BA5A-4709-B95B-3F662C949CE6}">
      <dgm:prSet/>
      <dgm:spPr/>
      <dgm:t>
        <a:bodyPr/>
        <a:lstStyle/>
        <a:p>
          <a:endParaRPr lang="ru-RU"/>
        </a:p>
      </dgm:t>
    </dgm:pt>
    <dgm:pt modelId="{EA8A08B9-49B1-4362-ADF7-84027CEC5C47}" type="sibTrans" cxnId="{6B803322-BA5A-4709-B95B-3F662C949CE6}">
      <dgm:prSet/>
      <dgm:spPr/>
      <dgm:t>
        <a:bodyPr/>
        <a:lstStyle/>
        <a:p>
          <a:endParaRPr lang="ru-RU"/>
        </a:p>
      </dgm:t>
    </dgm:pt>
    <dgm:pt modelId="{0B8E0F5F-2AEA-4ED8-A0F5-C9EBBEBFB409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При диагностике детей раннего возраста мы соблюдаем определенные условия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27AE38A-355A-49BE-B03F-F91A333505B7}" type="sibTrans" cxnId="{B9E30C39-9432-4068-93F3-22535480453F}">
      <dgm:prSet/>
      <dgm:spPr/>
      <dgm:t>
        <a:bodyPr/>
        <a:lstStyle/>
        <a:p>
          <a:endParaRPr lang="ru-RU"/>
        </a:p>
      </dgm:t>
    </dgm:pt>
    <dgm:pt modelId="{BEDE948D-BE83-4CBA-A170-A244CBA68092}" type="parTrans" cxnId="{B9E30C39-9432-4068-93F3-22535480453F}">
      <dgm:prSet/>
      <dgm:spPr/>
      <dgm:t>
        <a:bodyPr/>
        <a:lstStyle/>
        <a:p>
          <a:endParaRPr lang="ru-RU"/>
        </a:p>
      </dgm:t>
    </dgm:pt>
    <dgm:pt modelId="{BBB422C8-5063-4290-9EB9-83267C16FB7A}">
      <dgm:prSet/>
      <dgm:spPr/>
      <dgm:t>
        <a:bodyPr/>
        <a:lstStyle/>
        <a:p>
          <a:endParaRPr lang="ru-RU"/>
        </a:p>
      </dgm:t>
    </dgm:pt>
    <dgm:pt modelId="{884B0A42-06D4-4365-8A56-A3DDAC6E7C41}" type="parTrans" cxnId="{3C5DED00-7AC0-4B06-BE15-6AD435BB64EA}">
      <dgm:prSet/>
      <dgm:spPr/>
      <dgm:t>
        <a:bodyPr/>
        <a:lstStyle/>
        <a:p>
          <a:endParaRPr lang="ru-RU"/>
        </a:p>
      </dgm:t>
    </dgm:pt>
    <dgm:pt modelId="{E8F2E40C-E686-4BC9-813F-13463AF8E530}" type="sibTrans" cxnId="{3C5DED00-7AC0-4B06-BE15-6AD435BB64EA}">
      <dgm:prSet/>
      <dgm:spPr/>
      <dgm:t>
        <a:bodyPr/>
        <a:lstStyle/>
        <a:p>
          <a:endParaRPr lang="ru-RU"/>
        </a:p>
      </dgm:t>
    </dgm:pt>
    <dgm:pt modelId="{C929D35A-7A87-4C53-822D-5F39EB679291}">
      <dgm:prSet/>
      <dgm:spPr/>
      <dgm:t>
        <a:bodyPr/>
        <a:lstStyle/>
        <a:p>
          <a:endParaRPr lang="ru-RU"/>
        </a:p>
      </dgm:t>
    </dgm:pt>
    <dgm:pt modelId="{7F94D803-F385-4B7B-9EEB-C6839A2ECEFF}" type="parTrans" cxnId="{AE5E8728-1B21-423F-8EEB-25EEF5081420}">
      <dgm:prSet/>
      <dgm:spPr/>
      <dgm:t>
        <a:bodyPr/>
        <a:lstStyle/>
        <a:p>
          <a:endParaRPr lang="ru-RU"/>
        </a:p>
      </dgm:t>
    </dgm:pt>
    <dgm:pt modelId="{2195B404-59CA-470D-B2F0-EB98ED9D5CE1}" type="sibTrans" cxnId="{AE5E8728-1B21-423F-8EEB-25EEF5081420}">
      <dgm:prSet/>
      <dgm:spPr/>
      <dgm:t>
        <a:bodyPr/>
        <a:lstStyle/>
        <a:p>
          <a:endParaRPr lang="ru-RU"/>
        </a:p>
      </dgm:t>
    </dgm:pt>
    <dgm:pt modelId="{155F55C7-7182-4F27-99A7-31C1F762C341}">
      <dgm:prSet/>
      <dgm:spPr/>
      <dgm:t>
        <a:bodyPr/>
        <a:lstStyle/>
        <a:p>
          <a:endParaRPr lang="ru-RU" dirty="0"/>
        </a:p>
      </dgm:t>
    </dgm:pt>
    <dgm:pt modelId="{C27B72EE-D244-4107-B523-44D097B5C8B4}" type="parTrans" cxnId="{12155A55-F2A8-4314-A19C-79D9CD156F92}">
      <dgm:prSet/>
      <dgm:spPr/>
      <dgm:t>
        <a:bodyPr/>
        <a:lstStyle/>
        <a:p>
          <a:endParaRPr lang="ru-RU"/>
        </a:p>
      </dgm:t>
    </dgm:pt>
    <dgm:pt modelId="{E1BE263E-5E0C-471E-9056-416C99F9C9A9}" type="sibTrans" cxnId="{12155A55-F2A8-4314-A19C-79D9CD156F92}">
      <dgm:prSet/>
      <dgm:spPr/>
      <dgm:t>
        <a:bodyPr/>
        <a:lstStyle/>
        <a:p>
          <a:endParaRPr lang="ru-RU"/>
        </a:p>
      </dgm:t>
    </dgm:pt>
    <dgm:pt modelId="{252E525C-7614-4611-A856-441BBB57176D}">
      <dgm:prSet/>
      <dgm:spPr/>
      <dgm:t>
        <a:bodyPr/>
        <a:lstStyle/>
        <a:p>
          <a:endParaRPr lang="ru-RU"/>
        </a:p>
      </dgm:t>
    </dgm:pt>
    <dgm:pt modelId="{1AACCA55-1582-4756-8C46-25A1F19563AD}" type="parTrans" cxnId="{48CE9ACD-A0CD-4AC9-B899-71BBDA4C350B}">
      <dgm:prSet/>
      <dgm:spPr/>
      <dgm:t>
        <a:bodyPr/>
        <a:lstStyle/>
        <a:p>
          <a:endParaRPr lang="ru-RU"/>
        </a:p>
      </dgm:t>
    </dgm:pt>
    <dgm:pt modelId="{89C4D53B-2613-4C90-B3D8-2A8F698FD722}" type="sibTrans" cxnId="{48CE9ACD-A0CD-4AC9-B899-71BBDA4C350B}">
      <dgm:prSet/>
      <dgm:spPr/>
      <dgm:t>
        <a:bodyPr/>
        <a:lstStyle/>
        <a:p>
          <a:endParaRPr lang="ru-RU"/>
        </a:p>
      </dgm:t>
    </dgm:pt>
    <dgm:pt modelId="{6F5322B5-97C6-489F-B5D7-8CEB4AC4C134}">
      <dgm:prSet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Перед диагностикой дается ребенку время на ознакомление с помещением</a:t>
          </a:r>
          <a:endParaRPr lang="ru-RU" sz="1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C58B590-CD7C-45D7-9E10-90E938502EFF}" type="parTrans" cxnId="{D18CE545-E771-4E58-9ACD-5DCC451618B1}">
      <dgm:prSet/>
      <dgm:spPr/>
      <dgm:t>
        <a:bodyPr/>
        <a:lstStyle/>
        <a:p>
          <a:endParaRPr lang="ru-RU"/>
        </a:p>
      </dgm:t>
    </dgm:pt>
    <dgm:pt modelId="{069B5D32-4ADC-49AA-88BF-E6F6FDC29A05}" type="sibTrans" cxnId="{D18CE545-E771-4E58-9ACD-5DCC451618B1}">
      <dgm:prSet/>
      <dgm:spPr/>
      <dgm:t>
        <a:bodyPr/>
        <a:lstStyle/>
        <a:p>
          <a:endParaRPr lang="ru-RU"/>
        </a:p>
      </dgm:t>
    </dgm:pt>
    <dgm:pt modelId="{CC548B53-75EE-4AD1-AA10-64F2AB8F1C44}">
      <dgm:prSet custT="1"/>
      <dgm:spPr/>
      <dgm:t>
        <a:bodyPr/>
        <a:lstStyle/>
        <a:p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Специалист устанавливает контакт с ребенком (для ребенка до 2 лет установление контакта в течение 40 минут – это норма)</a:t>
          </a:r>
          <a:endParaRPr lang="ru-RU" sz="11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B2F457-3535-4751-A2D7-9D8CAAD3DCAC}" type="parTrans" cxnId="{397DF8FC-A1CE-46C8-9CF6-BCE9EEAF30F6}">
      <dgm:prSet/>
      <dgm:spPr/>
      <dgm:t>
        <a:bodyPr/>
        <a:lstStyle/>
        <a:p>
          <a:endParaRPr lang="ru-RU"/>
        </a:p>
      </dgm:t>
    </dgm:pt>
    <dgm:pt modelId="{86AF93A9-8DAE-4356-9972-F308FEE49073}" type="sibTrans" cxnId="{397DF8FC-A1CE-46C8-9CF6-BCE9EEAF30F6}">
      <dgm:prSet/>
      <dgm:spPr/>
      <dgm:t>
        <a:bodyPr/>
        <a:lstStyle/>
        <a:p>
          <a:endParaRPr lang="ru-RU"/>
        </a:p>
      </dgm:t>
    </dgm:pt>
    <dgm:pt modelId="{4A1FAFE1-A5E8-40C3-9F4D-EAD09592603B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Диагностика с ребенком проводится в форме дидактической игры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EAC6605-F805-4A75-8B2B-1EA5B86EF0D6}" type="parTrans" cxnId="{5559B278-F615-44E2-A6B3-1FFEE1958774}">
      <dgm:prSet/>
      <dgm:spPr/>
      <dgm:t>
        <a:bodyPr/>
        <a:lstStyle/>
        <a:p>
          <a:endParaRPr lang="ru-RU"/>
        </a:p>
      </dgm:t>
    </dgm:pt>
    <dgm:pt modelId="{1DBB5811-B845-4E9C-879D-6224CCFEB1DF}" type="sibTrans" cxnId="{5559B278-F615-44E2-A6B3-1FFEE1958774}">
      <dgm:prSet/>
      <dgm:spPr/>
      <dgm:t>
        <a:bodyPr/>
        <a:lstStyle/>
        <a:p>
          <a:endParaRPr lang="ru-RU"/>
        </a:p>
      </dgm:t>
    </dgm:pt>
    <dgm:pt modelId="{86DCF590-E5EC-4FDE-9467-AFB7AB31090C}">
      <dgm:prSet custT="1"/>
      <dgm:spPr/>
      <dgm:t>
        <a:bodyPr/>
        <a:lstStyle/>
        <a:p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Перед началом обследования подготавливаются необходимые методики в соответствии с </a:t>
          </a:r>
          <a:r>
            <a:rPr lang="ru-RU" sz="11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эпикризным</a:t>
          </a:r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возрастом</a:t>
          </a:r>
          <a:endParaRPr lang="ru-RU" sz="11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C9F5C1-2003-4AE1-A9E1-81B42DA24ADF}" type="parTrans" cxnId="{75F47797-C28D-424E-803E-E22C0649BBB5}">
      <dgm:prSet/>
      <dgm:spPr/>
      <dgm:t>
        <a:bodyPr/>
        <a:lstStyle/>
        <a:p>
          <a:endParaRPr lang="ru-RU"/>
        </a:p>
      </dgm:t>
    </dgm:pt>
    <dgm:pt modelId="{7EA65A2B-6D34-42CF-AD19-382CE28BCAEA}" type="sibTrans" cxnId="{75F47797-C28D-424E-803E-E22C0649BBB5}">
      <dgm:prSet/>
      <dgm:spPr/>
      <dgm:t>
        <a:bodyPr/>
        <a:lstStyle/>
        <a:p>
          <a:endParaRPr lang="ru-RU"/>
        </a:p>
      </dgm:t>
    </dgm:pt>
    <dgm:pt modelId="{0E1557C1-3C4F-4C6E-810D-402F9CB5E628}" type="pres">
      <dgm:prSet presAssocID="{3722007C-6B27-4D46-9CFF-AFC1A21CC14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6B855B-4D0C-4850-8A3A-419CBECEF1F1}" type="pres">
      <dgm:prSet presAssocID="{0B8E0F5F-2AEA-4ED8-A0F5-C9EBBEBFB409}" presName="centerShape" presStyleLbl="node0" presStyleIdx="0" presStyleCnt="1" custScaleX="266593" custScaleY="84417" custLinFactNeighborX="2378" custLinFactNeighborY="-1014"/>
      <dgm:spPr/>
      <dgm:t>
        <a:bodyPr/>
        <a:lstStyle/>
        <a:p>
          <a:endParaRPr lang="ru-RU"/>
        </a:p>
      </dgm:t>
    </dgm:pt>
    <dgm:pt modelId="{0DFB2D2D-DBFA-471D-A7FF-442C9054EB4E}" type="pres">
      <dgm:prSet presAssocID="{E57B9970-617A-4637-93D4-BF4AE9965DC3}" presName="node" presStyleLbl="node1" presStyleIdx="0" presStyleCnt="5" custScaleX="215498" custScaleY="128120" custRadScaleRad="102943" custRadScaleInc="-5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B066F3-D6B3-4C50-905D-A11FD1B91353}" type="pres">
      <dgm:prSet presAssocID="{E57B9970-617A-4637-93D4-BF4AE9965DC3}" presName="dummy" presStyleCnt="0"/>
      <dgm:spPr/>
    </dgm:pt>
    <dgm:pt modelId="{C0CD4651-7318-4FEC-A92D-65E1D9C93417}" type="pres">
      <dgm:prSet presAssocID="{0455CD33-FD35-4937-8BB6-3E23ACEBCD6B}" presName="sibTrans" presStyleLbl="sibTrans2D1" presStyleIdx="0" presStyleCnt="5" custLinFactNeighborX="360" custLinFactNeighborY="603"/>
      <dgm:spPr/>
      <dgm:t>
        <a:bodyPr/>
        <a:lstStyle/>
        <a:p>
          <a:endParaRPr lang="ru-RU"/>
        </a:p>
      </dgm:t>
    </dgm:pt>
    <dgm:pt modelId="{D8ECA3B2-37B3-4477-84C5-BC26C24FB012}" type="pres">
      <dgm:prSet presAssocID="{CC548B53-75EE-4AD1-AA10-64F2AB8F1C44}" presName="node" presStyleLbl="node1" presStyleIdx="1" presStyleCnt="5" custScaleX="171712" custScaleY="110695" custRadScaleRad="191432" custRadScaleInc="-113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A17ACF-AE50-472A-BA27-AA99BCE25DFB}" type="pres">
      <dgm:prSet presAssocID="{CC548B53-75EE-4AD1-AA10-64F2AB8F1C44}" presName="dummy" presStyleCnt="0"/>
      <dgm:spPr/>
    </dgm:pt>
    <dgm:pt modelId="{9CCAB787-99C6-497A-A80C-BD11BE9180B5}" type="pres">
      <dgm:prSet presAssocID="{86AF93A9-8DAE-4356-9972-F308FEE49073}" presName="sibTrans" presStyleLbl="sibTrans2D1" presStyleIdx="1" presStyleCnt="5"/>
      <dgm:spPr/>
      <dgm:t>
        <a:bodyPr/>
        <a:lstStyle/>
        <a:p>
          <a:endParaRPr lang="ru-RU"/>
        </a:p>
      </dgm:t>
    </dgm:pt>
    <dgm:pt modelId="{3278223C-B30F-476C-8B1E-243B005DF828}" type="pres">
      <dgm:prSet presAssocID="{6F5322B5-97C6-489F-B5D7-8CEB4AC4C134}" presName="node" presStyleLbl="node1" presStyleIdx="2" presStyleCnt="5" custScaleX="221762" custRadScaleRad="151750" custRadScaleInc="-119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0FCD0B-081D-4997-BBD9-47D6B9442BE4}" type="pres">
      <dgm:prSet presAssocID="{6F5322B5-97C6-489F-B5D7-8CEB4AC4C134}" presName="dummy" presStyleCnt="0"/>
      <dgm:spPr/>
    </dgm:pt>
    <dgm:pt modelId="{538860A6-6A57-4BFE-AD1C-08C5D72577EE}" type="pres">
      <dgm:prSet presAssocID="{069B5D32-4ADC-49AA-88BF-E6F6FDC29A05}" presName="sibTrans" presStyleLbl="sibTrans2D1" presStyleIdx="2" presStyleCnt="5" custScaleY="29065"/>
      <dgm:spPr/>
      <dgm:t>
        <a:bodyPr/>
        <a:lstStyle/>
        <a:p>
          <a:endParaRPr lang="ru-RU"/>
        </a:p>
      </dgm:t>
    </dgm:pt>
    <dgm:pt modelId="{8258C7EA-8FEA-40AC-84E3-AA4E21B768DB}" type="pres">
      <dgm:prSet presAssocID="{4A1FAFE1-A5E8-40C3-9F4D-EAD09592603B}" presName="node" presStyleLbl="node1" presStyleIdx="3" presStyleCnt="5" custScaleX="230616" custRadScaleRad="117331" custRadScaleInc="44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3DEBC-6B87-456E-8F70-11447371D53D}" type="pres">
      <dgm:prSet presAssocID="{4A1FAFE1-A5E8-40C3-9F4D-EAD09592603B}" presName="dummy" presStyleCnt="0"/>
      <dgm:spPr/>
    </dgm:pt>
    <dgm:pt modelId="{D6538205-1121-4433-ABFC-FB4DF12DABC1}" type="pres">
      <dgm:prSet presAssocID="{1DBB5811-B845-4E9C-879D-6224CCFEB1DF}" presName="sibTrans" presStyleLbl="sibTrans2D1" presStyleIdx="3" presStyleCnt="5"/>
      <dgm:spPr/>
      <dgm:t>
        <a:bodyPr/>
        <a:lstStyle/>
        <a:p>
          <a:endParaRPr lang="ru-RU"/>
        </a:p>
      </dgm:t>
    </dgm:pt>
    <dgm:pt modelId="{C3D40A2B-7D4A-4D33-B1A8-6D52EBA08CB3}" type="pres">
      <dgm:prSet presAssocID="{86DCF590-E5EC-4FDE-9467-AFB7AB31090C}" presName="node" presStyleLbl="node1" presStyleIdx="4" presStyleCnt="5" custScaleX="190152" custRadScaleRad="180332" custRadScaleInc="-5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701D1-3290-49A3-B83D-4B33BF450CCA}" type="pres">
      <dgm:prSet presAssocID="{86DCF590-E5EC-4FDE-9467-AFB7AB31090C}" presName="dummy" presStyleCnt="0"/>
      <dgm:spPr/>
    </dgm:pt>
    <dgm:pt modelId="{6FCBDBC3-350E-4589-AA7E-C83D2F2487B1}" type="pres">
      <dgm:prSet presAssocID="{7EA65A2B-6D34-42CF-AD19-382CE28BCAEA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CA62914A-3471-47D9-A770-CD03EB09132E}" srcId="{3722007C-6B27-4D46-9CFF-AFC1A21CC143}" destId="{8F0AF11B-532B-4DD2-8598-7636DD06A649}" srcOrd="9" destOrd="0" parTransId="{A20AE3CA-2E9F-4E26-A786-D9EA57D41CB6}" sibTransId="{F4EEDE0B-0CC1-4C91-89E9-B4A53284C63F}"/>
    <dgm:cxn modelId="{32E42480-182F-4AAB-BB30-E9011BF0019B}" srcId="{0B8E0F5F-2AEA-4ED8-A0F5-C9EBBEBFB409}" destId="{E57B9970-617A-4637-93D4-BF4AE9965DC3}" srcOrd="0" destOrd="0" parTransId="{29FAAE07-72F1-47F5-9C64-0A4F6259C158}" sibTransId="{0455CD33-FD35-4937-8BB6-3E23ACEBCD6B}"/>
    <dgm:cxn modelId="{75F47797-C28D-424E-803E-E22C0649BBB5}" srcId="{0B8E0F5F-2AEA-4ED8-A0F5-C9EBBEBFB409}" destId="{86DCF590-E5EC-4FDE-9467-AFB7AB31090C}" srcOrd="4" destOrd="0" parTransId="{BCC9F5C1-2003-4AE1-A9E1-81B42DA24ADF}" sibTransId="{7EA65A2B-6D34-42CF-AD19-382CE28BCAEA}"/>
    <dgm:cxn modelId="{AA2995E6-FBC3-4118-A4FF-164500E19427}" srcId="{3722007C-6B27-4D46-9CFF-AFC1A21CC143}" destId="{AAF03048-1930-4D22-80AA-0AF81F94A1C3}" srcOrd="11" destOrd="0" parTransId="{37DEC5ED-6938-4B83-AC21-8287DDA39AEA}" sibTransId="{4171B59C-DB2B-4EE9-916D-BDA73ED6F389}"/>
    <dgm:cxn modelId="{7DAB1EB8-464B-4159-B0EA-DCA64DAF7FCA}" type="presOf" srcId="{86AF93A9-8DAE-4356-9972-F308FEE49073}" destId="{9CCAB787-99C6-497A-A80C-BD11BE9180B5}" srcOrd="0" destOrd="0" presId="urn:microsoft.com/office/officeart/2005/8/layout/radial6"/>
    <dgm:cxn modelId="{1938553C-85A4-45BF-91B2-2CC744DE7D60}" srcId="{3722007C-6B27-4D46-9CFF-AFC1A21CC143}" destId="{8EDC6BB5-0C60-4B9F-9194-DFBEDA26E73B}" srcOrd="10" destOrd="0" parTransId="{566338D9-7554-40B3-874D-DE302370F8B0}" sibTransId="{4B48B798-0612-4A86-9D06-810E746EA394}"/>
    <dgm:cxn modelId="{6B803322-BA5A-4709-B95B-3F662C949CE6}" srcId="{3722007C-6B27-4D46-9CFF-AFC1A21CC143}" destId="{B9AAA698-A13E-458E-B040-E7617F3D1F3A}" srcOrd="6" destOrd="0" parTransId="{C3BE2162-A109-4A2A-B505-9AC5E7FC3D09}" sibTransId="{EA8A08B9-49B1-4362-ADF7-84027CEC5C47}"/>
    <dgm:cxn modelId="{C6E652DA-8005-4B58-9814-B5A2EF55A5F3}" type="presOf" srcId="{4A1FAFE1-A5E8-40C3-9F4D-EAD09592603B}" destId="{8258C7EA-8FEA-40AC-84E3-AA4E21B768DB}" srcOrd="0" destOrd="0" presId="urn:microsoft.com/office/officeart/2005/8/layout/radial6"/>
    <dgm:cxn modelId="{C137D7D8-4CB9-4526-ADE7-D93648B00161}" type="presOf" srcId="{0455CD33-FD35-4937-8BB6-3E23ACEBCD6B}" destId="{C0CD4651-7318-4FEC-A92D-65E1D9C93417}" srcOrd="0" destOrd="0" presId="urn:microsoft.com/office/officeart/2005/8/layout/radial6"/>
    <dgm:cxn modelId="{12155A55-F2A8-4314-A19C-79D9CD156F92}" srcId="{3722007C-6B27-4D46-9CFF-AFC1A21CC143}" destId="{155F55C7-7182-4F27-99A7-31C1F762C341}" srcOrd="3" destOrd="0" parTransId="{C27B72EE-D244-4107-B523-44D097B5C8B4}" sibTransId="{E1BE263E-5E0C-471E-9056-416C99F9C9A9}"/>
    <dgm:cxn modelId="{D18CE545-E771-4E58-9ACD-5DCC451618B1}" srcId="{0B8E0F5F-2AEA-4ED8-A0F5-C9EBBEBFB409}" destId="{6F5322B5-97C6-489F-B5D7-8CEB4AC4C134}" srcOrd="2" destOrd="0" parTransId="{1C58B590-CD7C-45D7-9E10-90E938502EFF}" sibTransId="{069B5D32-4ADC-49AA-88BF-E6F6FDC29A05}"/>
    <dgm:cxn modelId="{1FD97926-E7F0-4DA9-AE33-5E9C2E54366F}" srcId="{3722007C-6B27-4D46-9CFF-AFC1A21CC143}" destId="{5A62C794-9267-42A8-AC9C-52DEC8C405CF}" srcOrd="7" destOrd="0" parTransId="{824E804F-91A9-4772-B460-BF8841F0AA3A}" sibTransId="{31D4331C-AE89-45EF-A15C-096CBDB0648D}"/>
    <dgm:cxn modelId="{8B47FC9C-D439-4117-ACF2-7CAEEED123F8}" type="presOf" srcId="{1DBB5811-B845-4E9C-879D-6224CCFEB1DF}" destId="{D6538205-1121-4433-ABFC-FB4DF12DABC1}" srcOrd="0" destOrd="0" presId="urn:microsoft.com/office/officeart/2005/8/layout/radial6"/>
    <dgm:cxn modelId="{AE5E8728-1B21-423F-8EEB-25EEF5081420}" srcId="{3722007C-6B27-4D46-9CFF-AFC1A21CC143}" destId="{C929D35A-7A87-4C53-822D-5F39EB679291}" srcOrd="2" destOrd="0" parTransId="{7F94D803-F385-4B7B-9EEB-C6839A2ECEFF}" sibTransId="{2195B404-59CA-470D-B2F0-EB98ED9D5CE1}"/>
    <dgm:cxn modelId="{3F227EA1-51DF-4A12-9DB9-F22A749CED62}" type="presOf" srcId="{069B5D32-4ADC-49AA-88BF-E6F6FDC29A05}" destId="{538860A6-6A57-4BFE-AD1C-08C5D72577EE}" srcOrd="0" destOrd="0" presId="urn:microsoft.com/office/officeart/2005/8/layout/radial6"/>
    <dgm:cxn modelId="{24D615EB-E5C0-49C1-BCC0-AA4B77288A2F}" srcId="{8F0AF11B-532B-4DD2-8598-7636DD06A649}" destId="{4589C262-443C-409A-B7AD-4B44BFAC78F9}" srcOrd="0" destOrd="0" parTransId="{EF79F319-E6D8-4E7F-88C4-D0D90403CAEF}" sibTransId="{B66DCC2F-9403-4015-A45C-601EDA3F348F}"/>
    <dgm:cxn modelId="{3C5DED00-7AC0-4B06-BE15-6AD435BB64EA}" srcId="{3722007C-6B27-4D46-9CFF-AFC1A21CC143}" destId="{BBB422C8-5063-4290-9EB9-83267C16FB7A}" srcOrd="4" destOrd="0" parTransId="{884B0A42-06D4-4365-8A56-A3DDAC6E7C41}" sibTransId="{E8F2E40C-E686-4BC9-813F-13463AF8E530}"/>
    <dgm:cxn modelId="{289362A4-821D-4D86-A3AB-E1AB892855B5}" type="presOf" srcId="{7EA65A2B-6D34-42CF-AD19-382CE28BCAEA}" destId="{6FCBDBC3-350E-4589-AA7E-C83D2F2487B1}" srcOrd="0" destOrd="0" presId="urn:microsoft.com/office/officeart/2005/8/layout/radial6"/>
    <dgm:cxn modelId="{1C0060B4-D502-4D4D-8530-53A707BF9A76}" type="presOf" srcId="{6F5322B5-97C6-489F-B5D7-8CEB4AC4C134}" destId="{3278223C-B30F-476C-8B1E-243B005DF828}" srcOrd="0" destOrd="0" presId="urn:microsoft.com/office/officeart/2005/8/layout/radial6"/>
    <dgm:cxn modelId="{397DF8FC-A1CE-46C8-9CF6-BCE9EEAF30F6}" srcId="{0B8E0F5F-2AEA-4ED8-A0F5-C9EBBEBFB409}" destId="{CC548B53-75EE-4AD1-AA10-64F2AB8F1C44}" srcOrd="1" destOrd="0" parTransId="{4AB2F457-3535-4751-A2D7-9D8CAAD3DCAC}" sibTransId="{86AF93A9-8DAE-4356-9972-F308FEE49073}"/>
    <dgm:cxn modelId="{097CCF2E-763B-4DA4-863E-15686B75E8DE}" srcId="{8F0AF11B-532B-4DD2-8598-7636DD06A649}" destId="{9B676DDC-D009-4D47-9245-6DBFB1EF7396}" srcOrd="1" destOrd="0" parTransId="{C62EB35F-641A-4CEA-B9C6-46E1D54E90E3}" sibTransId="{1E3CE39E-1403-43C0-81E3-AA7E49498BBB}"/>
    <dgm:cxn modelId="{C86928B6-2875-48F2-9BF0-BD99D3C9BC26}" type="presOf" srcId="{3722007C-6B27-4D46-9CFF-AFC1A21CC143}" destId="{0E1557C1-3C4F-4C6E-810D-402F9CB5E628}" srcOrd="0" destOrd="0" presId="urn:microsoft.com/office/officeart/2005/8/layout/radial6"/>
    <dgm:cxn modelId="{44E31CB2-30F6-47D3-9697-829DA39275D2}" srcId="{3722007C-6B27-4D46-9CFF-AFC1A21CC143}" destId="{E8DF7A44-4FF3-4BEE-AA0B-19332ACA46D6}" srcOrd="8" destOrd="0" parTransId="{7DA0B15F-1193-44F9-B064-8BBD29473967}" sibTransId="{7389C485-3A03-4958-8E22-6551F3345B56}"/>
    <dgm:cxn modelId="{48CE9ACD-A0CD-4AC9-B899-71BBDA4C350B}" srcId="{3722007C-6B27-4D46-9CFF-AFC1A21CC143}" destId="{252E525C-7614-4611-A856-441BBB57176D}" srcOrd="1" destOrd="0" parTransId="{1AACCA55-1582-4756-8C46-25A1F19563AD}" sibTransId="{89C4D53B-2613-4C90-B3D8-2A8F698FD722}"/>
    <dgm:cxn modelId="{1240DC4A-9F34-44DD-8B1B-632D721C490D}" type="presOf" srcId="{86DCF590-E5EC-4FDE-9467-AFB7AB31090C}" destId="{C3D40A2B-7D4A-4D33-B1A8-6D52EBA08CB3}" srcOrd="0" destOrd="0" presId="urn:microsoft.com/office/officeart/2005/8/layout/radial6"/>
    <dgm:cxn modelId="{5559B278-F615-44E2-A6B3-1FFEE1958774}" srcId="{0B8E0F5F-2AEA-4ED8-A0F5-C9EBBEBFB409}" destId="{4A1FAFE1-A5E8-40C3-9F4D-EAD09592603B}" srcOrd="3" destOrd="0" parTransId="{7EAC6605-F805-4A75-8B2B-1EA5B86EF0D6}" sibTransId="{1DBB5811-B845-4E9C-879D-6224CCFEB1DF}"/>
    <dgm:cxn modelId="{BCBFB06A-51C6-4A01-AA47-185EBAD28744}" type="presOf" srcId="{E57B9970-617A-4637-93D4-BF4AE9965DC3}" destId="{0DFB2D2D-DBFA-471D-A7FF-442C9054EB4E}" srcOrd="0" destOrd="0" presId="urn:microsoft.com/office/officeart/2005/8/layout/radial6"/>
    <dgm:cxn modelId="{B9E30C39-9432-4068-93F3-22535480453F}" srcId="{3722007C-6B27-4D46-9CFF-AFC1A21CC143}" destId="{0B8E0F5F-2AEA-4ED8-A0F5-C9EBBEBFB409}" srcOrd="0" destOrd="0" parTransId="{BEDE948D-BE83-4CBA-A170-A244CBA68092}" sibTransId="{627AE38A-355A-49BE-B03F-F91A333505B7}"/>
    <dgm:cxn modelId="{A861E91A-E702-4A5E-A5C8-5C50A3D35C8A}" srcId="{E8DF7A44-4FF3-4BEE-AA0B-19332ACA46D6}" destId="{C48CEEF3-3D76-4D1B-A914-E2589C5E5981}" srcOrd="1" destOrd="0" parTransId="{DEC5F7FB-BFE6-46D0-A897-E9DE524DE549}" sibTransId="{C48519A1-6FCC-4952-839E-40A9801802A1}"/>
    <dgm:cxn modelId="{AD773B35-F367-4480-AADB-3906EAFCA858}" type="presOf" srcId="{CC548B53-75EE-4AD1-AA10-64F2AB8F1C44}" destId="{D8ECA3B2-37B3-4477-84C5-BC26C24FB012}" srcOrd="0" destOrd="0" presId="urn:microsoft.com/office/officeart/2005/8/layout/radial6"/>
    <dgm:cxn modelId="{73958E76-4DD5-4013-A8D6-7248966787DC}" srcId="{E8DF7A44-4FF3-4BEE-AA0B-19332ACA46D6}" destId="{19197A27-DB1D-400D-89AE-F9CE52352D26}" srcOrd="0" destOrd="0" parTransId="{BD6EB857-ADE9-4467-ADAF-5E0E1D0BFD8D}" sibTransId="{5FEC1FEE-5C60-4B5D-9BAC-6B4802795822}"/>
    <dgm:cxn modelId="{EC632950-A82B-40FB-B3CA-B8D712B29045}" type="presOf" srcId="{0B8E0F5F-2AEA-4ED8-A0F5-C9EBBEBFB409}" destId="{B96B855B-4D0C-4850-8A3A-419CBECEF1F1}" srcOrd="0" destOrd="0" presId="urn:microsoft.com/office/officeart/2005/8/layout/radial6"/>
    <dgm:cxn modelId="{4353E122-D795-4AE6-9EC6-2D177D129DBC}" srcId="{3722007C-6B27-4D46-9CFF-AFC1A21CC143}" destId="{1C12F76E-EB1D-47DC-9A94-9B527E507EC3}" srcOrd="5" destOrd="0" parTransId="{0B8F7C87-5C91-4859-8ED6-CBF38042CB05}" sibTransId="{5284F64D-C19D-4818-AD15-6D6232BBE868}"/>
    <dgm:cxn modelId="{C056CEBC-8D76-473E-8428-4AFB5DC596A3}" type="presParOf" srcId="{0E1557C1-3C4F-4C6E-810D-402F9CB5E628}" destId="{B96B855B-4D0C-4850-8A3A-419CBECEF1F1}" srcOrd="0" destOrd="0" presId="urn:microsoft.com/office/officeart/2005/8/layout/radial6"/>
    <dgm:cxn modelId="{9EA5A9A8-1CA7-4943-9F43-A31196350E14}" type="presParOf" srcId="{0E1557C1-3C4F-4C6E-810D-402F9CB5E628}" destId="{0DFB2D2D-DBFA-471D-A7FF-442C9054EB4E}" srcOrd="1" destOrd="0" presId="urn:microsoft.com/office/officeart/2005/8/layout/radial6"/>
    <dgm:cxn modelId="{E954B0CD-7F6E-4B59-92E8-71A552D1E194}" type="presParOf" srcId="{0E1557C1-3C4F-4C6E-810D-402F9CB5E628}" destId="{D1B066F3-D6B3-4C50-905D-A11FD1B91353}" srcOrd="2" destOrd="0" presId="urn:microsoft.com/office/officeart/2005/8/layout/radial6"/>
    <dgm:cxn modelId="{00CA3E14-41D5-4485-BFA1-77766D219B25}" type="presParOf" srcId="{0E1557C1-3C4F-4C6E-810D-402F9CB5E628}" destId="{C0CD4651-7318-4FEC-A92D-65E1D9C93417}" srcOrd="3" destOrd="0" presId="urn:microsoft.com/office/officeart/2005/8/layout/radial6"/>
    <dgm:cxn modelId="{F10BBA0E-15FF-4DCE-9E13-6062B371719C}" type="presParOf" srcId="{0E1557C1-3C4F-4C6E-810D-402F9CB5E628}" destId="{D8ECA3B2-37B3-4477-84C5-BC26C24FB012}" srcOrd="4" destOrd="0" presId="urn:microsoft.com/office/officeart/2005/8/layout/radial6"/>
    <dgm:cxn modelId="{E1627459-3634-457D-B6E5-2C7629251ED3}" type="presParOf" srcId="{0E1557C1-3C4F-4C6E-810D-402F9CB5E628}" destId="{D4A17ACF-AE50-472A-BA27-AA99BCE25DFB}" srcOrd="5" destOrd="0" presId="urn:microsoft.com/office/officeart/2005/8/layout/radial6"/>
    <dgm:cxn modelId="{DB639E47-C677-480A-A06D-45203ABB7BA0}" type="presParOf" srcId="{0E1557C1-3C4F-4C6E-810D-402F9CB5E628}" destId="{9CCAB787-99C6-497A-A80C-BD11BE9180B5}" srcOrd="6" destOrd="0" presId="urn:microsoft.com/office/officeart/2005/8/layout/radial6"/>
    <dgm:cxn modelId="{58D97191-98FD-49B7-B02A-BA112F6BBDE2}" type="presParOf" srcId="{0E1557C1-3C4F-4C6E-810D-402F9CB5E628}" destId="{3278223C-B30F-476C-8B1E-243B005DF828}" srcOrd="7" destOrd="0" presId="urn:microsoft.com/office/officeart/2005/8/layout/radial6"/>
    <dgm:cxn modelId="{F95070ED-5CE0-40DB-BC01-0CDB8C213E1A}" type="presParOf" srcId="{0E1557C1-3C4F-4C6E-810D-402F9CB5E628}" destId="{730FCD0B-081D-4997-BBD9-47D6B9442BE4}" srcOrd="8" destOrd="0" presId="urn:microsoft.com/office/officeart/2005/8/layout/radial6"/>
    <dgm:cxn modelId="{07B336FC-90C3-4B4D-A31B-FA6F239DDFCE}" type="presParOf" srcId="{0E1557C1-3C4F-4C6E-810D-402F9CB5E628}" destId="{538860A6-6A57-4BFE-AD1C-08C5D72577EE}" srcOrd="9" destOrd="0" presId="urn:microsoft.com/office/officeart/2005/8/layout/radial6"/>
    <dgm:cxn modelId="{BC756B13-3174-47F8-8941-23F1FAD1B48C}" type="presParOf" srcId="{0E1557C1-3C4F-4C6E-810D-402F9CB5E628}" destId="{8258C7EA-8FEA-40AC-84E3-AA4E21B768DB}" srcOrd="10" destOrd="0" presId="urn:microsoft.com/office/officeart/2005/8/layout/radial6"/>
    <dgm:cxn modelId="{EB86DFB7-703F-4E67-89C6-7EB487BD92E7}" type="presParOf" srcId="{0E1557C1-3C4F-4C6E-810D-402F9CB5E628}" destId="{DAE3DEBC-6B87-456E-8F70-11447371D53D}" srcOrd="11" destOrd="0" presId="urn:microsoft.com/office/officeart/2005/8/layout/radial6"/>
    <dgm:cxn modelId="{DB336F67-3F8D-45B2-BCF3-FD2A9A80D133}" type="presParOf" srcId="{0E1557C1-3C4F-4C6E-810D-402F9CB5E628}" destId="{D6538205-1121-4433-ABFC-FB4DF12DABC1}" srcOrd="12" destOrd="0" presId="urn:microsoft.com/office/officeart/2005/8/layout/radial6"/>
    <dgm:cxn modelId="{45289E35-244B-4D00-9E7C-9796FB06A933}" type="presParOf" srcId="{0E1557C1-3C4F-4C6E-810D-402F9CB5E628}" destId="{C3D40A2B-7D4A-4D33-B1A8-6D52EBA08CB3}" srcOrd="13" destOrd="0" presId="urn:microsoft.com/office/officeart/2005/8/layout/radial6"/>
    <dgm:cxn modelId="{F7A9FD0A-0621-4ECF-BD71-930C3509EC09}" type="presParOf" srcId="{0E1557C1-3C4F-4C6E-810D-402F9CB5E628}" destId="{884701D1-3290-49A3-B83D-4B33BF450CCA}" srcOrd="14" destOrd="0" presId="urn:microsoft.com/office/officeart/2005/8/layout/radial6"/>
    <dgm:cxn modelId="{165024C9-7EE4-4EE5-925E-A49033359ABF}" type="presParOf" srcId="{0E1557C1-3C4F-4C6E-810D-402F9CB5E628}" destId="{6FCBDBC3-350E-4589-AA7E-C83D2F2487B1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4068E0-63EF-4098-82B1-EE43D8A5D26A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52075E3-50E1-45ED-A601-F04B94B470D9}">
      <dgm:prSet/>
      <dgm:spPr/>
      <dgm:t>
        <a:bodyPr/>
        <a:lstStyle/>
        <a:p>
          <a:r>
            <a:rPr lang="ru-RU" b="1" dirty="0" smtClean="0"/>
            <a:t>В </a:t>
          </a:r>
          <a:r>
            <a:rPr lang="en-US" b="1" dirty="0" smtClean="0"/>
            <a:t>I </a:t>
          </a:r>
          <a:r>
            <a:rPr lang="ru-RU" b="1" dirty="0" smtClean="0"/>
            <a:t>блоке изучаются особенности</a:t>
          </a:r>
          <a:r>
            <a:rPr lang="ru-RU" dirty="0" smtClean="0"/>
            <a:t> </a:t>
          </a:r>
          <a:r>
            <a:rPr lang="ru-RU" b="1" dirty="0" smtClean="0"/>
            <a:t> познавательного развития и характера предметно-практической деятельности детей</a:t>
          </a:r>
          <a:endParaRPr lang="ru-RU" dirty="0"/>
        </a:p>
      </dgm:t>
    </dgm:pt>
    <dgm:pt modelId="{E22ED815-070F-4D8F-9450-947645F856C8}" type="parTrans" cxnId="{1A482E0D-5D3F-433E-B724-62662F63AE1E}">
      <dgm:prSet/>
      <dgm:spPr/>
      <dgm:t>
        <a:bodyPr/>
        <a:lstStyle/>
        <a:p>
          <a:endParaRPr lang="ru-RU"/>
        </a:p>
      </dgm:t>
    </dgm:pt>
    <dgm:pt modelId="{33FCC99F-5E3E-447D-BE3C-DB2D9339C5BF}" type="sibTrans" cxnId="{1A482E0D-5D3F-433E-B724-62662F63AE1E}">
      <dgm:prSet/>
      <dgm:spPr/>
      <dgm:t>
        <a:bodyPr/>
        <a:lstStyle/>
        <a:p>
          <a:endParaRPr lang="ru-RU"/>
        </a:p>
      </dgm:t>
    </dgm:pt>
    <dgm:pt modelId="{8C1BE78D-802C-4205-AC1B-01D1B41635C5}">
      <dgm:prSet/>
      <dgm:spPr/>
      <dgm:t>
        <a:bodyPr/>
        <a:lstStyle/>
        <a:p>
          <a:r>
            <a:rPr lang="ru-RU" b="1" dirty="0" smtClean="0"/>
            <a:t>Во </a:t>
          </a:r>
          <a:r>
            <a:rPr lang="en-US" b="1" dirty="0" smtClean="0"/>
            <a:t>II </a:t>
          </a:r>
          <a:r>
            <a:rPr lang="ru-RU" b="1" dirty="0" smtClean="0"/>
            <a:t>блоке мы рассматриваем особенности </a:t>
          </a:r>
          <a:r>
            <a:rPr lang="ru-RU" b="1" dirty="0" err="1" smtClean="0"/>
            <a:t>импрессивной</a:t>
          </a:r>
          <a:r>
            <a:rPr lang="ru-RU" b="1" dirty="0" smtClean="0"/>
            <a:t> и экспрессивной речи</a:t>
          </a:r>
          <a:endParaRPr lang="ru-RU" dirty="0"/>
        </a:p>
      </dgm:t>
    </dgm:pt>
    <dgm:pt modelId="{52868981-EC41-4196-8AC9-B792B1518B2B}" type="parTrans" cxnId="{85E27821-A581-4C4F-8D0C-A09462121F64}">
      <dgm:prSet/>
      <dgm:spPr/>
      <dgm:t>
        <a:bodyPr/>
        <a:lstStyle/>
        <a:p>
          <a:endParaRPr lang="ru-RU"/>
        </a:p>
      </dgm:t>
    </dgm:pt>
    <dgm:pt modelId="{5BABA769-2B73-48EE-8296-8265E9A061F1}" type="sibTrans" cxnId="{85E27821-A581-4C4F-8D0C-A09462121F64}">
      <dgm:prSet/>
      <dgm:spPr/>
      <dgm:t>
        <a:bodyPr/>
        <a:lstStyle/>
        <a:p>
          <a:endParaRPr lang="ru-RU"/>
        </a:p>
      </dgm:t>
    </dgm:pt>
    <dgm:pt modelId="{3DE547E2-B982-4284-8707-0908346F75C2}">
      <dgm:prSet/>
      <dgm:spPr/>
      <dgm:t>
        <a:bodyPr/>
        <a:lstStyle/>
        <a:p>
          <a:r>
            <a:rPr lang="ru-RU" b="1" smtClean="0"/>
            <a:t>В </a:t>
          </a:r>
          <a:r>
            <a:rPr lang="en-US" b="1" smtClean="0"/>
            <a:t>III </a:t>
          </a:r>
          <a:r>
            <a:rPr lang="ru-RU" b="1" smtClean="0"/>
            <a:t>блоке диагностируем особенности социально-эмоционального развития (отношения к взрослым)</a:t>
          </a:r>
          <a:endParaRPr lang="ru-RU"/>
        </a:p>
      </dgm:t>
    </dgm:pt>
    <dgm:pt modelId="{3B7F9711-EC73-4FC0-9B15-5B1D33C0D7CE}" type="parTrans" cxnId="{58B6C67B-E25E-4A36-8D4D-E2033824C8C3}">
      <dgm:prSet/>
      <dgm:spPr/>
      <dgm:t>
        <a:bodyPr/>
        <a:lstStyle/>
        <a:p>
          <a:endParaRPr lang="ru-RU"/>
        </a:p>
      </dgm:t>
    </dgm:pt>
    <dgm:pt modelId="{C269E073-EDA0-4C0F-91A3-60F1B57175DC}" type="sibTrans" cxnId="{58B6C67B-E25E-4A36-8D4D-E2033824C8C3}">
      <dgm:prSet/>
      <dgm:spPr/>
      <dgm:t>
        <a:bodyPr/>
        <a:lstStyle/>
        <a:p>
          <a:endParaRPr lang="ru-RU"/>
        </a:p>
      </dgm:t>
    </dgm:pt>
    <dgm:pt modelId="{974360D3-DC24-45F6-94E3-CFE1651D5250}" type="pres">
      <dgm:prSet presAssocID="{884068E0-63EF-4098-82B1-EE43D8A5D26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3F94F8-A152-48EB-A748-54EBD6A629AA}" type="pres">
      <dgm:prSet presAssocID="{884068E0-63EF-4098-82B1-EE43D8A5D26A}" presName="dummyMaxCanvas" presStyleCnt="0">
        <dgm:presLayoutVars/>
      </dgm:prSet>
      <dgm:spPr/>
    </dgm:pt>
    <dgm:pt modelId="{42053C58-296A-469D-A6D2-BF1A05FA9221}" type="pres">
      <dgm:prSet presAssocID="{884068E0-63EF-4098-82B1-EE43D8A5D26A}" presName="ThreeNodes_1" presStyleLbl="node1" presStyleIdx="0" presStyleCnt="3" custScaleX="113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1E1DFF-606C-4932-B20B-3EB83A8E1506}" type="pres">
      <dgm:prSet presAssocID="{884068E0-63EF-4098-82B1-EE43D8A5D26A}" presName="ThreeNodes_2" presStyleLbl="node1" presStyleIdx="1" presStyleCnt="3" custScaleX="114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F07DB-6F51-4492-AE8C-C2E4FA9F1616}" type="pres">
      <dgm:prSet presAssocID="{884068E0-63EF-4098-82B1-EE43D8A5D26A}" presName="ThreeNodes_3" presStyleLbl="node1" presStyleIdx="2" presStyleCnt="3" custScaleX="1110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5F8192-EBC9-49A2-B842-2B3D7602BAE7}" type="pres">
      <dgm:prSet presAssocID="{884068E0-63EF-4098-82B1-EE43D8A5D26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15268F-FFA4-469B-B356-548F902A3E89}" type="pres">
      <dgm:prSet presAssocID="{884068E0-63EF-4098-82B1-EE43D8A5D26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395E8-5207-4F7F-AD4A-43BF7ABA04F1}" type="pres">
      <dgm:prSet presAssocID="{884068E0-63EF-4098-82B1-EE43D8A5D26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1C319-FD38-4AF0-82C9-0444317925C5}" type="pres">
      <dgm:prSet presAssocID="{884068E0-63EF-4098-82B1-EE43D8A5D26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08E6EF-0752-48DD-94EC-6AD56C3A90D9}" type="pres">
      <dgm:prSet presAssocID="{884068E0-63EF-4098-82B1-EE43D8A5D26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482E0D-5D3F-433E-B724-62662F63AE1E}" srcId="{884068E0-63EF-4098-82B1-EE43D8A5D26A}" destId="{352075E3-50E1-45ED-A601-F04B94B470D9}" srcOrd="0" destOrd="0" parTransId="{E22ED815-070F-4D8F-9450-947645F856C8}" sibTransId="{33FCC99F-5E3E-447D-BE3C-DB2D9339C5BF}"/>
    <dgm:cxn modelId="{58B6C67B-E25E-4A36-8D4D-E2033824C8C3}" srcId="{884068E0-63EF-4098-82B1-EE43D8A5D26A}" destId="{3DE547E2-B982-4284-8707-0908346F75C2}" srcOrd="2" destOrd="0" parTransId="{3B7F9711-EC73-4FC0-9B15-5B1D33C0D7CE}" sibTransId="{C269E073-EDA0-4C0F-91A3-60F1B57175DC}"/>
    <dgm:cxn modelId="{857E77D1-BAD9-4B47-AC12-1BEEFE915C10}" type="presOf" srcId="{33FCC99F-5E3E-447D-BE3C-DB2D9339C5BF}" destId="{045F8192-EBC9-49A2-B842-2B3D7602BAE7}" srcOrd="0" destOrd="0" presId="urn:microsoft.com/office/officeart/2005/8/layout/vProcess5"/>
    <dgm:cxn modelId="{3BA7B508-DB61-4EDD-A9CC-8FA47ED19220}" type="presOf" srcId="{3DE547E2-B982-4284-8707-0908346F75C2}" destId="{35AF07DB-6F51-4492-AE8C-C2E4FA9F1616}" srcOrd="0" destOrd="0" presId="urn:microsoft.com/office/officeart/2005/8/layout/vProcess5"/>
    <dgm:cxn modelId="{BDB51DAF-43EE-4B1A-B3C3-CB13DB30DE64}" type="presOf" srcId="{352075E3-50E1-45ED-A601-F04B94B470D9}" destId="{261395E8-5207-4F7F-AD4A-43BF7ABA04F1}" srcOrd="1" destOrd="0" presId="urn:microsoft.com/office/officeart/2005/8/layout/vProcess5"/>
    <dgm:cxn modelId="{B2BF6C79-E564-4977-A406-078AB0CD9212}" type="presOf" srcId="{3DE547E2-B982-4284-8707-0908346F75C2}" destId="{9B08E6EF-0752-48DD-94EC-6AD56C3A90D9}" srcOrd="1" destOrd="0" presId="urn:microsoft.com/office/officeart/2005/8/layout/vProcess5"/>
    <dgm:cxn modelId="{85E27821-A581-4C4F-8D0C-A09462121F64}" srcId="{884068E0-63EF-4098-82B1-EE43D8A5D26A}" destId="{8C1BE78D-802C-4205-AC1B-01D1B41635C5}" srcOrd="1" destOrd="0" parTransId="{52868981-EC41-4196-8AC9-B792B1518B2B}" sibTransId="{5BABA769-2B73-48EE-8296-8265E9A061F1}"/>
    <dgm:cxn modelId="{D05A3998-DBC4-4A54-9BF3-F7DFD9497454}" type="presOf" srcId="{884068E0-63EF-4098-82B1-EE43D8A5D26A}" destId="{974360D3-DC24-45F6-94E3-CFE1651D5250}" srcOrd="0" destOrd="0" presId="urn:microsoft.com/office/officeart/2005/8/layout/vProcess5"/>
    <dgm:cxn modelId="{1C699A8C-79C0-4FE0-922D-D475EB181CB1}" type="presOf" srcId="{5BABA769-2B73-48EE-8296-8265E9A061F1}" destId="{F915268F-FFA4-469B-B356-548F902A3E89}" srcOrd="0" destOrd="0" presId="urn:microsoft.com/office/officeart/2005/8/layout/vProcess5"/>
    <dgm:cxn modelId="{55386559-A000-456D-8A48-5C4C9C2F4648}" type="presOf" srcId="{8C1BE78D-802C-4205-AC1B-01D1B41635C5}" destId="{F61E1DFF-606C-4932-B20B-3EB83A8E1506}" srcOrd="0" destOrd="0" presId="urn:microsoft.com/office/officeart/2005/8/layout/vProcess5"/>
    <dgm:cxn modelId="{7F3D8B3B-D84B-4933-9D82-B41B65ED9718}" type="presOf" srcId="{8C1BE78D-802C-4205-AC1B-01D1B41635C5}" destId="{0C51C319-FD38-4AF0-82C9-0444317925C5}" srcOrd="1" destOrd="0" presId="urn:microsoft.com/office/officeart/2005/8/layout/vProcess5"/>
    <dgm:cxn modelId="{44CE6FC7-A528-4AEC-8A76-7AA78646EA1C}" type="presOf" srcId="{352075E3-50E1-45ED-A601-F04B94B470D9}" destId="{42053C58-296A-469D-A6D2-BF1A05FA9221}" srcOrd="0" destOrd="0" presId="urn:microsoft.com/office/officeart/2005/8/layout/vProcess5"/>
    <dgm:cxn modelId="{32E3E8D5-07B6-43E9-BC66-EA92ADBC9737}" type="presParOf" srcId="{974360D3-DC24-45F6-94E3-CFE1651D5250}" destId="{073F94F8-A152-48EB-A748-54EBD6A629AA}" srcOrd="0" destOrd="0" presId="urn:microsoft.com/office/officeart/2005/8/layout/vProcess5"/>
    <dgm:cxn modelId="{D4E4E9D4-2DCC-4929-B99C-8477F5BA705D}" type="presParOf" srcId="{974360D3-DC24-45F6-94E3-CFE1651D5250}" destId="{42053C58-296A-469D-A6D2-BF1A05FA9221}" srcOrd="1" destOrd="0" presId="urn:microsoft.com/office/officeart/2005/8/layout/vProcess5"/>
    <dgm:cxn modelId="{92F70A5D-8C94-43B4-B3E7-9163177187F1}" type="presParOf" srcId="{974360D3-DC24-45F6-94E3-CFE1651D5250}" destId="{F61E1DFF-606C-4932-B20B-3EB83A8E1506}" srcOrd="2" destOrd="0" presId="urn:microsoft.com/office/officeart/2005/8/layout/vProcess5"/>
    <dgm:cxn modelId="{8A747DFD-72E0-4186-992F-E54E7A24ED38}" type="presParOf" srcId="{974360D3-DC24-45F6-94E3-CFE1651D5250}" destId="{35AF07DB-6F51-4492-AE8C-C2E4FA9F1616}" srcOrd="3" destOrd="0" presId="urn:microsoft.com/office/officeart/2005/8/layout/vProcess5"/>
    <dgm:cxn modelId="{AFA1E46C-A321-4951-B3A6-D3C244987A91}" type="presParOf" srcId="{974360D3-DC24-45F6-94E3-CFE1651D5250}" destId="{045F8192-EBC9-49A2-B842-2B3D7602BAE7}" srcOrd="4" destOrd="0" presId="urn:microsoft.com/office/officeart/2005/8/layout/vProcess5"/>
    <dgm:cxn modelId="{572D929F-4535-4A0A-AD5F-7C3242D962B4}" type="presParOf" srcId="{974360D3-DC24-45F6-94E3-CFE1651D5250}" destId="{F915268F-FFA4-469B-B356-548F902A3E89}" srcOrd="5" destOrd="0" presId="urn:microsoft.com/office/officeart/2005/8/layout/vProcess5"/>
    <dgm:cxn modelId="{7837A57D-B999-4811-AB47-8595B6A983BA}" type="presParOf" srcId="{974360D3-DC24-45F6-94E3-CFE1651D5250}" destId="{261395E8-5207-4F7F-AD4A-43BF7ABA04F1}" srcOrd="6" destOrd="0" presId="urn:microsoft.com/office/officeart/2005/8/layout/vProcess5"/>
    <dgm:cxn modelId="{0FC3F3D6-C0F5-4301-89E1-24055153002C}" type="presParOf" srcId="{974360D3-DC24-45F6-94E3-CFE1651D5250}" destId="{0C51C319-FD38-4AF0-82C9-0444317925C5}" srcOrd="7" destOrd="0" presId="urn:microsoft.com/office/officeart/2005/8/layout/vProcess5"/>
    <dgm:cxn modelId="{8416D679-EFDA-4FE8-B2BB-077854946797}" type="presParOf" srcId="{974360D3-DC24-45F6-94E3-CFE1651D5250}" destId="{9B08E6EF-0752-48DD-94EC-6AD56C3A90D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BDBC3-350E-4589-AA7E-C83D2F2487B1}">
      <dsp:nvSpPr>
        <dsp:cNvPr id="0" name=""/>
        <dsp:cNvSpPr/>
      </dsp:nvSpPr>
      <dsp:spPr>
        <a:xfrm>
          <a:off x="1148850" y="81273"/>
          <a:ext cx="3790652" cy="3790652"/>
        </a:xfrm>
        <a:prstGeom prst="blockArc">
          <a:avLst>
            <a:gd name="adj1" fmla="val 11521779"/>
            <a:gd name="adj2" fmla="val 18982776"/>
            <a:gd name="adj3" fmla="val 4641"/>
          </a:avLst>
        </a:prstGeom>
        <a:solidFill>
          <a:schemeClr val="accent4">
            <a:hueOff val="10412348"/>
            <a:satOff val="-59202"/>
            <a:lumOff val="1902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538205-1121-4433-ABFC-FB4DF12DABC1}">
      <dsp:nvSpPr>
        <dsp:cNvPr id="0" name=""/>
        <dsp:cNvSpPr/>
      </dsp:nvSpPr>
      <dsp:spPr>
        <a:xfrm>
          <a:off x="1088935" y="297308"/>
          <a:ext cx="3790652" cy="3790652"/>
        </a:xfrm>
        <a:prstGeom prst="blockArc">
          <a:avLst>
            <a:gd name="adj1" fmla="val 5651744"/>
            <a:gd name="adj2" fmla="val 11938329"/>
            <a:gd name="adj3" fmla="val 4641"/>
          </a:avLst>
        </a:prstGeom>
        <a:solidFill>
          <a:schemeClr val="accent4">
            <a:hueOff val="7809261"/>
            <a:satOff val="-44401"/>
            <a:lumOff val="142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8860A6-6A57-4BFE-AD1C-08C5D72577EE}">
      <dsp:nvSpPr>
        <dsp:cNvPr id="0" name=""/>
        <dsp:cNvSpPr/>
      </dsp:nvSpPr>
      <dsp:spPr>
        <a:xfrm>
          <a:off x="2799805" y="3281680"/>
          <a:ext cx="4220382" cy="1226654"/>
        </a:xfrm>
        <a:prstGeom prst="blockArc">
          <a:avLst>
            <a:gd name="adj1" fmla="val 21360197"/>
            <a:gd name="adj2" fmla="val 10560197"/>
            <a:gd name="adj3" fmla="val 4168"/>
          </a:avLst>
        </a:prstGeom>
        <a:solidFill>
          <a:schemeClr val="accent4">
            <a:hueOff val="5206174"/>
            <a:satOff val="-29601"/>
            <a:lumOff val="951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CAB787-99C6-497A-A80C-BD11BE9180B5}">
      <dsp:nvSpPr>
        <dsp:cNvPr id="0" name=""/>
        <dsp:cNvSpPr/>
      </dsp:nvSpPr>
      <dsp:spPr>
        <a:xfrm>
          <a:off x="4158892" y="247356"/>
          <a:ext cx="3790652" cy="3790652"/>
        </a:xfrm>
        <a:prstGeom prst="blockArc">
          <a:avLst>
            <a:gd name="adj1" fmla="val 19967159"/>
            <a:gd name="adj2" fmla="val 3618643"/>
            <a:gd name="adj3" fmla="val 4641"/>
          </a:avLst>
        </a:prstGeom>
        <a:solidFill>
          <a:schemeClr val="accent4">
            <a:hueOff val="2603087"/>
            <a:satOff val="-14800"/>
            <a:lumOff val="47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CD4651-7318-4FEC-A92D-65E1D9C93417}">
      <dsp:nvSpPr>
        <dsp:cNvPr id="0" name=""/>
        <dsp:cNvSpPr/>
      </dsp:nvSpPr>
      <dsp:spPr>
        <a:xfrm>
          <a:off x="4024927" y="-119305"/>
          <a:ext cx="3790652" cy="3790652"/>
        </a:xfrm>
        <a:prstGeom prst="blockArc">
          <a:avLst>
            <a:gd name="adj1" fmla="val 12881620"/>
            <a:gd name="adj2" fmla="val 20742289"/>
            <a:gd name="adj3" fmla="val 464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6B855B-4D0C-4850-8A3A-419CBECEF1F1}">
      <dsp:nvSpPr>
        <dsp:cNvPr id="0" name=""/>
        <dsp:cNvSpPr/>
      </dsp:nvSpPr>
      <dsp:spPr>
        <a:xfrm>
          <a:off x="2192821" y="1776578"/>
          <a:ext cx="4652571" cy="147324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При диагностике детей раннего возраста мы соблюдаем определенные условия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74174" y="1992329"/>
        <a:ext cx="3289865" cy="1041740"/>
      </dsp:txXfrm>
    </dsp:sp>
    <dsp:sp modelId="{0DFB2D2D-DBFA-471D-A7FF-442C9054EB4E}">
      <dsp:nvSpPr>
        <dsp:cNvPr id="0" name=""/>
        <dsp:cNvSpPr/>
      </dsp:nvSpPr>
      <dsp:spPr>
        <a:xfrm>
          <a:off x="3068114" y="-83183"/>
          <a:ext cx="2632604" cy="1565162"/>
        </a:xfrm>
        <a:prstGeom prst="ellipse">
          <a:avLst/>
        </a:prstGeom>
        <a:solidFill>
          <a:srgbClr val="F5CD2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0000"/>
              </a:solidFill>
              <a:effectLst/>
              <a:latin typeface="Times New Roman"/>
              <a:ea typeface="Calibri"/>
            </a:rPr>
            <a:t>Диагностическая работа проводится на первичном приеме в присутствии родителей ребенка</a:t>
          </a:r>
          <a:endParaRPr lang="ru-RU" sz="1400" b="1" kern="1200" dirty="0" smtClean="0"/>
        </a:p>
      </dsp:txBody>
      <dsp:txXfrm>
        <a:off x="3453650" y="146030"/>
        <a:ext cx="1861532" cy="1106736"/>
      </dsp:txXfrm>
    </dsp:sp>
    <dsp:sp modelId="{D8ECA3B2-37B3-4477-84C5-BC26C24FB012}">
      <dsp:nvSpPr>
        <dsp:cNvPr id="0" name=""/>
        <dsp:cNvSpPr/>
      </dsp:nvSpPr>
      <dsp:spPr>
        <a:xfrm>
          <a:off x="6651781" y="619887"/>
          <a:ext cx="2097698" cy="1352291"/>
        </a:xfrm>
        <a:prstGeom prst="ellipse">
          <a:avLst/>
        </a:prstGeom>
        <a:solidFill>
          <a:schemeClr val="accent4">
            <a:hueOff val="2603087"/>
            <a:satOff val="-14800"/>
            <a:lumOff val="47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Специалист устанавливает контакт с ребенком (для ребенка до 2 лет установление контакта в течение 40 минут – это норма)</a:t>
          </a:r>
          <a:endParaRPr lang="ru-RU" sz="1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958982" y="817925"/>
        <a:ext cx="1483296" cy="956215"/>
      </dsp:txXfrm>
    </dsp:sp>
    <dsp:sp modelId="{3278223C-B30F-476C-8B1E-243B005DF828}">
      <dsp:nvSpPr>
        <dsp:cNvPr id="0" name=""/>
        <dsp:cNvSpPr/>
      </dsp:nvSpPr>
      <dsp:spPr>
        <a:xfrm>
          <a:off x="5616620" y="3140174"/>
          <a:ext cx="2709127" cy="1221637"/>
        </a:xfrm>
        <a:prstGeom prst="ellipse">
          <a:avLst/>
        </a:prstGeom>
        <a:solidFill>
          <a:schemeClr val="accent4">
            <a:hueOff val="5206174"/>
            <a:satOff val="-29601"/>
            <a:lumOff val="95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Перед диагностикой дается ребенку время на ознакомление с помещением</a:t>
          </a:r>
          <a:endParaRPr lang="ru-RU" sz="1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13362" y="3319079"/>
        <a:ext cx="1915643" cy="863827"/>
      </dsp:txXfrm>
    </dsp:sp>
    <dsp:sp modelId="{8258C7EA-8FEA-40AC-84E3-AA4E21B768DB}">
      <dsp:nvSpPr>
        <dsp:cNvPr id="0" name=""/>
        <dsp:cNvSpPr/>
      </dsp:nvSpPr>
      <dsp:spPr>
        <a:xfrm>
          <a:off x="1440163" y="3428202"/>
          <a:ext cx="2817291" cy="1221637"/>
        </a:xfrm>
        <a:prstGeom prst="ellipse">
          <a:avLst/>
        </a:prstGeom>
        <a:solidFill>
          <a:schemeClr val="accent4">
            <a:hueOff val="7809261"/>
            <a:satOff val="-44401"/>
            <a:lumOff val="142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Диагностика с ребенком проводится в форме дидактической игры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52746" y="3607107"/>
        <a:ext cx="1992125" cy="863827"/>
      </dsp:txXfrm>
    </dsp:sp>
    <dsp:sp modelId="{C3D40A2B-7D4A-4D33-B1A8-6D52EBA08CB3}">
      <dsp:nvSpPr>
        <dsp:cNvPr id="0" name=""/>
        <dsp:cNvSpPr/>
      </dsp:nvSpPr>
      <dsp:spPr>
        <a:xfrm>
          <a:off x="72001" y="979927"/>
          <a:ext cx="2322968" cy="1221637"/>
        </a:xfrm>
        <a:prstGeom prst="ellipse">
          <a:avLst/>
        </a:prstGeom>
        <a:solidFill>
          <a:schemeClr val="accent4">
            <a:hueOff val="10412348"/>
            <a:satOff val="-59202"/>
            <a:lumOff val="190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Перед началом обследования подготавливаются необходимые методики в соответствии с </a:t>
          </a:r>
          <a:r>
            <a:rPr lang="ru-RU" sz="11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эпикризным</a:t>
          </a: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возрастом</a:t>
          </a:r>
          <a:endParaRPr lang="ru-RU" sz="1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2192" y="1158832"/>
        <a:ext cx="1642586" cy="8638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53C58-296A-469D-A6D2-BF1A05FA9221}">
      <dsp:nvSpPr>
        <dsp:cNvPr id="0" name=""/>
        <dsp:cNvSpPr/>
      </dsp:nvSpPr>
      <dsp:spPr>
        <a:xfrm>
          <a:off x="-417676" y="0"/>
          <a:ext cx="7687014" cy="8923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В </a:t>
          </a:r>
          <a:r>
            <a:rPr lang="en-US" sz="1700" b="1" kern="1200" dirty="0" smtClean="0"/>
            <a:t>I </a:t>
          </a:r>
          <a:r>
            <a:rPr lang="ru-RU" sz="1700" b="1" kern="1200" dirty="0" smtClean="0"/>
            <a:t>блоке изучаются особенности</a:t>
          </a:r>
          <a:r>
            <a:rPr lang="ru-RU" sz="1700" kern="1200" dirty="0" smtClean="0"/>
            <a:t> </a:t>
          </a:r>
          <a:r>
            <a:rPr lang="ru-RU" sz="1700" b="1" kern="1200" dirty="0" smtClean="0"/>
            <a:t> познавательного развития и характера предметно-практической деятельности детей</a:t>
          </a:r>
          <a:endParaRPr lang="ru-RU" sz="1700" kern="1200" dirty="0"/>
        </a:p>
      </dsp:txBody>
      <dsp:txXfrm>
        <a:off x="-391541" y="26135"/>
        <a:ext cx="6600090" cy="840040"/>
      </dsp:txXfrm>
    </dsp:sp>
    <dsp:sp modelId="{F61E1DFF-606C-4932-B20B-3EB83A8E1506}">
      <dsp:nvSpPr>
        <dsp:cNvPr id="0" name=""/>
        <dsp:cNvSpPr/>
      </dsp:nvSpPr>
      <dsp:spPr>
        <a:xfrm>
          <a:off x="149905" y="1041028"/>
          <a:ext cx="7745737" cy="892310"/>
        </a:xfrm>
        <a:prstGeom prst="roundRect">
          <a:avLst>
            <a:gd name="adj" fmla="val 10000"/>
          </a:avLst>
        </a:prstGeom>
        <a:solidFill>
          <a:schemeClr val="accent5">
            <a:hueOff val="-138508"/>
            <a:satOff val="-13264"/>
            <a:lumOff val="-133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Во </a:t>
          </a:r>
          <a:r>
            <a:rPr lang="en-US" sz="1700" b="1" kern="1200" dirty="0" smtClean="0"/>
            <a:t>II </a:t>
          </a:r>
          <a:r>
            <a:rPr lang="ru-RU" sz="1700" b="1" kern="1200" dirty="0" smtClean="0"/>
            <a:t>блоке мы рассматриваем особенности </a:t>
          </a:r>
          <a:r>
            <a:rPr lang="ru-RU" sz="1700" b="1" kern="1200" dirty="0" err="1" smtClean="0"/>
            <a:t>импрессивной</a:t>
          </a:r>
          <a:r>
            <a:rPr lang="ru-RU" sz="1700" b="1" kern="1200" dirty="0" smtClean="0"/>
            <a:t> и экспрессивной речи</a:t>
          </a:r>
          <a:endParaRPr lang="ru-RU" sz="1700" kern="1200" dirty="0"/>
        </a:p>
      </dsp:txBody>
      <dsp:txXfrm>
        <a:off x="176040" y="1067163"/>
        <a:ext cx="6345970" cy="840040"/>
      </dsp:txXfrm>
    </dsp:sp>
    <dsp:sp modelId="{35AF07DB-6F51-4492-AE8C-C2E4FA9F1616}">
      <dsp:nvSpPr>
        <dsp:cNvPr id="0" name=""/>
        <dsp:cNvSpPr/>
      </dsp:nvSpPr>
      <dsp:spPr>
        <a:xfrm>
          <a:off x="862503" y="2082057"/>
          <a:ext cx="7514430" cy="892310"/>
        </a:xfrm>
        <a:prstGeom prst="roundRect">
          <a:avLst>
            <a:gd name="adj" fmla="val 10000"/>
          </a:avLst>
        </a:prstGeom>
        <a:solidFill>
          <a:schemeClr val="accent5">
            <a:hueOff val="-277017"/>
            <a:satOff val="-26528"/>
            <a:lumOff val="-2666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smtClean="0"/>
            <a:t>В </a:t>
          </a:r>
          <a:r>
            <a:rPr lang="en-US" sz="1700" b="1" kern="1200" smtClean="0"/>
            <a:t>III </a:t>
          </a:r>
          <a:r>
            <a:rPr lang="ru-RU" sz="1700" b="1" kern="1200" smtClean="0"/>
            <a:t>блоке диагностируем особенности социально-эмоционального развития (отношения к взрослым)</a:t>
          </a:r>
          <a:endParaRPr lang="ru-RU" sz="1700" kern="1200"/>
        </a:p>
      </dsp:txBody>
      <dsp:txXfrm>
        <a:off x="888638" y="2108192"/>
        <a:ext cx="6154902" cy="840040"/>
      </dsp:txXfrm>
    </dsp:sp>
    <dsp:sp modelId="{045F8192-EBC9-49A2-B842-2B3D7602BAE7}">
      <dsp:nvSpPr>
        <dsp:cNvPr id="0" name=""/>
        <dsp:cNvSpPr/>
      </dsp:nvSpPr>
      <dsp:spPr>
        <a:xfrm>
          <a:off x="6228512" y="676668"/>
          <a:ext cx="580001" cy="580001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6359012" y="676668"/>
        <a:ext cx="319001" cy="436451"/>
      </dsp:txXfrm>
    </dsp:sp>
    <dsp:sp modelId="{F915268F-FFA4-469B-B356-548F902A3E89}">
      <dsp:nvSpPr>
        <dsp:cNvPr id="0" name=""/>
        <dsp:cNvSpPr/>
      </dsp:nvSpPr>
      <dsp:spPr>
        <a:xfrm>
          <a:off x="6825457" y="1711748"/>
          <a:ext cx="580001" cy="580001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02234"/>
            <a:satOff val="-24813"/>
            <a:lumOff val="-697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6955957" y="1711748"/>
        <a:ext cx="319001" cy="436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945" cy="497288"/>
          </a:xfrm>
          <a:prstGeom prst="rect">
            <a:avLst/>
          </a:prstGeom>
        </p:spPr>
        <p:txBody>
          <a:bodyPr vert="horz" lIns="90436" tIns="45218" rIns="90436" bIns="4521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607" y="0"/>
            <a:ext cx="2929945" cy="497288"/>
          </a:xfrm>
          <a:prstGeom prst="rect">
            <a:avLst/>
          </a:prstGeom>
        </p:spPr>
        <p:txBody>
          <a:bodyPr vert="horz" lIns="90436" tIns="45218" rIns="90436" bIns="4521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3CEBB2A-D9CD-4594-A062-C27F7DE67860}" type="datetimeFigureOut">
              <a:rPr lang="ru-RU"/>
              <a:pPr>
                <a:defRPr/>
              </a:pPr>
              <a:t>20.05.2021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7713"/>
            <a:ext cx="6627813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36" tIns="45218" rIns="90436" bIns="45218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763" y="4722614"/>
            <a:ext cx="5409253" cy="4473969"/>
          </a:xfrm>
          <a:prstGeom prst="rect">
            <a:avLst/>
          </a:prstGeom>
        </p:spPr>
        <p:txBody>
          <a:bodyPr vert="horz" lIns="90436" tIns="45218" rIns="90436" bIns="45218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13"/>
            <a:ext cx="2929945" cy="497288"/>
          </a:xfrm>
          <a:prstGeom prst="rect">
            <a:avLst/>
          </a:prstGeom>
        </p:spPr>
        <p:txBody>
          <a:bodyPr vert="horz" lIns="90436" tIns="45218" rIns="90436" bIns="4521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607" y="9443613"/>
            <a:ext cx="2929945" cy="497288"/>
          </a:xfrm>
          <a:prstGeom prst="rect">
            <a:avLst/>
          </a:prstGeom>
        </p:spPr>
        <p:txBody>
          <a:bodyPr vert="horz" lIns="90436" tIns="45218" rIns="90436" bIns="4521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237B8C-E577-462D-8C81-EE5F1C174D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2667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237B8C-E577-462D-8C81-EE5F1C174DC9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363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237B8C-E577-462D-8C81-EE5F1C174DC9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237B8C-E577-462D-8C81-EE5F1C174DC9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96"/>
          <a:stretch>
            <a:fillRect/>
          </a:stretch>
        </p:blipFill>
        <p:spPr bwMode="auto">
          <a:xfrm>
            <a:off x="2339977" y="411960"/>
            <a:ext cx="6804025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1" y="401243"/>
            <a:ext cx="13811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2339977" y="645320"/>
            <a:ext cx="6804025" cy="830997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95C">
                    <a:lumMod val="75000"/>
                    <a:lumOff val="25000"/>
                  </a:srgbClr>
                </a:solidFill>
                <a:latin typeface="+mn-lt"/>
                <a:cs typeface="+mn-cs"/>
              </a:rPr>
              <a:t>Министерство экономического развития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cs"/>
              </a:rPr>
              <a:t>Российской Федерации</a:t>
            </a:r>
          </a:p>
        </p:txBody>
      </p:sp>
      <p:pic>
        <p:nvPicPr>
          <p:cNvPr id="7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38"/>
          <a:stretch>
            <a:fillRect/>
          </a:stretch>
        </p:blipFill>
        <p:spPr bwMode="auto">
          <a:xfrm>
            <a:off x="0" y="411960"/>
            <a:ext cx="735013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3288" y="1878370"/>
            <a:ext cx="6639192" cy="110251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0500" y="3201516"/>
            <a:ext cx="6631980" cy="131445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4731546"/>
            <a:ext cx="2133600" cy="273844"/>
          </a:xfrm>
        </p:spPr>
        <p:txBody>
          <a:bodyPr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A694CCE0-48FD-42D3-8127-6857E52889B4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A333A-271C-4D1B-9B66-9FE70D0A5C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69155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/>
          <p:cNvSpPr/>
          <p:nvPr userDrawn="1"/>
        </p:nvSpPr>
        <p:spPr>
          <a:xfrm>
            <a:off x="250825" y="111919"/>
            <a:ext cx="8064500" cy="322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7" name="Rectangle 8"/>
          <p:cNvSpPr/>
          <p:nvPr userDrawn="1"/>
        </p:nvSpPr>
        <p:spPr>
          <a:xfrm>
            <a:off x="236538" y="50010"/>
            <a:ext cx="8656637" cy="37742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309566" y="88106"/>
            <a:ext cx="2835071" cy="415498"/>
          </a:xfrm>
          <a:prstGeom prst="rect">
            <a:avLst/>
          </a:prstGeom>
          <a:noFill/>
        </p:spPr>
        <p:txBody>
          <a:bodyPr wrap="none" l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295C">
                    <a:lumMod val="90000"/>
                    <a:lumOff val="10000"/>
                  </a:srgbClr>
                </a:solidFill>
                <a:latin typeface="+mn-lt"/>
                <a:cs typeface="+mn-cs"/>
              </a:rPr>
              <a:t>Министерство экономического развития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cs"/>
              </a:rPr>
              <a:t>Российской Федерации</a:t>
            </a:r>
          </a:p>
        </p:txBody>
      </p:sp>
      <p:pic>
        <p:nvPicPr>
          <p:cNvPr id="2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38" y="52388"/>
            <a:ext cx="588962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28" y="535806"/>
            <a:ext cx="8648152" cy="329364"/>
          </a:xfrm>
        </p:spPr>
        <p:txBody>
          <a:bodyPr lIns="36000" tIns="36000" rIns="36000" bIns="36000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51570"/>
            <a:ext cx="2808312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251520" y="1221600"/>
            <a:ext cx="2808312" cy="167418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251520" y="2944410"/>
            <a:ext cx="2808312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251520" y="3214440"/>
            <a:ext cx="2808312" cy="1625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8"/>
          </p:nvPr>
        </p:nvSpPr>
        <p:spPr>
          <a:xfrm>
            <a:off x="6084168" y="951570"/>
            <a:ext cx="2808312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9" name="Content Placeholder 2"/>
          <p:cNvSpPr>
            <a:spLocks noGrp="1"/>
          </p:cNvSpPr>
          <p:nvPr>
            <p:ph idx="19"/>
          </p:nvPr>
        </p:nvSpPr>
        <p:spPr>
          <a:xfrm>
            <a:off x="6084168" y="1221600"/>
            <a:ext cx="2808312" cy="167418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0"/>
          </p:nvPr>
        </p:nvSpPr>
        <p:spPr>
          <a:xfrm>
            <a:off x="6084168" y="2944410"/>
            <a:ext cx="2808312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1" name="Content Placeholder 2"/>
          <p:cNvSpPr>
            <a:spLocks noGrp="1"/>
          </p:cNvSpPr>
          <p:nvPr>
            <p:ph idx="21"/>
          </p:nvPr>
        </p:nvSpPr>
        <p:spPr>
          <a:xfrm>
            <a:off x="6084168" y="3214440"/>
            <a:ext cx="2808312" cy="1625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22"/>
          </p:nvPr>
        </p:nvSpPr>
        <p:spPr>
          <a:xfrm>
            <a:off x="3131840" y="951570"/>
            <a:ext cx="2880320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3131840" y="1221600"/>
            <a:ext cx="2880320" cy="167418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4"/>
          </p:nvPr>
        </p:nvSpPr>
        <p:spPr>
          <a:xfrm>
            <a:off x="3131840" y="2944410"/>
            <a:ext cx="2880320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5" name="Content Placeholder 2"/>
          <p:cNvSpPr>
            <a:spLocks noGrp="1"/>
          </p:cNvSpPr>
          <p:nvPr>
            <p:ph idx="25"/>
          </p:nvPr>
        </p:nvSpPr>
        <p:spPr>
          <a:xfrm>
            <a:off x="3131840" y="3214440"/>
            <a:ext cx="2880320" cy="1625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26"/>
          </p:nvPr>
        </p:nvSpPr>
        <p:spPr>
          <a:xfrm>
            <a:off x="7667625" y="4893469"/>
            <a:ext cx="1225550" cy="147638"/>
          </a:xfrm>
        </p:spPr>
        <p:txBody>
          <a:bodyPr rIns="0"/>
          <a:lstStyle>
            <a:lvl1pPr algn="r">
              <a:defRPr sz="1000">
                <a:solidFill>
                  <a:srgbClr val="4F4A4D">
                    <a:lumMod val="75000"/>
                  </a:srgbClr>
                </a:solidFill>
              </a:defRPr>
            </a:lvl1pPr>
          </a:lstStyle>
          <a:p>
            <a:pPr>
              <a:defRPr/>
            </a:pPr>
            <a:r>
              <a:rPr lang="ru-RU"/>
              <a:t>Страница </a:t>
            </a:r>
            <a:fld id="{6D9C3377-7BB9-4FF5-8A82-832C3976FD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76478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4731546"/>
            <a:ext cx="2133600" cy="273844"/>
          </a:xfrm>
        </p:spPr>
        <p:txBody>
          <a:bodyPr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591B155F-D0E4-4549-A2F7-AC21471AF8CA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A51D8-B27D-402D-88DE-93BCE44A2A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33478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4731546"/>
            <a:ext cx="2133600" cy="273844"/>
          </a:xfrm>
        </p:spPr>
        <p:txBody>
          <a:bodyPr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6D94015C-88FD-47DC-91D8-42531EF27F9E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F2B3F-9934-439F-8618-BBE3F1D6AC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693538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68313" y="4731546"/>
            <a:ext cx="2133600" cy="273844"/>
          </a:xfrm>
        </p:spPr>
        <p:txBody>
          <a:bodyPr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E92D7353-5E02-4901-B7CB-746C1EF3FF27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7690E-8B7A-4A93-ADC2-91776E1D26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77868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68313" y="4731546"/>
            <a:ext cx="2133600" cy="273844"/>
          </a:xfrm>
        </p:spPr>
        <p:txBody>
          <a:bodyPr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415C54F3-3AA4-4864-B53F-58803E6B2B94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B23E2-CECA-4460-93F1-4CF5D31F41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37232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68313" y="4731546"/>
            <a:ext cx="2133600" cy="273844"/>
          </a:xfrm>
        </p:spPr>
        <p:txBody>
          <a:bodyPr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37854AC9-F31E-4252-A330-DC8C5FAD2258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48911-D48F-4910-95F3-2DC5FD86C7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638951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4731546"/>
            <a:ext cx="2133600" cy="273844"/>
          </a:xfrm>
        </p:spPr>
        <p:txBody>
          <a:bodyPr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0CF289C9-D4F8-4F3E-A8DE-DBCA3628AE5F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94742-E142-4B3C-9DBA-762F25F0CC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406187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4731546"/>
            <a:ext cx="2133600" cy="273844"/>
          </a:xfrm>
        </p:spPr>
        <p:txBody>
          <a:bodyPr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247E5189-8B93-469A-9B28-E3DA51C31276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0B03-8EBA-429B-85E0-2486A21B0A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330749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4731546"/>
            <a:ext cx="2133600" cy="273844"/>
          </a:xfrm>
        </p:spPr>
        <p:txBody>
          <a:bodyPr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BD6A5C24-D723-474F-9B7C-0FA8AE1236ED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6B8B5-CB9A-410F-8DED-03E92D4A42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103603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4731546"/>
            <a:ext cx="2133600" cy="273844"/>
          </a:xfrm>
        </p:spPr>
        <p:txBody>
          <a:bodyPr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A44D0DC7-AD66-44DD-9D68-041219FEEB5D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DDF69-3F16-4D89-BDF7-1C44D4FE41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39356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 userDrawn="1"/>
        </p:nvSpPr>
        <p:spPr>
          <a:xfrm>
            <a:off x="250825" y="110729"/>
            <a:ext cx="8066088" cy="322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/>
          <p:nvPr userDrawn="1"/>
        </p:nvSpPr>
        <p:spPr>
          <a:xfrm>
            <a:off x="236538" y="50010"/>
            <a:ext cx="8656637" cy="377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309563" y="88106"/>
            <a:ext cx="2835071" cy="415498"/>
          </a:xfrm>
          <a:prstGeom prst="rect">
            <a:avLst/>
          </a:prstGeom>
          <a:noFill/>
        </p:spPr>
        <p:txBody>
          <a:bodyPr wrap="none" l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295C">
                    <a:lumMod val="90000"/>
                    <a:lumOff val="10000"/>
                  </a:srgbClr>
                </a:solidFill>
                <a:latin typeface="+mn-lt"/>
                <a:cs typeface="+mn-cs"/>
              </a:rPr>
              <a:t>Министерство экономического развития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cs"/>
              </a:rPr>
              <a:t>Российской Федерации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38" y="52388"/>
            <a:ext cx="588962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28" y="535806"/>
            <a:ext cx="8648152" cy="329364"/>
          </a:xfrm>
        </p:spPr>
        <p:txBody>
          <a:bodyPr lIns="36000" tIns="36000" rIns="36000" bIns="36000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51570"/>
            <a:ext cx="8640960" cy="388843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667625" y="4893469"/>
            <a:ext cx="1225550" cy="147638"/>
          </a:xfrm>
        </p:spPr>
        <p:txBody>
          <a:bodyPr rIns="0"/>
          <a:lstStyle>
            <a:lvl1pPr algn="r">
              <a:defRPr sz="1000">
                <a:solidFill>
                  <a:srgbClr val="4F4A4D">
                    <a:lumMod val="75000"/>
                  </a:srgbClr>
                </a:solidFill>
              </a:defRPr>
            </a:lvl1pPr>
          </a:lstStyle>
          <a:p>
            <a:pPr>
              <a:defRPr/>
            </a:pPr>
            <a:r>
              <a:rPr lang="ru-RU"/>
              <a:t>Страница </a:t>
            </a:r>
            <a:fld id="{DBB6C2A7-0D58-4F3A-A52D-14109749B5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1"/>
          </p:nvPr>
        </p:nvSpPr>
        <p:spPr>
          <a:xfrm>
            <a:off x="250825" y="4893469"/>
            <a:ext cx="1619250" cy="16311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9BAAC-F57D-4F37-BBAE-B25F9D8D07A7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6367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438683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458200" cy="390525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457200"/>
            <a:ext cx="5340350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A0ACF-BA03-47DB-92E9-74C810342F41}" type="datetime1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FDAE1-4646-47F8-A5D8-AFADA5F42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250825" y="111919"/>
            <a:ext cx="8066088" cy="322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/>
          <p:nvPr userDrawn="1"/>
        </p:nvSpPr>
        <p:spPr>
          <a:xfrm>
            <a:off x="236538" y="50010"/>
            <a:ext cx="8656637" cy="37742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09566" y="88106"/>
            <a:ext cx="2835071" cy="415498"/>
          </a:xfrm>
          <a:prstGeom prst="rect">
            <a:avLst/>
          </a:prstGeom>
          <a:noFill/>
        </p:spPr>
        <p:txBody>
          <a:bodyPr wrap="none" l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295C">
                    <a:lumMod val="90000"/>
                    <a:lumOff val="10000"/>
                  </a:srgbClr>
                </a:solidFill>
                <a:latin typeface="+mn-lt"/>
                <a:cs typeface="+mn-cs"/>
              </a:rPr>
              <a:t>Министерство экономического развития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cs"/>
              </a:rPr>
              <a:t>Российской Федерации</a:t>
            </a:r>
          </a:p>
        </p:txBody>
      </p:sp>
      <p:pic>
        <p:nvPicPr>
          <p:cNvPr id="10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38" y="52388"/>
            <a:ext cx="588962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28" y="535806"/>
            <a:ext cx="8648152" cy="329364"/>
          </a:xfrm>
        </p:spPr>
        <p:txBody>
          <a:bodyPr lIns="36000" tIns="36000" rIns="36000" bIns="36000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5157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251520" y="1221600"/>
            <a:ext cx="4176464" cy="356439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716016" y="95157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4716016" y="1221600"/>
            <a:ext cx="4176464" cy="356439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667625" y="4893469"/>
            <a:ext cx="1225550" cy="147638"/>
          </a:xfrm>
        </p:spPr>
        <p:txBody>
          <a:bodyPr rIns="0"/>
          <a:lstStyle>
            <a:lvl1pPr algn="r">
              <a:defRPr sz="1000">
                <a:solidFill>
                  <a:srgbClr val="4F4A4D">
                    <a:lumMod val="75000"/>
                  </a:srgbClr>
                </a:solidFill>
              </a:defRPr>
            </a:lvl1pPr>
          </a:lstStyle>
          <a:p>
            <a:pPr>
              <a:defRPr/>
            </a:pPr>
            <a:r>
              <a:rPr lang="ru-RU"/>
              <a:t>Страница </a:t>
            </a:r>
            <a:fld id="{1957F347-3179-4DF9-91E5-9C06BEA41D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308770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 userDrawn="1"/>
        </p:nvSpPr>
        <p:spPr>
          <a:xfrm>
            <a:off x="250825" y="111919"/>
            <a:ext cx="8064500" cy="322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/>
          <p:nvPr userDrawn="1"/>
        </p:nvSpPr>
        <p:spPr>
          <a:xfrm>
            <a:off x="236538" y="50010"/>
            <a:ext cx="8656637" cy="37742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09566" y="88106"/>
            <a:ext cx="2835071" cy="415498"/>
          </a:xfrm>
          <a:prstGeom prst="rect">
            <a:avLst/>
          </a:prstGeom>
          <a:noFill/>
        </p:spPr>
        <p:txBody>
          <a:bodyPr wrap="none" l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295C">
                    <a:lumMod val="90000"/>
                    <a:lumOff val="10000"/>
                  </a:srgbClr>
                </a:solidFill>
                <a:latin typeface="+mn-lt"/>
                <a:cs typeface="+mn-cs"/>
              </a:rPr>
              <a:t>Министерство экономического развития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cs"/>
              </a:rPr>
              <a:t>Российской Федерации</a:t>
            </a:r>
          </a:p>
        </p:txBody>
      </p:sp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38" y="52388"/>
            <a:ext cx="588962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28" y="535806"/>
            <a:ext cx="8648152" cy="329364"/>
          </a:xfrm>
        </p:spPr>
        <p:txBody>
          <a:bodyPr lIns="36000" tIns="36000" rIns="36000" bIns="36000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251520" y="951570"/>
            <a:ext cx="4176464" cy="383442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716016" y="95157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4716016" y="1221600"/>
            <a:ext cx="4176464" cy="356439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667625" y="4893469"/>
            <a:ext cx="1225550" cy="147638"/>
          </a:xfrm>
        </p:spPr>
        <p:txBody>
          <a:bodyPr rIns="0"/>
          <a:lstStyle>
            <a:lvl1pPr algn="r">
              <a:defRPr sz="1000">
                <a:solidFill>
                  <a:srgbClr val="4F4A4D">
                    <a:lumMod val="75000"/>
                  </a:srgbClr>
                </a:solidFill>
              </a:defRPr>
            </a:lvl1pPr>
          </a:lstStyle>
          <a:p>
            <a:pPr>
              <a:defRPr/>
            </a:pPr>
            <a:r>
              <a:rPr lang="ru-RU"/>
              <a:t>Страница </a:t>
            </a:r>
            <a:fld id="{DF62188D-A74C-4BE5-9D34-7DD693D2AC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327389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/>
          <p:nvPr userDrawn="1"/>
        </p:nvSpPr>
        <p:spPr>
          <a:xfrm>
            <a:off x="250825" y="111919"/>
            <a:ext cx="8064500" cy="322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0" name="Rectangle 8"/>
          <p:cNvSpPr/>
          <p:nvPr userDrawn="1"/>
        </p:nvSpPr>
        <p:spPr>
          <a:xfrm>
            <a:off x="236538" y="50010"/>
            <a:ext cx="8656637" cy="37742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09566" y="88106"/>
            <a:ext cx="2835071" cy="415498"/>
          </a:xfrm>
          <a:prstGeom prst="rect">
            <a:avLst/>
          </a:prstGeom>
          <a:noFill/>
        </p:spPr>
        <p:txBody>
          <a:bodyPr wrap="none" l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295C">
                    <a:lumMod val="90000"/>
                    <a:lumOff val="10000"/>
                  </a:srgbClr>
                </a:solidFill>
                <a:latin typeface="+mn-lt"/>
                <a:cs typeface="+mn-cs"/>
              </a:rPr>
              <a:t>Министерство экономического развития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cs"/>
              </a:rPr>
              <a:t>Российской Федерации</a:t>
            </a:r>
          </a:p>
        </p:txBody>
      </p:sp>
      <p:pic>
        <p:nvPicPr>
          <p:cNvPr id="1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38" y="52388"/>
            <a:ext cx="588962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28" y="535806"/>
            <a:ext cx="8648152" cy="329364"/>
          </a:xfrm>
        </p:spPr>
        <p:txBody>
          <a:bodyPr lIns="36000" tIns="36000" rIns="36000" bIns="36000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5157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251520" y="1221600"/>
            <a:ext cx="4176464" cy="3564396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716016" y="95157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4716016" y="1221600"/>
            <a:ext cx="4176464" cy="1620180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4716016" y="2906593"/>
            <a:ext cx="4176464" cy="252608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4716016" y="3165816"/>
            <a:ext cx="4176464" cy="1620180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7667625" y="4893469"/>
            <a:ext cx="1225550" cy="147638"/>
          </a:xfrm>
        </p:spPr>
        <p:txBody>
          <a:bodyPr rIns="0"/>
          <a:lstStyle>
            <a:lvl1pPr algn="r">
              <a:defRPr sz="1000">
                <a:solidFill>
                  <a:srgbClr val="4F4A4D">
                    <a:lumMod val="75000"/>
                  </a:srgbClr>
                </a:solidFill>
              </a:defRPr>
            </a:lvl1pPr>
          </a:lstStyle>
          <a:p>
            <a:pPr>
              <a:defRPr/>
            </a:pPr>
            <a:r>
              <a:rPr lang="ru-RU"/>
              <a:t>Страница </a:t>
            </a:r>
            <a:fld id="{F524BF35-0490-4955-B5EB-D73C26BA9C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08509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harts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/>
          <p:nvPr userDrawn="1"/>
        </p:nvSpPr>
        <p:spPr>
          <a:xfrm>
            <a:off x="250825" y="111919"/>
            <a:ext cx="8064500" cy="322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0" name="Rectangle 8"/>
          <p:cNvSpPr/>
          <p:nvPr userDrawn="1"/>
        </p:nvSpPr>
        <p:spPr>
          <a:xfrm>
            <a:off x="236538" y="50010"/>
            <a:ext cx="8656637" cy="37742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09566" y="88106"/>
            <a:ext cx="2835071" cy="415498"/>
          </a:xfrm>
          <a:prstGeom prst="rect">
            <a:avLst/>
          </a:prstGeom>
          <a:noFill/>
        </p:spPr>
        <p:txBody>
          <a:bodyPr wrap="none" l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295C">
                    <a:lumMod val="90000"/>
                    <a:lumOff val="10000"/>
                  </a:srgbClr>
                </a:solidFill>
                <a:latin typeface="+mn-lt"/>
                <a:cs typeface="+mn-cs"/>
              </a:rPr>
              <a:t>Министерство экономического развития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cs"/>
              </a:rPr>
              <a:t>Российской Федерации</a:t>
            </a:r>
          </a:p>
        </p:txBody>
      </p:sp>
      <p:pic>
        <p:nvPicPr>
          <p:cNvPr id="18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38" y="52388"/>
            <a:ext cx="588962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28" y="535806"/>
            <a:ext cx="8648152" cy="329364"/>
          </a:xfrm>
        </p:spPr>
        <p:txBody>
          <a:bodyPr lIns="36000" tIns="36000" rIns="36000" bIns="36000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251528" y="95157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251528" y="1221600"/>
            <a:ext cx="4176464" cy="1620180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251528" y="2906593"/>
            <a:ext cx="4176464" cy="252608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251528" y="3165816"/>
            <a:ext cx="4176464" cy="1620180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708824" y="95157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4708824" y="1221600"/>
            <a:ext cx="4176464" cy="3564396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7667625" y="4893469"/>
            <a:ext cx="1225550" cy="147638"/>
          </a:xfrm>
        </p:spPr>
        <p:txBody>
          <a:bodyPr rIns="0"/>
          <a:lstStyle>
            <a:lvl1pPr algn="r">
              <a:defRPr sz="1000">
                <a:solidFill>
                  <a:srgbClr val="4F4A4D">
                    <a:lumMod val="75000"/>
                  </a:srgbClr>
                </a:solidFill>
              </a:defRPr>
            </a:lvl1pPr>
          </a:lstStyle>
          <a:p>
            <a:pPr>
              <a:defRPr/>
            </a:pPr>
            <a:r>
              <a:rPr lang="ru-RU"/>
              <a:t>Страница </a:t>
            </a:r>
            <a:fld id="{6F5ED84C-BA6E-4278-ABAF-49B3184453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3608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/>
          <p:nvPr userDrawn="1"/>
        </p:nvSpPr>
        <p:spPr>
          <a:xfrm>
            <a:off x="250825" y="111919"/>
            <a:ext cx="8064500" cy="322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9" name="Rectangle 8"/>
          <p:cNvSpPr/>
          <p:nvPr userDrawn="1"/>
        </p:nvSpPr>
        <p:spPr>
          <a:xfrm>
            <a:off x="236538" y="50010"/>
            <a:ext cx="8656637" cy="37742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9566" y="88106"/>
            <a:ext cx="2835071" cy="415498"/>
          </a:xfrm>
          <a:prstGeom prst="rect">
            <a:avLst/>
          </a:prstGeom>
          <a:noFill/>
        </p:spPr>
        <p:txBody>
          <a:bodyPr wrap="none" l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295C">
                    <a:lumMod val="90000"/>
                    <a:lumOff val="10000"/>
                  </a:srgbClr>
                </a:solidFill>
                <a:latin typeface="+mn-lt"/>
                <a:cs typeface="+mn-cs"/>
              </a:rPr>
              <a:t>Министерство экономического развития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cs"/>
              </a:rPr>
              <a:t>Российской Федерации</a:t>
            </a:r>
          </a:p>
        </p:txBody>
      </p:sp>
      <p:pic>
        <p:nvPicPr>
          <p:cNvPr id="21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38" y="52388"/>
            <a:ext cx="588962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28" y="535806"/>
            <a:ext cx="8648152" cy="329364"/>
          </a:xfrm>
        </p:spPr>
        <p:txBody>
          <a:bodyPr lIns="36000" tIns="36000" rIns="36000" bIns="36000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5157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251520" y="1221600"/>
            <a:ext cx="4176464" cy="167418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716016" y="95157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4716016" y="1221600"/>
            <a:ext cx="4176464" cy="167418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251520" y="294441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251520" y="3214440"/>
            <a:ext cx="4176464" cy="1625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4716016" y="294441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4716016" y="3214440"/>
            <a:ext cx="4176464" cy="1625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7667625" y="4893469"/>
            <a:ext cx="1225550" cy="147638"/>
          </a:xfrm>
        </p:spPr>
        <p:txBody>
          <a:bodyPr rIns="0"/>
          <a:lstStyle>
            <a:lvl1pPr algn="r">
              <a:defRPr sz="1000">
                <a:solidFill>
                  <a:srgbClr val="4F4A4D">
                    <a:lumMod val="75000"/>
                  </a:srgbClr>
                </a:solidFill>
              </a:defRPr>
            </a:lvl1pPr>
          </a:lstStyle>
          <a:p>
            <a:pPr>
              <a:defRPr/>
            </a:pPr>
            <a:r>
              <a:rPr lang="ru-RU"/>
              <a:t>Страница </a:t>
            </a:r>
            <a:fld id="{C8935D5C-C26D-4F2D-9ABB-10C4B4926C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814838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x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/>
          <p:nvPr userDrawn="1"/>
        </p:nvSpPr>
        <p:spPr>
          <a:xfrm>
            <a:off x="250825" y="111919"/>
            <a:ext cx="8064500" cy="322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0" name="Rectangle 8"/>
          <p:cNvSpPr/>
          <p:nvPr userDrawn="1"/>
        </p:nvSpPr>
        <p:spPr>
          <a:xfrm>
            <a:off x="236538" y="50010"/>
            <a:ext cx="8656637" cy="37742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09566" y="88106"/>
            <a:ext cx="2835071" cy="415498"/>
          </a:xfrm>
          <a:prstGeom prst="rect">
            <a:avLst/>
          </a:prstGeom>
          <a:noFill/>
        </p:spPr>
        <p:txBody>
          <a:bodyPr wrap="none" l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295C">
                    <a:lumMod val="90000"/>
                    <a:lumOff val="10000"/>
                  </a:srgbClr>
                </a:solidFill>
                <a:latin typeface="+mn-lt"/>
                <a:cs typeface="+mn-cs"/>
              </a:rPr>
              <a:t>Министерство экономического развития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cs"/>
              </a:rPr>
              <a:t>Российской Федерации</a:t>
            </a:r>
          </a:p>
        </p:txBody>
      </p:sp>
      <p:pic>
        <p:nvPicPr>
          <p:cNvPr id="13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38" y="52388"/>
            <a:ext cx="588962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28" y="535806"/>
            <a:ext cx="8648152" cy="329364"/>
          </a:xfrm>
        </p:spPr>
        <p:txBody>
          <a:bodyPr lIns="36000" tIns="36000" rIns="36000" bIns="36000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51570"/>
            <a:ext cx="8640480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251520" y="1221600"/>
            <a:ext cx="8633280" cy="167418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251520" y="294441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251520" y="3214440"/>
            <a:ext cx="4176464" cy="1625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4716016" y="2944410"/>
            <a:ext cx="4176464" cy="27003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6000" tIns="36000" rIns="0" bIns="36000" anchor="ctr">
            <a:noAutofit/>
          </a:bodyPr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4716016" y="3214440"/>
            <a:ext cx="4176464" cy="1625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7667625" y="4893469"/>
            <a:ext cx="1225550" cy="147638"/>
          </a:xfrm>
        </p:spPr>
        <p:txBody>
          <a:bodyPr rIns="0"/>
          <a:lstStyle>
            <a:lvl1pPr algn="r">
              <a:defRPr sz="1000">
                <a:solidFill>
                  <a:srgbClr val="4F4A4D">
                    <a:lumMod val="75000"/>
                  </a:srgbClr>
                </a:solidFill>
              </a:defRPr>
            </a:lvl1pPr>
          </a:lstStyle>
          <a:p>
            <a:pPr>
              <a:defRPr/>
            </a:pPr>
            <a:r>
              <a:rPr lang="ru-RU"/>
              <a:t>Страница </a:t>
            </a:r>
            <a:fld id="{39E37EB9-D522-4F3D-8924-F8D8BB7130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15702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  <a:endParaRPr lang="ru-RU" altLang="ru-R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DE4991-9555-4DA5-83FF-21BCAFE75E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68313" y="4731544"/>
            <a:ext cx="2232025" cy="27027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4F4A4D">
                    <a:lumMod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E64232-BEB6-4AEE-AD1A-1E98B2383B22}" type="datetime4">
              <a:rPr lang="ru-RU" smtClean="0"/>
              <a:pPr>
                <a:defRPr/>
              </a:pPr>
              <a:t>20 мая 2021 г.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59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  <p:sldLayoutId id="2147483857" r:id="rId18"/>
    <p:sldLayoutId id="2147483858" r:id="rId19"/>
  </p:sldLayoutIdLst>
  <p:transition spd="slow">
    <p:wip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003C8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C86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C86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C86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C8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3C86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3C86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3C86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3C8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8C4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rtl="0" eaLnBrk="0" fontAlgn="base" hangingPunct="0">
        <a:spcBef>
          <a:spcPct val="20000"/>
        </a:spcBef>
        <a:spcAft>
          <a:spcPct val="0"/>
        </a:spcAft>
        <a:buClr>
          <a:srgbClr val="0058C4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7.png"/><Relationship Id="rId5" Type="http://schemas.openxmlformats.org/officeDocument/2006/relationships/image" Target="../media/image19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6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diagramLayout" Target="../diagrams/layout2.xml"/><Relationship Id="rId11" Type="http://schemas.openxmlformats.org/officeDocument/2006/relationships/hyperlink" Target="http://mdou57.beluo31.ru/?page_id=2983" TargetMode="External"/><Relationship Id="rId5" Type="http://schemas.openxmlformats.org/officeDocument/2006/relationships/diagramData" Target="../diagrams/data2.xml"/><Relationship Id="rId10" Type="http://schemas.openxmlformats.org/officeDocument/2006/relationships/image" Target="../media/image17.png"/><Relationship Id="rId4" Type="http://schemas.openxmlformats.org/officeDocument/2006/relationships/image" Target="../media/image10.png"/><Relationship Id="rId9" Type="http://schemas.microsoft.com/office/2007/relationships/diagramDrawing" Target="../diagrams/drawin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semeika57@inbox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2.png"/><Relationship Id="rId5" Type="http://schemas.openxmlformats.org/officeDocument/2006/relationships/hyperlink" Target="http://mdou57.beluo31.ru/?page_id=2983" TargetMode="External"/><Relationship Id="rId4" Type="http://schemas.openxmlformats.org/officeDocument/2006/relationships/hyperlink" Target="http://mdou57.beluo31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pic>
        <p:nvPicPr>
          <p:cNvPr id="1026" name="Picture 2" descr="d:\Users\snitko\Desktop\Salerio · SlidesCarniv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18" y="0"/>
            <a:ext cx="9093231" cy="52073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15193" y="4263409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Franklin Gothic Book"/>
              </a:rPr>
              <a:t>Стегнина</a:t>
            </a:r>
            <a:r>
              <a:rPr lang="ru-RU" sz="1400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Franklin Gothic Book"/>
              </a:rPr>
              <a:t> Надежда Сергеевна</a:t>
            </a:r>
            <a:r>
              <a:rPr lang="ru-RU" sz="1600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Franklin Gothic Book"/>
              </a:rPr>
              <a:t>, </a:t>
            </a:r>
            <a:r>
              <a:rPr lang="ru-RU" sz="1400" b="1" dirty="0" err="1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Franklin Gothic Book"/>
              </a:rPr>
              <a:t>Якуш</a:t>
            </a:r>
            <a:r>
              <a:rPr lang="ru-RU" sz="1400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Franklin Gothic Book"/>
              </a:rPr>
              <a:t> Ольга Евгеньевна</a:t>
            </a:r>
          </a:p>
          <a:p>
            <a:pPr algn="ctr"/>
            <a:r>
              <a:rPr lang="ru-RU" sz="1400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Franklin Gothic Book"/>
              </a:rPr>
              <a:t>педагоги-психологи МБДОУ д/с № 57 г. Белгорода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179512" y="114524"/>
            <a:ext cx="995166" cy="9994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7095" y="2047761"/>
            <a:ext cx="677752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Проведение психодиагностики  детей раннего возраста: основные направления и инструментарий</a:t>
            </a:r>
            <a:endParaRPr lang="ru-RU" sz="14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55" t="13026" r="18403" b="16633"/>
          <a:stretch/>
        </p:blipFill>
        <p:spPr bwMode="auto">
          <a:xfrm>
            <a:off x="428753" y="1008186"/>
            <a:ext cx="3038724" cy="40617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4" t="15832" r="17282" b="9820"/>
          <a:stretch/>
        </p:blipFill>
        <p:spPr bwMode="auto">
          <a:xfrm>
            <a:off x="4067944" y="983090"/>
            <a:ext cx="2736304" cy="39649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8315325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95486"/>
            <a:ext cx="738187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4616"/>
            <a:ext cx="6224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10921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58" y="195487"/>
            <a:ext cx="8321675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95486"/>
            <a:ext cx="7064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51879"/>
            <a:ext cx="4621213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39273"/>
            <a:ext cx="2524258" cy="3880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26" y="1342079"/>
            <a:ext cx="2753877" cy="372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655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3643306" y="571486"/>
            <a:ext cx="51435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/>
          <p:nvPr/>
        </p:nvSpPr>
        <p:spPr>
          <a:xfrm>
            <a:off x="0" y="195486"/>
            <a:ext cx="9144000" cy="5143500"/>
          </a:xfrm>
          <a:prstGeom prst="rect">
            <a:avLst/>
          </a:prstGeom>
          <a:solidFill>
            <a:schemeClr val="tx2">
              <a:lumMod val="75000"/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prstClr val="white"/>
              </a:solidFill>
            </a:endParaRPr>
          </a:p>
        </p:txBody>
      </p:sp>
      <p:pic>
        <p:nvPicPr>
          <p:cNvPr id="26" name="Picture 2" descr="d:\Users\snitko\Desktop\Salerio · SlidesCarniv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4643452"/>
            <a:ext cx="1214414" cy="500048"/>
          </a:xfrm>
          <a:prstGeom prst="rect">
            <a:avLst/>
          </a:prstGeom>
          <a:noFill/>
        </p:spPr>
      </p:pic>
      <p:pic>
        <p:nvPicPr>
          <p:cNvPr id="79" name="Picture 2" descr="d:\Users\snitko\Desktop\ва.png"/>
          <p:cNvPicPr>
            <a:picLocks noChangeAspect="1" noChangeArrowheads="1"/>
          </p:cNvPicPr>
          <p:nvPr/>
        </p:nvPicPr>
        <p:blipFill rotWithShape="1">
          <a:blip r:embed="rId4" cstate="print"/>
          <a:srcRect r="15771"/>
          <a:stretch/>
        </p:blipFill>
        <p:spPr bwMode="auto">
          <a:xfrm>
            <a:off x="0" y="0"/>
            <a:ext cx="8316416" cy="785799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815414" y="4869656"/>
            <a:ext cx="328586" cy="273844"/>
          </a:xfrm>
        </p:spPr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graphicFrame>
        <p:nvGraphicFramePr>
          <p:cNvPr id="45" name="Схема 44"/>
          <p:cNvGraphicFramePr/>
          <p:nvPr>
            <p:extLst>
              <p:ext uri="{D42A27DB-BD31-4B8C-83A1-F6EECF244321}">
                <p14:modId xmlns:p14="http://schemas.microsoft.com/office/powerpoint/2010/main" val="3331394595"/>
              </p:ext>
            </p:extLst>
          </p:nvPr>
        </p:nvGraphicFramePr>
        <p:xfrm>
          <a:off x="592371" y="1280052"/>
          <a:ext cx="7959257" cy="297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255653"/>
            <a:ext cx="2973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white"/>
                </a:solidFill>
              </a:rPr>
              <a:t>Методика </a:t>
            </a:r>
            <a:r>
              <a:rPr lang="ru-RU" b="1" dirty="0" err="1" smtClean="0">
                <a:solidFill>
                  <a:prstClr val="white"/>
                </a:solidFill>
              </a:rPr>
              <a:t>Р.Р.Орлянской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273935" y="63934"/>
            <a:ext cx="736852" cy="7400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5816" y="2191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</a:t>
            </a:r>
            <a:r>
              <a:rPr lang="en-US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://mdou57.beluo31.ru/?page_id=2983</a:t>
            </a:r>
            <a:endParaRPr lang="ru-RU" sz="16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946697"/>
      </p:ext>
    </p:extLst>
  </p:cSld>
  <p:clrMapOvr>
    <a:masterClrMapping/>
  </p:clrMapOvr>
  <p:transition spd="slow" advTm="400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3" name="Picture 2" descr="d:\Users\snitko\Desktop\ва.png"/>
          <p:cNvPicPr>
            <a:picLocks noChangeAspect="1" noChangeArrowheads="1"/>
          </p:cNvPicPr>
          <p:nvPr/>
        </p:nvPicPr>
        <p:blipFill rotWithShape="1">
          <a:blip r:embed="rId2" cstate="print"/>
          <a:srcRect r="21651"/>
          <a:stretch/>
        </p:blipFill>
        <p:spPr bwMode="auto">
          <a:xfrm>
            <a:off x="0" y="0"/>
            <a:ext cx="7812360" cy="785799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356894" y="61574"/>
            <a:ext cx="659811" cy="6626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228956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Особенности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познавательного развития и характера предметно-практической деятельности детей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="" xmlns:a16="http://schemas.microsoft.com/office/drawing/2014/main" id="{35B298CE-FFC7-4873-AFA0-AF024165AC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973753"/>
              </p:ext>
            </p:extLst>
          </p:nvPr>
        </p:nvGraphicFramePr>
        <p:xfrm>
          <a:off x="467545" y="1491630"/>
          <a:ext cx="8064895" cy="3023502"/>
        </p:xfrm>
        <a:graphic>
          <a:graphicData uri="http://schemas.openxmlformats.org/drawingml/2006/table">
            <a:tbl>
              <a:tblPr firstRow="1" firstCol="1" bandRow="1"/>
              <a:tblGrid>
                <a:gridCol w="576063">
                  <a:extLst>
                    <a:ext uri="{9D8B030D-6E8A-4147-A177-3AD203B41FA5}">
                      <a16:colId xmlns="" xmlns:a16="http://schemas.microsoft.com/office/drawing/2014/main" val="3349420702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1682696510"/>
                    </a:ext>
                  </a:extLst>
                </a:gridCol>
                <a:gridCol w="385593">
                  <a:extLst>
                    <a:ext uri="{9D8B030D-6E8A-4147-A177-3AD203B41FA5}">
                      <a16:colId xmlns="" xmlns:a16="http://schemas.microsoft.com/office/drawing/2014/main" val="616729423"/>
                    </a:ext>
                  </a:extLst>
                </a:gridCol>
                <a:gridCol w="262926">
                  <a:extLst>
                    <a:ext uri="{9D8B030D-6E8A-4147-A177-3AD203B41FA5}">
                      <a16:colId xmlns="" xmlns:a16="http://schemas.microsoft.com/office/drawing/2014/main" val="1291000897"/>
                    </a:ext>
                  </a:extLst>
                </a:gridCol>
                <a:gridCol w="262926">
                  <a:extLst>
                    <a:ext uri="{9D8B030D-6E8A-4147-A177-3AD203B41FA5}">
                      <a16:colId xmlns="" xmlns:a16="http://schemas.microsoft.com/office/drawing/2014/main" val="2370657823"/>
                    </a:ext>
                  </a:extLst>
                </a:gridCol>
                <a:gridCol w="336805">
                  <a:extLst>
                    <a:ext uri="{9D8B030D-6E8A-4147-A177-3AD203B41FA5}">
                      <a16:colId xmlns="" xmlns:a16="http://schemas.microsoft.com/office/drawing/2014/main" val="204139392"/>
                    </a:ext>
                  </a:extLst>
                </a:gridCol>
                <a:gridCol w="347671">
                  <a:extLst>
                    <a:ext uri="{9D8B030D-6E8A-4147-A177-3AD203B41FA5}">
                      <a16:colId xmlns="" xmlns:a16="http://schemas.microsoft.com/office/drawing/2014/main" val="2135999177"/>
                    </a:ext>
                  </a:extLst>
                </a:gridCol>
                <a:gridCol w="347671">
                  <a:extLst>
                    <a:ext uri="{9D8B030D-6E8A-4147-A177-3AD203B41FA5}">
                      <a16:colId xmlns="" xmlns:a16="http://schemas.microsoft.com/office/drawing/2014/main" val="2278366791"/>
                    </a:ext>
                  </a:extLst>
                </a:gridCol>
                <a:gridCol w="293347">
                  <a:extLst>
                    <a:ext uri="{9D8B030D-6E8A-4147-A177-3AD203B41FA5}">
                      <a16:colId xmlns="" xmlns:a16="http://schemas.microsoft.com/office/drawing/2014/main" val="3212497853"/>
                    </a:ext>
                  </a:extLst>
                </a:gridCol>
                <a:gridCol w="293347">
                  <a:extLst>
                    <a:ext uri="{9D8B030D-6E8A-4147-A177-3AD203B41FA5}">
                      <a16:colId xmlns="" xmlns:a16="http://schemas.microsoft.com/office/drawing/2014/main" val="2294415158"/>
                    </a:ext>
                  </a:extLst>
                </a:gridCol>
                <a:gridCol w="286827">
                  <a:extLst>
                    <a:ext uri="{9D8B030D-6E8A-4147-A177-3AD203B41FA5}">
                      <a16:colId xmlns="" xmlns:a16="http://schemas.microsoft.com/office/drawing/2014/main" val="286881099"/>
                    </a:ext>
                  </a:extLst>
                </a:gridCol>
                <a:gridCol w="249888">
                  <a:extLst>
                    <a:ext uri="{9D8B030D-6E8A-4147-A177-3AD203B41FA5}">
                      <a16:colId xmlns="" xmlns:a16="http://schemas.microsoft.com/office/drawing/2014/main" val="1472306931"/>
                    </a:ext>
                  </a:extLst>
                </a:gridCol>
                <a:gridCol w="305507">
                  <a:extLst>
                    <a:ext uri="{9D8B030D-6E8A-4147-A177-3AD203B41FA5}">
                      <a16:colId xmlns="" xmlns:a16="http://schemas.microsoft.com/office/drawing/2014/main" val="1928545219"/>
                    </a:ext>
                  </a:extLst>
                </a:gridCol>
                <a:gridCol w="371908">
                  <a:extLst>
                    <a:ext uri="{9D8B030D-6E8A-4147-A177-3AD203B41FA5}">
                      <a16:colId xmlns="" xmlns:a16="http://schemas.microsoft.com/office/drawing/2014/main" val="3650709916"/>
                    </a:ext>
                  </a:extLst>
                </a:gridCol>
                <a:gridCol w="312721">
                  <a:extLst>
                    <a:ext uri="{9D8B030D-6E8A-4147-A177-3AD203B41FA5}">
                      <a16:colId xmlns="" xmlns:a16="http://schemas.microsoft.com/office/drawing/2014/main" val="3757338389"/>
                    </a:ext>
                  </a:extLst>
                </a:gridCol>
                <a:gridCol w="358534">
                  <a:extLst>
                    <a:ext uri="{9D8B030D-6E8A-4147-A177-3AD203B41FA5}">
                      <a16:colId xmlns="" xmlns:a16="http://schemas.microsoft.com/office/drawing/2014/main" val="1776826108"/>
                    </a:ext>
                  </a:extLst>
                </a:gridCol>
                <a:gridCol w="480873">
                  <a:extLst>
                    <a:ext uri="{9D8B030D-6E8A-4147-A177-3AD203B41FA5}">
                      <a16:colId xmlns="" xmlns:a16="http://schemas.microsoft.com/office/drawing/2014/main" val="2430708701"/>
                    </a:ext>
                  </a:extLst>
                </a:gridCol>
                <a:gridCol w="310077">
                  <a:extLst>
                    <a:ext uri="{9D8B030D-6E8A-4147-A177-3AD203B41FA5}">
                      <a16:colId xmlns="" xmlns:a16="http://schemas.microsoft.com/office/drawing/2014/main" val="2102117943"/>
                    </a:ext>
                  </a:extLst>
                </a:gridCol>
                <a:gridCol w="336805">
                  <a:extLst>
                    <a:ext uri="{9D8B030D-6E8A-4147-A177-3AD203B41FA5}">
                      <a16:colId xmlns="" xmlns:a16="http://schemas.microsoft.com/office/drawing/2014/main" val="1845051729"/>
                    </a:ext>
                  </a:extLst>
                </a:gridCol>
                <a:gridCol w="289222">
                  <a:extLst>
                    <a:ext uri="{9D8B030D-6E8A-4147-A177-3AD203B41FA5}">
                      <a16:colId xmlns="" xmlns:a16="http://schemas.microsoft.com/office/drawing/2014/main" val="1491411555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670284828"/>
                    </a:ext>
                  </a:extLst>
                </a:gridCol>
              </a:tblGrid>
              <a:tr h="705381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Имя,ф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Интерес к окружающему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Предметные действия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Игровые действия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 и величина предметов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Совместная деятельность со взрослыми и сверстниками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Оречевле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ние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игры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Общий балл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77536976"/>
                  </a:ext>
                </a:extLst>
              </a:tr>
              <a:tr h="1767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1388108"/>
                  </a:ext>
                </a:extLst>
              </a:tr>
              <a:tr h="1767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36344088"/>
                  </a:ext>
                </a:extLst>
              </a:tr>
              <a:tr h="1767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Маша С.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65893719"/>
                  </a:ext>
                </a:extLst>
              </a:tr>
              <a:tr h="1767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Саша Т.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89282804"/>
                  </a:ext>
                </a:extLst>
              </a:tr>
              <a:tr h="1767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Нона Н.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48637249"/>
                  </a:ext>
                </a:extLst>
              </a:tr>
              <a:tr h="1767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Юра Ш.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07205006"/>
                  </a:ext>
                </a:extLst>
              </a:tr>
              <a:tr h="1767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Вова К.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08082570"/>
                  </a:ext>
                </a:extLst>
              </a:tr>
              <a:tr h="1767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Нина З.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584" marR="52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69417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81781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pic>
        <p:nvPicPr>
          <p:cNvPr id="4" name="Picture 2" descr="d:\Users\snitko\Desktop\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6" y="-10670"/>
            <a:ext cx="9144000" cy="7857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208233"/>
            <a:ext cx="698477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Уровни </a:t>
            </a:r>
            <a:r>
              <a:rPr lang="ru-RU" sz="1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познавательного </a:t>
            </a:r>
            <a:r>
              <a:rPr lang="ru-RU" sz="14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развития и характера предметно-практической деятельности детей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356894" y="61574"/>
            <a:ext cx="659811" cy="66265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804770"/>
              </p:ext>
            </p:extLst>
          </p:nvPr>
        </p:nvGraphicFramePr>
        <p:xfrm>
          <a:off x="683568" y="915566"/>
          <a:ext cx="7488832" cy="3803904"/>
        </p:xfrm>
        <a:graphic>
          <a:graphicData uri="http://schemas.openxmlformats.org/drawingml/2006/table">
            <a:tbl>
              <a:tblPr firstRow="1" firstCol="1" bandRow="1"/>
              <a:tblGrid>
                <a:gridCol w="1467582"/>
                <a:gridCol w="6021250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Дети этого уровня увлечённо относятся к окружающему предметному миру, сами могут реализовать всевозможные действия с предметами. В «игре» отражают различные действия, сопоставляют форму и величину предметов, </a:t>
                      </a: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оречевляют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свои действия. Они вовлекают взрослых к взаимным действиям, обращаются к ним за помощью, взаимодействуют со сверстниками;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этих детей эпизодически проявляется интерес к окружающему миру. Они начинают выполнять действия с предметами, но затем теряют к ним интерес. В «игре» восстанавливают заученные ранее действия, могут </a:t>
                      </a: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сопостовлять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предметы по форме и величине, но делают ошибки. Дети данного уровня могут </a:t>
                      </a: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оречевлять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свои действия только после стимуляции взрослого. Они очень редко обращаются к взрослому и к сверстникам за помощью. Взаимодействие со взрослым или сверстником происходит только при содействии со стороны.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Дети третьего уровня не проявляют интереса к окружающему миру, действиям с предметами, они не реагируют на инициативу взрослого, не идут на контакт со сверстниками. Эти дети не различают предметы по форме и величине, их  игровые действия однообразны, превалируют </a:t>
                      </a: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манипулятивные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действия, играют молча.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42418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pic>
        <p:nvPicPr>
          <p:cNvPr id="3" name="Picture 2" descr="d:\Users\snitko\Desktop\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85799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356894" y="61574"/>
            <a:ext cx="659811" cy="66265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768865"/>
              </p:ext>
            </p:extLst>
          </p:nvPr>
        </p:nvGraphicFramePr>
        <p:xfrm>
          <a:off x="611558" y="1059586"/>
          <a:ext cx="7056790" cy="3384372"/>
        </p:xfrm>
        <a:graphic>
          <a:graphicData uri="http://schemas.openxmlformats.org/drawingml/2006/table">
            <a:tbl>
              <a:tblPr firstRow="1" firstCol="1" bandRow="1"/>
              <a:tblGrid>
                <a:gridCol w="452465"/>
                <a:gridCol w="1095956"/>
                <a:gridCol w="273292"/>
                <a:gridCol w="285842"/>
                <a:gridCol w="285842"/>
                <a:gridCol w="287933"/>
                <a:gridCol w="287933"/>
                <a:gridCol w="249589"/>
                <a:gridCol w="320700"/>
                <a:gridCol w="320700"/>
                <a:gridCol w="347192"/>
                <a:gridCol w="399480"/>
                <a:gridCol w="399480"/>
                <a:gridCol w="273292"/>
                <a:gridCol w="263532"/>
                <a:gridCol w="356255"/>
                <a:gridCol w="356255"/>
                <a:gridCol w="801052"/>
              </a:tblGrid>
              <a:tr h="573402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Имя,Ф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Восприятие и понимание детьми раннего возраста речи взрослого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Общий балл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34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Задание 1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Задание 2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Задание 3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34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Вариант 1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Вариант 2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Вариант 1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Вариант 2</a:t>
                      </a: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Маша С.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73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Саша Т.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73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Нона Н.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73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Юра Ш.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73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Вова К.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497" y="300566"/>
            <a:ext cx="6696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Протокол изучения собственно речевого развития детей раннего возраста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948441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pic>
        <p:nvPicPr>
          <p:cNvPr id="4" name="Picture 2" descr="d:\Users\snitko\Desktop\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6" y="-10670"/>
            <a:ext cx="9144000" cy="7857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208233"/>
            <a:ext cx="698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Уровни </a:t>
            </a:r>
            <a:r>
              <a:rPr lang="ru-RU" sz="1400" b="1" i="1" kern="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собственно речевого развития детей раннего возраста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356894" y="61574"/>
            <a:ext cx="659811" cy="66265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446956"/>
              </p:ext>
            </p:extLst>
          </p:nvPr>
        </p:nvGraphicFramePr>
        <p:xfrm>
          <a:off x="683568" y="1131590"/>
          <a:ext cx="7488832" cy="3154680"/>
        </p:xfrm>
        <a:graphic>
          <a:graphicData uri="http://schemas.openxmlformats.org/drawingml/2006/table">
            <a:tbl>
              <a:tblPr firstRow="1" firstCol="1" bandRow="1"/>
              <a:tblGrid>
                <a:gridCol w="1467582"/>
                <a:gridCol w="6021250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Верно называют предметы и их признаки. Могут обозначить действия, отображенные на картинке, произносят слова и сохраняют слоговую структуру. Дети этого уровня отвечают на вопросы, образовывают двухсловные предложения и применяют восклицательную интонацию.</a:t>
                      </a:r>
                      <a:endParaRPr lang="ru-RU" sz="105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</a:rPr>
                        <a:t>Произносят слова за взрослым, сами называют только половину предметов. У них присутствует  нарушение слоговой структуры слова в виде пропуска слогов, предложения самостоятельно составить не могут. Восклицательную интонацию не применяют; отвечают односложно на вопросы взрослого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</a:rPr>
                        <a:t>Используют только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Calibri"/>
                        </a:rPr>
                        <a:t>звукоподражетельные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</a:rPr>
                        <a:t> или облегченные слова, самостоятельно практически не говорят. Когда они повторят слово за взрослым, произносят только часть слова. У детей этого уровня преобладают невербальные средства общения. На все вопросы взрослого пробуют отвечать жестами, превалируют невербальные средства общения. «Высказывания» заключаются из однословных предложений или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Calibri"/>
                        </a:rPr>
                        <a:t>звукокомплексов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</a:rPr>
                        <a:t>, эти дети чаще молчат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1318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pic>
        <p:nvPicPr>
          <p:cNvPr id="5" name="Picture 2" descr="d:\Users\snitko\Desktop\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6" y="-10670"/>
            <a:ext cx="9144000" cy="7857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504" y="208233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356894" y="61574"/>
            <a:ext cx="659811" cy="6626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208233"/>
            <a:ext cx="6336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/>
                <a:ea typeface="Calibri"/>
              </a:rPr>
              <a:t> Социально-эмоциональное развитие </a:t>
            </a:r>
            <a:r>
              <a:rPr lang="ru-RU" sz="1400" b="1" dirty="0">
                <a:solidFill>
                  <a:schemeClr val="bg1"/>
                </a:solidFill>
                <a:latin typeface="Times New Roman"/>
                <a:ea typeface="Calibri"/>
              </a:rPr>
              <a:t>(отношения к взрослым)</a:t>
            </a:r>
            <a:endParaRPr lang="ru-RU" sz="1400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79826"/>
              </p:ext>
            </p:extLst>
          </p:nvPr>
        </p:nvGraphicFramePr>
        <p:xfrm>
          <a:off x="457199" y="1200150"/>
          <a:ext cx="8229599" cy="3315814"/>
        </p:xfrm>
        <a:graphic>
          <a:graphicData uri="http://schemas.openxmlformats.org/drawingml/2006/table">
            <a:tbl>
              <a:tblPr firstRow="1" firstCol="1" bandRow="1"/>
              <a:tblGrid>
                <a:gridCol w="528899"/>
                <a:gridCol w="1263435"/>
                <a:gridCol w="528899"/>
                <a:gridCol w="512448"/>
                <a:gridCol w="504223"/>
                <a:gridCol w="504223"/>
                <a:gridCol w="509979"/>
                <a:gridCol w="509979"/>
                <a:gridCol w="436774"/>
                <a:gridCol w="387420"/>
                <a:gridCol w="380018"/>
                <a:gridCol w="363566"/>
                <a:gridCol w="495997"/>
                <a:gridCol w="495997"/>
                <a:gridCol w="807742"/>
              </a:tblGrid>
              <a:tr h="181877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Имя,ф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Общий эмоциональный фон настроения ребенка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Инициативные действия по отношению ко взрослым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Реакция детей на воздействие взрослых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Реакция на изменение привычных ситуаций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Общий балл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95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Маша С.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9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Саша Т.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9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Нона Н.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9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Юра Ш.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9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Вова К.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6006" marR="660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6049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pic>
        <p:nvPicPr>
          <p:cNvPr id="4" name="Picture 2" descr="d:\Users\snitko\Desktop\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6" y="-10670"/>
            <a:ext cx="9144000" cy="7857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208233"/>
            <a:ext cx="698477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Уровни 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/>
                <a:ea typeface="Calibri"/>
              </a:rPr>
              <a:t>развития </a:t>
            </a:r>
            <a:r>
              <a:rPr lang="ru-RU" sz="1600" b="1" i="1" dirty="0">
                <a:solidFill>
                  <a:schemeClr val="bg1"/>
                </a:solidFill>
                <a:latin typeface="Times New Roman"/>
                <a:ea typeface="Calibri"/>
              </a:rPr>
              <a:t>отношения детей к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/>
                <a:ea typeface="Calibri"/>
              </a:rPr>
              <a:t>взрослым</a:t>
            </a:r>
            <a:endParaRPr lang="ru-RU" sz="1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white"/>
                </a:solidFill>
              </a:rPr>
              <a:t> 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356894" y="61574"/>
            <a:ext cx="659811" cy="66265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888649"/>
              </p:ext>
            </p:extLst>
          </p:nvPr>
        </p:nvGraphicFramePr>
        <p:xfrm>
          <a:off x="683568" y="915566"/>
          <a:ext cx="7488832" cy="4078224"/>
        </p:xfrm>
        <a:graphic>
          <a:graphicData uri="http://schemas.openxmlformats.org/drawingml/2006/table">
            <a:tbl>
              <a:tblPr firstRow="1" firstCol="1" bandRow="1"/>
              <a:tblGrid>
                <a:gridCol w="1467582"/>
                <a:gridCol w="6021250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Это категория детей с положительным эмоциональным фоном настроения, они дружелюбны и часто смеются, улыбаются в ответ на обращения или ласку. Они вступают в контакт со взрослым по собственной инициативе. У них  адекватная реакция на воздействия взрослых как знакомых, так и посторонних. Они проявляют интерес, улыбаются взрослому, разглядывают его, следят за его действиями. На изменения привычной ситуации отвечают заинтересованно, с любознательностью, проявляют адекватные эмоции. </a:t>
                      </a:r>
                      <a:endParaRPr lang="ru-RU" sz="105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</a:rPr>
                        <a:t>У таких детей  неустойчивый эмоциональный фон настроения, у них часто меняется настроение, переходя от положительных к отрицательным эмоциям и наоборот без всяких причин. Взаимодействуют только если есть поддержка взрослого. Они могут вступить в контакт со взрослым, но самостоятельно инициативу не проявляют. Дети, относящиеся к этому уровню, отвечают на воздействия посторонних взрослых неадекватно, они могут заплакать или быть агрессивными в ответ на ласковое обращение. Также они с тревогой относятся к преобразованиям в привычной ситуации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 данной категории детей отрицательный эмоциональный фон, они плаксивы, у них состояние близкое к плачу или отсутствие эмоций (лицо-маска). Такие дети уходят от сотрудничества, т.е. в контакт со взрослым не вступают. У них отсутствует эмоциональная реакция на воздействия взрослых, как знакомых, наблюдается равнодушие. При преобразовании привычной обстановки, обнаруживается непринятие ситуации. Дети этого уровня не заинтересованы, отстранены от происходящего. </a:t>
                      </a:r>
                      <a:endParaRPr lang="ru-RU" sz="105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182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pic>
        <p:nvPicPr>
          <p:cNvPr id="4" name="Picture 2" descr="d:\Users\snitko\Desktop\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6" y="-10670"/>
            <a:ext cx="9144000" cy="7857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208233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Анкета для оценки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качества 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казанных  услуг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356894" y="61574"/>
            <a:ext cx="659811" cy="6626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72967"/>
            <a:ext cx="2808312" cy="3831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4366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17690E-8B7A-4A93-ADC2-91776E1D2659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08234"/>
            <a:ext cx="5724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12743052"/>
              </p:ext>
            </p:extLst>
          </p:nvPr>
        </p:nvGraphicFramePr>
        <p:xfrm>
          <a:off x="179512" y="295674"/>
          <a:ext cx="874948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94682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pic>
        <p:nvPicPr>
          <p:cNvPr id="4" name="Picture 2" descr="d:\Users\snitko\Desktop\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6" y="-10670"/>
            <a:ext cx="9144000" cy="7857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208233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</a:t>
            </a:r>
            <a:r>
              <a:rPr lang="ru-RU" sz="1200" b="1" i="1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вопросам оказания ранней помощи, вы можете обратиться к специалистам следующих образовательных </a:t>
            </a:r>
            <a:r>
              <a:rPr lang="ru-RU" sz="1200" b="1" i="1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и медицинских организаций </a:t>
            </a:r>
            <a:r>
              <a:rPr lang="ru-RU" sz="12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356894" y="61574"/>
            <a:ext cx="659811" cy="6626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7888" y="1275606"/>
            <a:ext cx="788935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г.Белгород</a:t>
            </a:r>
            <a:r>
              <a:rPr lang="ru-RU" sz="14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Детская поликлиника;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- ОГБУ «Белгородский региональный центр психолого – медико – социального сопровождения»;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-   ДОУ №72, ДОУ №36, СОШ №43 </a:t>
            </a:r>
            <a:r>
              <a:rPr lang="ru-RU" sz="14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г.Белгорода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 – </a:t>
            </a: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специалисты 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консультационных центров;  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- Центр ранней помощи детям и сопровождения семей.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 ОГКУЗ «Белгородский дом ребенка 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  специализированный 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для детей с органическим поражением центральной нервной системы с нарушением психики»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400" b="1" i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г.Губкин</a:t>
            </a:r>
            <a:r>
              <a:rPr lang="ru-RU" sz="1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ДОУ №38, ДОУ№29;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400" b="1" i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г.Старый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 Оскол: ДОУ№41, ДОУ№44, ДОУ№22.</a:t>
            </a:r>
            <a:endParaRPr lang="ru-RU" sz="1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5714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pic>
        <p:nvPicPr>
          <p:cNvPr id="1026" name="Picture 2" descr="d:\Users\snitko\Desktop\Salerio · SlidesCarniv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12" y="1"/>
            <a:ext cx="9093231" cy="514349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504" y="1452640"/>
            <a:ext cx="70567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Наши контактные данные: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Белгород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МБДОУ д/с№57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email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semeika57@inbox.ru</a:t>
            </a:r>
            <a:endParaRPr lang="ru-RU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Официальный сайт ДОУ: </a:t>
            </a:r>
            <a:r>
              <a:rPr lang="en-US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mdou57.beluo31.ru</a:t>
            </a:r>
            <a:endParaRPr lang="ru-RU" sz="16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Р.Р.Орлянской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://mdou57.beluo31.ru/?</a:t>
            </a:r>
            <a:r>
              <a:rPr 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page_id=2983</a:t>
            </a:r>
            <a:endParaRPr lang="ru-RU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Программа «Говори, малыш!» </a:t>
            </a:r>
            <a:r>
              <a:rPr lang="ru-RU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http://mdou57.beluo31.ru/?page_id=2983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251520" y="51470"/>
            <a:ext cx="1008112" cy="101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7133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58" y="195487"/>
            <a:ext cx="8321675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95486"/>
            <a:ext cx="7064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D:\Загрузки\IMG_2575-19-05-21-11-56.jpe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2" t="1474" r="3652" b="1629"/>
          <a:stretch/>
        </p:blipFill>
        <p:spPr bwMode="auto">
          <a:xfrm>
            <a:off x="755576" y="1203598"/>
            <a:ext cx="2779232" cy="38437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D:\Загрузки\IMG_2576-19-05-21-11-56.jpe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" t="3142" r="960" b="1494"/>
          <a:stretch/>
        </p:blipFill>
        <p:spPr bwMode="auto">
          <a:xfrm rot="10800000">
            <a:off x="4067944" y="1491630"/>
            <a:ext cx="3999508" cy="2987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40336" y="262849"/>
            <a:ext cx="40476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Анкетирование (первичное)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7451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pic>
        <p:nvPicPr>
          <p:cNvPr id="5" name="Picture 2" descr="d:\Users\snitko\Desktop\ва.png"/>
          <p:cNvPicPr>
            <a:picLocks noChangeAspect="1" noChangeArrowheads="1"/>
          </p:cNvPicPr>
          <p:nvPr/>
        </p:nvPicPr>
        <p:blipFill rotWithShape="1">
          <a:blip r:embed="rId2" cstate="print"/>
          <a:srcRect r="21651"/>
          <a:stretch/>
        </p:blipFill>
        <p:spPr bwMode="auto">
          <a:xfrm>
            <a:off x="49499" y="195485"/>
            <a:ext cx="8000249" cy="785799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874334" y="2356088"/>
            <a:ext cx="7490446" cy="504056"/>
          </a:xfrm>
          <a:prstGeom prst="roundRect">
            <a:avLst>
              <a:gd name="adj" fmla="val 13980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рограмма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ранней логопедической диагностики Г.В. Чиркиной, Ю.А.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Разенковой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356894" y="61574"/>
            <a:ext cx="659811" cy="66265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852686" y="1707654"/>
            <a:ext cx="7490446" cy="57606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dirty="0" smtClean="0">
                <a:latin typeface="Times New Roman"/>
                <a:ea typeface="Calibri"/>
              </a:rPr>
              <a:t>Метод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Calibri"/>
              </a:rPr>
              <a:t>ика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Calibri"/>
              </a:rPr>
              <a:t>изучения эмоциональной недостаточности ребенка младенческого и раннего возраста Е. </a:t>
            </a:r>
            <a:r>
              <a:rPr lang="ru-RU" sz="1600" dirty="0" err="1">
                <a:solidFill>
                  <a:srgbClr val="000000"/>
                </a:solidFill>
                <a:latin typeface="Times New Roman"/>
                <a:ea typeface="Calibri"/>
              </a:rPr>
              <a:t>Баенской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Calibri"/>
              </a:rPr>
              <a:t> и М.М. </a:t>
            </a:r>
            <a:r>
              <a:rPr lang="ru-RU" sz="1600" dirty="0" err="1">
                <a:solidFill>
                  <a:srgbClr val="000000"/>
                </a:solidFill>
                <a:latin typeface="Times New Roman"/>
                <a:ea typeface="Calibri"/>
              </a:rPr>
              <a:t>Либлинг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Calibri"/>
              </a:rPr>
              <a:t>(2001) 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00853" y="1003101"/>
            <a:ext cx="7467866" cy="582353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6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r>
              <a:rPr lang="ru-RU" sz="1600" dirty="0" smtClean="0">
                <a:solidFill>
                  <a:srgbClr val="000000"/>
                </a:solidFill>
                <a:latin typeface="Times New Roman"/>
                <a:ea typeface="Calibri"/>
              </a:rPr>
              <a:t>Методика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Calibri"/>
              </a:rPr>
              <a:t>психолого-педагогической диагностики нарушений зрительного восприятия у детей И.И. </a:t>
            </a:r>
            <a:r>
              <a:rPr lang="ru-RU" sz="1600" dirty="0" err="1">
                <a:solidFill>
                  <a:srgbClr val="000000"/>
                </a:solidFill>
                <a:latin typeface="Times New Roman"/>
                <a:ea typeface="Calibri"/>
              </a:rPr>
              <a:t>Ильчиковой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Calibri"/>
              </a:rPr>
              <a:t>, М.Э. Вернадской, О.В. </a:t>
            </a:r>
            <a:r>
              <a:rPr lang="ru-RU" sz="1600" dirty="0" err="1">
                <a:solidFill>
                  <a:srgbClr val="000000"/>
                </a:solidFill>
                <a:latin typeface="Times New Roman"/>
                <a:ea typeface="Calibri"/>
              </a:rPr>
              <a:t>Парамей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Calibri"/>
              </a:rPr>
              <a:t>(2003)</a:t>
            </a:r>
            <a:r>
              <a:rPr lang="ru-RU" sz="1600" b="1" dirty="0" smtClean="0">
                <a:solidFill>
                  <a:srgbClr val="7598D9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83518"/>
            <a:ext cx="3830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Диагностический инструментарий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08" y="4227934"/>
            <a:ext cx="7508774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48" y="2982818"/>
            <a:ext cx="747223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71600" y="3060089"/>
            <a:ext cx="69127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Психолого –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</a:rPr>
              <a:t>педагогическая диагностика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Е.А. </a:t>
            </a:r>
            <a:r>
              <a:rPr lang="ru-RU" dirty="0" err="1" smtClean="0">
                <a:solidFill>
                  <a:prstClr val="black"/>
                </a:solidFill>
                <a:latin typeface="Times New Roman"/>
                <a:ea typeface="Calibri"/>
              </a:rPr>
              <a:t>Стребелевой</a:t>
            </a: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75" y="3579862"/>
            <a:ext cx="7484059" cy="59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879057" y="3592944"/>
            <a:ext cx="7450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Вопросник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развития детей от 14 месяцев до 3,5 лет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RCDI-2000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Оценка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развития детей до 16 месяцев по русифицированной шкале KID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29453" y="4329663"/>
            <a:ext cx="68906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  <a:latin typeface="Times New Roman"/>
              </a:rPr>
              <a:t>Методика изучения речевого развития детей раннего возраста Р. </a:t>
            </a:r>
            <a:r>
              <a:rPr lang="ru-RU" sz="1600" dirty="0" err="1" smtClean="0">
                <a:solidFill>
                  <a:prstClr val="black"/>
                </a:solidFill>
                <a:latin typeface="Times New Roman"/>
              </a:rPr>
              <a:t>Р.Орлянской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210938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3" name="Picture 2" descr="d:\Users\snitko\Desktop\ва.png"/>
          <p:cNvPicPr>
            <a:picLocks noChangeAspect="1" noChangeArrowheads="1"/>
          </p:cNvPicPr>
          <p:nvPr/>
        </p:nvPicPr>
        <p:blipFill rotWithShape="1">
          <a:blip r:embed="rId2" cstate="print"/>
          <a:srcRect r="22146"/>
          <a:stretch/>
        </p:blipFill>
        <p:spPr bwMode="auto">
          <a:xfrm>
            <a:off x="1" y="-8366"/>
            <a:ext cx="8028384" cy="785799"/>
          </a:xfrm>
          <a:prstGeom prst="rect">
            <a:avLst/>
          </a:prstGeom>
          <a:noFill/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274598" y="69445"/>
            <a:ext cx="704955" cy="707988"/>
          </a:xfrm>
          <a:prstGeom prst="rect">
            <a:avLst/>
          </a:prstGeom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7" r="12026"/>
          <a:stretch/>
        </p:blipFill>
        <p:spPr bwMode="auto">
          <a:xfrm>
            <a:off x="179512" y="777433"/>
            <a:ext cx="3338332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Рисунок 19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2" t="18518" r="27083" b="17079"/>
          <a:stretch/>
        </p:blipFill>
        <p:spPr bwMode="auto">
          <a:xfrm>
            <a:off x="3517844" y="777433"/>
            <a:ext cx="5590660" cy="42425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70930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3643306" y="571486"/>
            <a:ext cx="51435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/>
          <p:nvPr/>
        </p:nvSpPr>
        <p:spPr>
          <a:xfrm>
            <a:off x="0" y="195486"/>
            <a:ext cx="9144000" cy="5143500"/>
          </a:xfrm>
          <a:prstGeom prst="rect">
            <a:avLst/>
          </a:prstGeom>
          <a:solidFill>
            <a:schemeClr val="tx2">
              <a:lumMod val="75000"/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prstClr val="white"/>
              </a:solidFill>
            </a:endParaRPr>
          </a:p>
        </p:txBody>
      </p:sp>
      <p:pic>
        <p:nvPicPr>
          <p:cNvPr id="26" name="Picture 2" descr="d:\Users\snitko\Desktop\Salerio · SlidesCarniv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4643452"/>
            <a:ext cx="1214414" cy="500048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815414" y="4869656"/>
            <a:ext cx="328586" cy="273844"/>
          </a:xfrm>
        </p:spPr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55653"/>
            <a:ext cx="3929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white"/>
                </a:solidFill>
              </a:rPr>
              <a:t>Актуальные запросы родителей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0"/>
          <a:stretch/>
        </p:blipFill>
        <p:spPr>
          <a:xfrm>
            <a:off x="8273935" y="63934"/>
            <a:ext cx="736852" cy="740022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88900"/>
            <a:ext cx="6657975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898887"/>
      </p:ext>
    </p:extLst>
  </p:cSld>
  <p:clrMapOvr>
    <a:masterClrMapping/>
  </p:clrMapOvr>
  <p:transition spd="slow" advTm="4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1470"/>
            <a:ext cx="738187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85813"/>
            <a:ext cx="5822900" cy="431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315325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3698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78612"/>
            <a:ext cx="7999413" cy="1357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0484" y="269704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/>
                <a:ea typeface="Times New Roman"/>
              </a:rPr>
              <a:t>Диагностическая методика </a:t>
            </a:r>
            <a:r>
              <a:rPr lang="ru-RU" dirty="0" smtClean="0">
                <a:latin typeface="Arial"/>
                <a:ea typeface="Times New Roman"/>
              </a:rPr>
              <a:t>«Комплексная оценка развития </a:t>
            </a:r>
            <a:r>
              <a:rPr lang="ru-RU" dirty="0" smtClean="0">
                <a:solidFill>
                  <a:schemeClr val="bg1"/>
                </a:solidFill>
                <a:latin typeface="Arial"/>
                <a:ea typeface="Times New Roman"/>
              </a:rPr>
              <a:t>детей в возрасте от 2 месяцев до 3 лет 6 месяцев» по шкале </a:t>
            </a:r>
            <a:r>
              <a:rPr lang="en-US" dirty="0" smtClean="0">
                <a:solidFill>
                  <a:schemeClr val="bg1"/>
                </a:solidFill>
                <a:latin typeface="Arial"/>
                <a:ea typeface="Times New Roman"/>
              </a:rPr>
              <a:t>RCDI </a:t>
            </a:r>
            <a:r>
              <a:rPr lang="ru-RU" dirty="0" smtClean="0">
                <a:solidFill>
                  <a:schemeClr val="bg1"/>
                </a:solidFill>
                <a:latin typeface="Arial"/>
                <a:ea typeface="Times New Roman"/>
              </a:rPr>
              <a:t>и шкале </a:t>
            </a:r>
            <a:r>
              <a:rPr lang="en-US" dirty="0" smtClean="0">
                <a:solidFill>
                  <a:schemeClr val="bg1"/>
                </a:solidFill>
                <a:latin typeface="Arial"/>
                <a:ea typeface="Times New Roman"/>
              </a:rPr>
              <a:t>KID</a:t>
            </a:r>
          </a:p>
          <a:p>
            <a:pPr algn="ctr"/>
            <a:r>
              <a:rPr lang="en-US" dirty="0" smtClean="0">
                <a:solidFill>
                  <a:srgbClr val="66FF99"/>
                </a:solidFill>
                <a:latin typeface="Arial"/>
                <a:ea typeface="Times New Roman"/>
              </a:rPr>
              <a:t>http://eii.ru/semyam/etapyi-rp/anketi/</a:t>
            </a:r>
            <a:endParaRPr lang="ru-RU" dirty="0">
              <a:solidFill>
                <a:srgbClr val="66FF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4780" y="1873784"/>
            <a:ext cx="856569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 lang="ru-RU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</a:rPr>
              <a:t>● 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Шкала KID – Кентская шкала оценки развития младенцев (</a:t>
            </a:r>
            <a:r>
              <a:rPr lang="ru-RU" dirty="0" err="1">
                <a:solidFill>
                  <a:srgbClr val="000000"/>
                </a:solidFill>
                <a:latin typeface="Arial"/>
                <a:ea typeface="Times New Roman"/>
              </a:rPr>
              <a:t>Kent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/>
                <a:ea typeface="Times New Roman"/>
              </a:rPr>
              <a:t>Infant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/>
                <a:ea typeface="Times New Roman"/>
              </a:rPr>
              <a:t>Development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/>
                <a:ea typeface="Times New Roman"/>
              </a:rPr>
              <a:t>Scale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; KID </a:t>
            </a:r>
            <a:r>
              <a:rPr lang="ru-RU" dirty="0" err="1">
                <a:solidFill>
                  <a:srgbClr val="000000"/>
                </a:solidFill>
                <a:latin typeface="Arial"/>
                <a:ea typeface="Times New Roman"/>
              </a:rPr>
              <a:t>Scale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), разработанная группой сотрудников Кентского университета (США) под руководством профессора </a:t>
            </a:r>
            <a:r>
              <a:rPr lang="ru-RU" dirty="0" err="1">
                <a:solidFill>
                  <a:srgbClr val="000000"/>
                </a:solidFill>
                <a:latin typeface="Arial"/>
                <a:ea typeface="Times New Roman"/>
              </a:rPr>
              <a:t>Жанет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 Рейтер. 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</a:rPr>
              <a:t>● Шкала RCDI – шкала оценки развития ребенка (</a:t>
            </a:r>
            <a:r>
              <a:rPr lang="ru-RU" sz="1600" dirty="0" err="1">
                <a:solidFill>
                  <a:srgbClr val="000000"/>
                </a:solidFill>
                <a:latin typeface="Arial"/>
                <a:ea typeface="Times New Roman"/>
              </a:rPr>
              <a:t>Child</a:t>
            </a: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Arial"/>
                <a:ea typeface="Times New Roman"/>
              </a:rPr>
              <a:t>Development</a:t>
            </a: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Arial"/>
                <a:ea typeface="Times New Roman"/>
              </a:rPr>
              <a:t>Inventory</a:t>
            </a: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</a:rPr>
              <a:t>; CDI), разработанной доктором Гарольдом </a:t>
            </a:r>
            <a:r>
              <a:rPr lang="ru-RU" sz="1600" dirty="0" err="1">
                <a:solidFill>
                  <a:srgbClr val="000000"/>
                </a:solidFill>
                <a:latin typeface="Arial"/>
                <a:ea typeface="Times New Roman"/>
              </a:rPr>
              <a:t>Айртоном</a:t>
            </a: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</a:rPr>
              <a:t> (Миннеаполис, США). 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940" y="157082"/>
            <a:ext cx="7064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40131" y="1779662"/>
            <a:ext cx="81369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 lang="ru-RU" dirty="0" smtClean="0">
              <a:solidFill>
                <a:srgbClr val="000000"/>
              </a:solidFill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83207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95486"/>
            <a:ext cx="7064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" y="196472"/>
            <a:ext cx="8315325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6" y="404712"/>
            <a:ext cx="2540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Цели использования</a:t>
            </a:r>
            <a:r>
              <a:rPr lang="ru-RU" dirty="0" smtClean="0">
                <a:solidFill>
                  <a:prstClr val="black"/>
                </a:solidFill>
              </a:rPr>
              <a:t>: </a:t>
            </a:r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407563" y="1157343"/>
            <a:ext cx="2592288" cy="1912013"/>
            <a:chOff x="3068114" y="-83183"/>
            <a:chExt cx="2632604" cy="1565162"/>
          </a:xfrm>
        </p:grpSpPr>
        <p:sp>
          <p:nvSpPr>
            <p:cNvPr id="12" name="Овал 11"/>
            <p:cNvSpPr/>
            <p:nvPr/>
          </p:nvSpPr>
          <p:spPr>
            <a:xfrm>
              <a:off x="3068114" y="-83183"/>
              <a:ext cx="2632604" cy="1565162"/>
            </a:xfrm>
            <a:prstGeom prst="ellipse">
              <a:avLst/>
            </a:prstGeom>
            <a:solidFill>
              <a:srgbClr val="F5CD2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Овал 4"/>
            <p:cNvSpPr/>
            <p:nvPr/>
          </p:nvSpPr>
          <p:spPr>
            <a:xfrm>
              <a:off x="3453650" y="146030"/>
              <a:ext cx="1861532" cy="11067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1" kern="1200" dirty="0" smtClean="0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787195" y="1404353"/>
            <a:ext cx="1833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>
                <a:solidFill>
                  <a:srgbClr val="000000"/>
                </a:solidFill>
                <a:latin typeface="Arial"/>
              </a:rPr>
              <a:t>Углубленная оценка </a:t>
            </a:r>
            <a:r>
              <a:rPr lang="ru-RU" sz="1050" b="1" dirty="0" smtClean="0">
                <a:solidFill>
                  <a:srgbClr val="000000"/>
                </a:solidFill>
                <a:latin typeface="Arial"/>
              </a:rPr>
              <a:t>по  </a:t>
            </a:r>
            <a:r>
              <a:rPr lang="ru-RU" sz="1050" b="1" dirty="0">
                <a:solidFill>
                  <a:srgbClr val="000000"/>
                </a:solidFill>
                <a:latin typeface="Arial"/>
              </a:rPr>
              <a:t>сферам: познание, общение и речь, крупная и мелкая моторика, самообслуживание, социальное взаимодействие</a:t>
            </a:r>
            <a:endParaRPr lang="ru-RU" sz="1050" b="1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5868144" y="1100872"/>
            <a:ext cx="2158098" cy="1785033"/>
            <a:chOff x="6651781" y="619887"/>
            <a:chExt cx="2097698" cy="1352291"/>
          </a:xfrm>
        </p:grpSpPr>
        <p:sp>
          <p:nvSpPr>
            <p:cNvPr id="16" name="Овал 15"/>
            <p:cNvSpPr/>
            <p:nvPr/>
          </p:nvSpPr>
          <p:spPr>
            <a:xfrm>
              <a:off x="6651781" y="619887"/>
              <a:ext cx="2097698" cy="135229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2603087"/>
                <a:satOff val="-14800"/>
                <a:lumOff val="4755"/>
                <a:alphaOff val="0"/>
              </a:schemeClr>
            </a:fillRef>
            <a:effectRef idx="0">
              <a:schemeClr val="accent4">
                <a:hueOff val="2603087"/>
                <a:satOff val="-14800"/>
                <a:lumOff val="475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Овал 4"/>
            <p:cNvSpPr/>
            <p:nvPr/>
          </p:nvSpPr>
          <p:spPr>
            <a:xfrm>
              <a:off x="6958982" y="817925"/>
              <a:ext cx="1483296" cy="9562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1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6071243" y="1404353"/>
            <a:ext cx="17518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Arial"/>
              </a:rPr>
              <a:t>Построение </a:t>
            </a:r>
            <a:endParaRPr lang="en-US" dirty="0" smtClean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Arial"/>
              </a:rPr>
              <a:t>профиля развития</a:t>
            </a:r>
            <a:endParaRPr lang="en-US" dirty="0" smtClean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ребенка.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203848" y="1100872"/>
            <a:ext cx="2304256" cy="1853525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Прямоугольник 6"/>
          <p:cNvSpPr/>
          <p:nvPr/>
        </p:nvSpPr>
        <p:spPr>
          <a:xfrm>
            <a:off x="3391572" y="1335136"/>
            <a:ext cx="1928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000000"/>
                </a:solidFill>
                <a:latin typeface="Arial"/>
              </a:rPr>
              <a:t>Оценка функционирования ребенка в ежедневных жизненных ситуациях</a:t>
            </a:r>
            <a:endParaRPr lang="ru-RU" sz="1400" dirty="0"/>
          </a:p>
        </p:txBody>
      </p:sp>
      <p:sp>
        <p:nvSpPr>
          <p:cNvPr id="24" name="Овал 23"/>
          <p:cNvSpPr/>
          <p:nvPr/>
        </p:nvSpPr>
        <p:spPr>
          <a:xfrm>
            <a:off x="1835697" y="2789347"/>
            <a:ext cx="2407318" cy="208665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5206174"/>
              <a:satOff val="-29601"/>
              <a:lumOff val="9510"/>
              <a:alphaOff val="0"/>
            </a:schemeClr>
          </a:fillRef>
          <a:effectRef idx="0">
            <a:schemeClr val="accent4">
              <a:hueOff val="5206174"/>
              <a:satOff val="-29601"/>
              <a:lumOff val="951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Прямоугольник 7"/>
          <p:cNvSpPr/>
          <p:nvPr/>
        </p:nvSpPr>
        <p:spPr>
          <a:xfrm>
            <a:off x="2199992" y="3195873"/>
            <a:ext cx="1765426" cy="1418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Arial"/>
              </a:rPr>
              <a:t>Определение зоны ближайшего развития ребенка для построения и</a:t>
            </a:r>
            <a:r>
              <a:rPr lang="ru-RU" sz="1200" b="1" dirty="0" smtClean="0">
                <a:solidFill>
                  <a:srgbClr val="000000"/>
                </a:solidFill>
                <a:latin typeface="Arial"/>
              </a:rPr>
              <a:t>ндивидуальной </a:t>
            </a:r>
            <a:r>
              <a:rPr lang="ru-RU" sz="1200" b="1" dirty="0">
                <a:solidFill>
                  <a:srgbClr val="000000"/>
                </a:solidFill>
                <a:latin typeface="Arial"/>
              </a:rPr>
              <a:t>программы ранней </a:t>
            </a:r>
            <a:r>
              <a:rPr lang="ru-RU" sz="1200" b="1" dirty="0" smtClean="0">
                <a:solidFill>
                  <a:srgbClr val="000000"/>
                </a:solidFill>
                <a:latin typeface="Arial"/>
              </a:rPr>
              <a:t>помощи</a:t>
            </a:r>
            <a:endParaRPr lang="ru-RU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4674738" y="2885904"/>
            <a:ext cx="2272455" cy="199010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809261"/>
              <a:satOff val="-44401"/>
              <a:lumOff val="14265"/>
              <a:alphaOff val="0"/>
            </a:schemeClr>
          </a:fillRef>
          <a:effectRef idx="0">
            <a:schemeClr val="accent4">
              <a:hueOff val="7809261"/>
              <a:satOff val="-44401"/>
              <a:lumOff val="14265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Прямоугольник 9"/>
          <p:cNvSpPr/>
          <p:nvPr/>
        </p:nvSpPr>
        <p:spPr>
          <a:xfrm>
            <a:off x="4978905" y="3079387"/>
            <a:ext cx="1761400" cy="188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Arial"/>
              </a:rPr>
              <a:t>Отслеживание динамики развития ребенка и эффективности Индивидуальной программы ранней помощи.</a:t>
            </a:r>
            <a:endParaRPr lang="ru-RU" sz="1400" b="1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Calibri"/>
                <a:ea typeface="Calibri"/>
                <a:cs typeface="Times New Roman"/>
              </a:rPr>
              <a:t> 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46265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nE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150535</TotalTime>
  <Words>1341</Words>
  <Application>Microsoft Office PowerPoint</Application>
  <PresentationFormat>Экран (16:9)</PresentationFormat>
  <Paragraphs>482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Прогноз социально-экономического развития до 2020 года</dc:title>
  <dc:creator>Vladimir Tsibanov</dc:creator>
  <cp:lastModifiedBy>Ling</cp:lastModifiedBy>
  <cp:revision>2642</cp:revision>
  <cp:lastPrinted>2018-07-30T14:22:42Z</cp:lastPrinted>
  <dcterms:created xsi:type="dcterms:W3CDTF">2017-08-14T22:49:39Z</dcterms:created>
  <dcterms:modified xsi:type="dcterms:W3CDTF">2021-05-20T11:07:55Z</dcterms:modified>
</cp:coreProperties>
</file>