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0" r:id="rId2"/>
    <p:sldId id="256" r:id="rId3"/>
    <p:sldId id="257" r:id="rId4"/>
    <p:sldId id="264" r:id="rId5"/>
    <p:sldId id="263" r:id="rId6"/>
    <p:sldId id="259" r:id="rId7"/>
    <p:sldId id="272" r:id="rId8"/>
    <p:sldId id="273" r:id="rId9"/>
    <p:sldId id="274" r:id="rId10"/>
    <p:sldId id="258" r:id="rId11"/>
    <p:sldId id="261" r:id="rId12"/>
    <p:sldId id="262" r:id="rId13"/>
    <p:sldId id="265" r:id="rId14"/>
    <p:sldId id="266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D35B2-7B7B-4CB7-A524-29C117BBB466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8FD0E-1E5C-42B1-819E-490D7C9DCBC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spiridonova@beluo31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285984" y="428605"/>
            <a:ext cx="6715172" cy="1071569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1600" b="1" dirty="0" smtClean="0"/>
              <a:t>Управление образования администрации города Белгорода </a:t>
            </a:r>
            <a:br>
              <a:rPr lang="ru-RU" sz="1600" b="1" dirty="0" smtClean="0"/>
            </a:br>
            <a:r>
              <a:rPr lang="ru-RU" sz="1600" b="1" dirty="0" smtClean="0"/>
              <a:t>МБУ «Научно-методический информационный центр» города </a:t>
            </a:r>
            <a:r>
              <a:rPr lang="ru-RU" sz="1600" b="1" dirty="0" smtClean="0"/>
              <a:t>Белгорода</a:t>
            </a:r>
            <a:endParaRPr lang="ru-RU" sz="16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285274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Требования к предоставлению и оформлению документов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grpSp>
        <p:nvGrpSpPr>
          <p:cNvPr id="6" name="Группа 4"/>
          <p:cNvGrpSpPr>
            <a:grpSpLocks/>
          </p:cNvGrpSpPr>
          <p:nvPr/>
        </p:nvGrpSpPr>
        <p:grpSpPr bwMode="auto">
          <a:xfrm>
            <a:off x="0" y="4643422"/>
            <a:ext cx="9144000" cy="2214578"/>
            <a:chOff x="-4761" y="4386262"/>
            <a:chExt cx="12196761" cy="2468457"/>
          </a:xfrm>
        </p:grpSpPr>
        <p:sp>
          <p:nvSpPr>
            <p:cNvPr id="7" name="Диагональная полоса 2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927" y="4386262"/>
              <a:ext cx="12185073" cy="1750360"/>
            </a:xfrm>
            <a:custGeom>
              <a:avLst/>
              <a:gdLst>
                <a:gd name="connsiteX0" fmla="*/ 0 w 11256493"/>
                <a:gd name="connsiteY0" fmla="*/ 886577 h 1773154"/>
                <a:gd name="connsiteX1" fmla="*/ 5628247 w 11256493"/>
                <a:gd name="connsiteY1" fmla="*/ 0 h 1773154"/>
                <a:gd name="connsiteX2" fmla="*/ 11256493 w 11256493"/>
                <a:gd name="connsiteY2" fmla="*/ 0 h 1773154"/>
                <a:gd name="connsiteX3" fmla="*/ 0 w 11256493"/>
                <a:gd name="connsiteY3" fmla="*/ 1773154 h 1773154"/>
                <a:gd name="connsiteX4" fmla="*/ 0 w 11256493"/>
                <a:gd name="connsiteY4" fmla="*/ 886577 h 1773154"/>
                <a:gd name="connsiteX0" fmla="*/ 0 w 11275543"/>
                <a:gd name="connsiteY0" fmla="*/ 1110414 h 1996991"/>
                <a:gd name="connsiteX1" fmla="*/ 5628247 w 11275543"/>
                <a:gd name="connsiteY1" fmla="*/ 223837 h 1996991"/>
                <a:gd name="connsiteX2" fmla="*/ 11275543 w 11275543"/>
                <a:gd name="connsiteY2" fmla="*/ 0 h 1996991"/>
                <a:gd name="connsiteX3" fmla="*/ 0 w 11275543"/>
                <a:gd name="connsiteY3" fmla="*/ 1996991 h 1996991"/>
                <a:gd name="connsiteX4" fmla="*/ 0 w 11275543"/>
                <a:gd name="connsiteY4" fmla="*/ 1110414 h 1996991"/>
                <a:gd name="connsiteX0" fmla="*/ 0 w 11275543"/>
                <a:gd name="connsiteY0" fmla="*/ 1158039 h 2044616"/>
                <a:gd name="connsiteX1" fmla="*/ 11252759 w 11275543"/>
                <a:gd name="connsiteY1" fmla="*/ 0 h 2044616"/>
                <a:gd name="connsiteX2" fmla="*/ 11275543 w 11275543"/>
                <a:gd name="connsiteY2" fmla="*/ 47625 h 2044616"/>
                <a:gd name="connsiteX3" fmla="*/ 0 w 11275543"/>
                <a:gd name="connsiteY3" fmla="*/ 2044616 h 2044616"/>
                <a:gd name="connsiteX4" fmla="*/ 0 w 11275543"/>
                <a:gd name="connsiteY4" fmla="*/ 1158039 h 2044616"/>
                <a:gd name="connsiteX0" fmla="*/ 952500 w 12228043"/>
                <a:gd name="connsiteY0" fmla="*/ 1158039 h 1733466"/>
                <a:gd name="connsiteX1" fmla="*/ 12205259 w 12228043"/>
                <a:gd name="connsiteY1" fmla="*/ 0 h 1733466"/>
                <a:gd name="connsiteX2" fmla="*/ 12228043 w 12228043"/>
                <a:gd name="connsiteY2" fmla="*/ 47625 h 1733466"/>
                <a:gd name="connsiteX3" fmla="*/ 0 w 12228043"/>
                <a:gd name="connsiteY3" fmla="*/ 1733466 h 1733466"/>
                <a:gd name="connsiteX4" fmla="*/ 952500 w 12228043"/>
                <a:gd name="connsiteY4" fmla="*/ 1158039 h 1733466"/>
                <a:gd name="connsiteX0" fmla="*/ 0 w 12228043"/>
                <a:gd name="connsiteY0" fmla="*/ 1278689 h 1733466"/>
                <a:gd name="connsiteX1" fmla="*/ 12205259 w 12228043"/>
                <a:gd name="connsiteY1" fmla="*/ 0 h 1733466"/>
                <a:gd name="connsiteX2" fmla="*/ 12228043 w 12228043"/>
                <a:gd name="connsiteY2" fmla="*/ 47625 h 1733466"/>
                <a:gd name="connsiteX3" fmla="*/ 0 w 12228043"/>
                <a:gd name="connsiteY3" fmla="*/ 1733466 h 1733466"/>
                <a:gd name="connsiteX4" fmla="*/ 0 w 12228043"/>
                <a:gd name="connsiteY4" fmla="*/ 1278689 h 1733466"/>
                <a:gd name="connsiteX0" fmla="*/ 0 w 12272493"/>
                <a:gd name="connsiteY0" fmla="*/ 1278689 h 1733466"/>
                <a:gd name="connsiteX1" fmla="*/ 12205259 w 12272493"/>
                <a:gd name="connsiteY1" fmla="*/ 0 h 1733466"/>
                <a:gd name="connsiteX2" fmla="*/ 12272493 w 12272493"/>
                <a:gd name="connsiteY2" fmla="*/ 117475 h 1733466"/>
                <a:gd name="connsiteX3" fmla="*/ 0 w 12272493"/>
                <a:gd name="connsiteY3" fmla="*/ 1733466 h 1733466"/>
                <a:gd name="connsiteX4" fmla="*/ 0 w 12272493"/>
                <a:gd name="connsiteY4" fmla="*/ 1278689 h 1733466"/>
                <a:gd name="connsiteX0" fmla="*/ 0 w 12272493"/>
                <a:gd name="connsiteY0" fmla="*/ 1278689 h 1733466"/>
                <a:gd name="connsiteX1" fmla="*/ 12205259 w 12272493"/>
                <a:gd name="connsiteY1" fmla="*/ 0 h 1733466"/>
                <a:gd name="connsiteX2" fmla="*/ 12272493 w 12272493"/>
                <a:gd name="connsiteY2" fmla="*/ 117475 h 1733466"/>
                <a:gd name="connsiteX3" fmla="*/ 0 w 12272493"/>
                <a:gd name="connsiteY3" fmla="*/ 1733466 h 1733466"/>
                <a:gd name="connsiteX4" fmla="*/ 0 w 12272493"/>
                <a:gd name="connsiteY4" fmla="*/ 1278689 h 1733466"/>
                <a:gd name="connsiteX0" fmla="*/ 0 w 12253443"/>
                <a:gd name="connsiteY0" fmla="*/ 1278689 h 1733466"/>
                <a:gd name="connsiteX1" fmla="*/ 12205259 w 12253443"/>
                <a:gd name="connsiteY1" fmla="*/ 0 h 1733466"/>
                <a:gd name="connsiteX2" fmla="*/ 12253443 w 12253443"/>
                <a:gd name="connsiteY2" fmla="*/ 66675 h 1733466"/>
                <a:gd name="connsiteX3" fmla="*/ 0 w 12253443"/>
                <a:gd name="connsiteY3" fmla="*/ 1733466 h 1733466"/>
                <a:gd name="connsiteX4" fmla="*/ 0 w 12253443"/>
                <a:gd name="connsiteY4" fmla="*/ 1278689 h 1733466"/>
                <a:gd name="connsiteX0" fmla="*/ 0 w 12253443"/>
                <a:gd name="connsiteY0" fmla="*/ 1297739 h 1752516"/>
                <a:gd name="connsiteX1" fmla="*/ 12205259 w 12253443"/>
                <a:gd name="connsiteY1" fmla="*/ 0 h 1752516"/>
                <a:gd name="connsiteX2" fmla="*/ 12253443 w 12253443"/>
                <a:gd name="connsiteY2" fmla="*/ 85725 h 1752516"/>
                <a:gd name="connsiteX3" fmla="*/ 0 w 12253443"/>
                <a:gd name="connsiteY3" fmla="*/ 1752516 h 1752516"/>
                <a:gd name="connsiteX4" fmla="*/ 0 w 12253443"/>
                <a:gd name="connsiteY4" fmla="*/ 1297739 h 1752516"/>
                <a:gd name="connsiteX0" fmla="*/ 0 w 12215343"/>
                <a:gd name="connsiteY0" fmla="*/ 1297739 h 1752516"/>
                <a:gd name="connsiteX1" fmla="*/ 12205259 w 12215343"/>
                <a:gd name="connsiteY1" fmla="*/ 0 h 1752516"/>
                <a:gd name="connsiteX2" fmla="*/ 12215343 w 12215343"/>
                <a:gd name="connsiteY2" fmla="*/ 60325 h 1752516"/>
                <a:gd name="connsiteX3" fmla="*/ 0 w 12215343"/>
                <a:gd name="connsiteY3" fmla="*/ 1752516 h 1752516"/>
                <a:gd name="connsiteX4" fmla="*/ 0 w 12215343"/>
                <a:gd name="connsiteY4" fmla="*/ 1297739 h 1752516"/>
                <a:gd name="connsiteX0" fmla="*/ 0 w 12205259"/>
                <a:gd name="connsiteY0" fmla="*/ 1297739 h 1752516"/>
                <a:gd name="connsiteX1" fmla="*/ 12205259 w 12205259"/>
                <a:gd name="connsiteY1" fmla="*/ 0 h 1752516"/>
                <a:gd name="connsiteX2" fmla="*/ 12196293 w 12205259"/>
                <a:gd name="connsiteY2" fmla="*/ 62706 h 1752516"/>
                <a:gd name="connsiteX3" fmla="*/ 0 w 12205259"/>
                <a:gd name="connsiteY3" fmla="*/ 1752516 h 1752516"/>
                <a:gd name="connsiteX4" fmla="*/ 0 w 12205259"/>
                <a:gd name="connsiteY4" fmla="*/ 1297739 h 1752516"/>
                <a:gd name="connsiteX0" fmla="*/ 0 w 12200497"/>
                <a:gd name="connsiteY0" fmla="*/ 1295358 h 1750135"/>
                <a:gd name="connsiteX1" fmla="*/ 12200497 w 12200497"/>
                <a:gd name="connsiteY1" fmla="*/ 0 h 1750135"/>
                <a:gd name="connsiteX2" fmla="*/ 12196293 w 12200497"/>
                <a:gd name="connsiteY2" fmla="*/ 60325 h 1750135"/>
                <a:gd name="connsiteX3" fmla="*/ 0 w 12200497"/>
                <a:gd name="connsiteY3" fmla="*/ 1750135 h 1750135"/>
                <a:gd name="connsiteX4" fmla="*/ 0 w 12200497"/>
                <a:gd name="connsiteY4" fmla="*/ 1295358 h 1750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00497" h="1750135">
                  <a:moveTo>
                    <a:pt x="0" y="1295358"/>
                  </a:moveTo>
                  <a:lnTo>
                    <a:pt x="12200497" y="0"/>
                  </a:lnTo>
                  <a:lnTo>
                    <a:pt x="12196293" y="60325"/>
                  </a:lnTo>
                  <a:lnTo>
                    <a:pt x="0" y="1750135"/>
                  </a:lnTo>
                  <a:lnTo>
                    <a:pt x="0" y="1295358"/>
                  </a:lnTo>
                  <a:close/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dirty="0">
                <a:solidFill>
                  <a:schemeClr val="tx1"/>
                </a:solidFill>
              </a:endParaRPr>
            </a:p>
          </p:txBody>
        </p:sp>
        <p:grpSp>
          <p:nvGrpSpPr>
            <p:cNvPr id="8" name="Группа 6"/>
            <p:cNvGrpSpPr>
              <a:grpSpLocks/>
            </p:cNvGrpSpPr>
            <p:nvPr/>
          </p:nvGrpSpPr>
          <p:grpSpPr bwMode="auto">
            <a:xfrm>
              <a:off x="-4761" y="4448167"/>
              <a:ext cx="12196761" cy="2406552"/>
              <a:chOff x="-4761" y="4448167"/>
              <a:chExt cx="12196761" cy="2406552"/>
            </a:xfrm>
          </p:grpSpPr>
          <p:sp>
            <p:nvSpPr>
              <p:cNvPr id="9" name="Прямоугольник: усеченные противолежащие углы 3">
                <a:extLst>
                  <a:ext uri="{FF2B5EF4-FFF2-40B4-BE49-F238E27FC236}"/>
                </a:extLst>
              </p:cNvPr>
              <p:cNvSpPr/>
              <p:nvPr/>
            </p:nvSpPr>
            <p:spPr>
              <a:xfrm>
                <a:off x="-4761" y="4506977"/>
                <a:ext cx="12196761" cy="2347742"/>
              </a:xfrm>
              <a:custGeom>
                <a:avLst/>
                <a:gdLst>
                  <a:gd name="connsiteX0" fmla="*/ 0 w 1774031"/>
                  <a:gd name="connsiteY0" fmla="*/ 0 h 491161"/>
                  <a:gd name="connsiteX1" fmla="*/ 1692169 w 1774031"/>
                  <a:gd name="connsiteY1" fmla="*/ 0 h 491161"/>
                  <a:gd name="connsiteX2" fmla="*/ 1774031 w 1774031"/>
                  <a:gd name="connsiteY2" fmla="*/ 81862 h 491161"/>
                  <a:gd name="connsiteX3" fmla="*/ 1774031 w 1774031"/>
                  <a:gd name="connsiteY3" fmla="*/ 491161 h 491161"/>
                  <a:gd name="connsiteX4" fmla="*/ 1774031 w 1774031"/>
                  <a:gd name="connsiteY4" fmla="*/ 491161 h 491161"/>
                  <a:gd name="connsiteX5" fmla="*/ 81862 w 1774031"/>
                  <a:gd name="connsiteY5" fmla="*/ 491161 h 491161"/>
                  <a:gd name="connsiteX6" fmla="*/ 0 w 1774031"/>
                  <a:gd name="connsiteY6" fmla="*/ 409299 h 491161"/>
                  <a:gd name="connsiteX7" fmla="*/ 0 w 1774031"/>
                  <a:gd name="connsiteY7" fmla="*/ 0 h 491161"/>
                  <a:gd name="connsiteX0" fmla="*/ 864394 w 2638425"/>
                  <a:gd name="connsiteY0" fmla="*/ 0 h 556936"/>
                  <a:gd name="connsiteX1" fmla="*/ 2556563 w 2638425"/>
                  <a:gd name="connsiteY1" fmla="*/ 0 h 556936"/>
                  <a:gd name="connsiteX2" fmla="*/ 2638425 w 2638425"/>
                  <a:gd name="connsiteY2" fmla="*/ 81862 h 556936"/>
                  <a:gd name="connsiteX3" fmla="*/ 2638425 w 2638425"/>
                  <a:gd name="connsiteY3" fmla="*/ 491161 h 556936"/>
                  <a:gd name="connsiteX4" fmla="*/ 2638425 w 2638425"/>
                  <a:gd name="connsiteY4" fmla="*/ 491161 h 556936"/>
                  <a:gd name="connsiteX5" fmla="*/ 946256 w 2638425"/>
                  <a:gd name="connsiteY5" fmla="*/ 491161 h 556936"/>
                  <a:gd name="connsiteX6" fmla="*/ 0 w 2638425"/>
                  <a:gd name="connsiteY6" fmla="*/ 556936 h 556936"/>
                  <a:gd name="connsiteX7" fmla="*/ 864394 w 2638425"/>
                  <a:gd name="connsiteY7" fmla="*/ 0 h 556936"/>
                  <a:gd name="connsiteX0" fmla="*/ 0 w 2655093"/>
                  <a:gd name="connsiteY0" fmla="*/ 369094 h 556936"/>
                  <a:gd name="connsiteX1" fmla="*/ 2573231 w 2655093"/>
                  <a:gd name="connsiteY1" fmla="*/ 0 h 556936"/>
                  <a:gd name="connsiteX2" fmla="*/ 2655093 w 2655093"/>
                  <a:gd name="connsiteY2" fmla="*/ 81862 h 556936"/>
                  <a:gd name="connsiteX3" fmla="*/ 2655093 w 2655093"/>
                  <a:gd name="connsiteY3" fmla="*/ 491161 h 556936"/>
                  <a:gd name="connsiteX4" fmla="*/ 2655093 w 2655093"/>
                  <a:gd name="connsiteY4" fmla="*/ 491161 h 556936"/>
                  <a:gd name="connsiteX5" fmla="*/ 962924 w 2655093"/>
                  <a:gd name="connsiteY5" fmla="*/ 491161 h 556936"/>
                  <a:gd name="connsiteX6" fmla="*/ 16668 w 2655093"/>
                  <a:gd name="connsiteY6" fmla="*/ 556936 h 556936"/>
                  <a:gd name="connsiteX7" fmla="*/ 0 w 2655093"/>
                  <a:gd name="connsiteY7" fmla="*/ 369094 h 556936"/>
                  <a:gd name="connsiteX0" fmla="*/ 0 w 2655093"/>
                  <a:gd name="connsiteY0" fmla="*/ 369094 h 566461"/>
                  <a:gd name="connsiteX1" fmla="*/ 2573231 w 2655093"/>
                  <a:gd name="connsiteY1" fmla="*/ 0 h 566461"/>
                  <a:gd name="connsiteX2" fmla="*/ 2655093 w 2655093"/>
                  <a:gd name="connsiteY2" fmla="*/ 81862 h 566461"/>
                  <a:gd name="connsiteX3" fmla="*/ 2655093 w 2655093"/>
                  <a:gd name="connsiteY3" fmla="*/ 491161 h 566461"/>
                  <a:gd name="connsiteX4" fmla="*/ 2655093 w 2655093"/>
                  <a:gd name="connsiteY4" fmla="*/ 491161 h 566461"/>
                  <a:gd name="connsiteX5" fmla="*/ 962924 w 2655093"/>
                  <a:gd name="connsiteY5" fmla="*/ 491161 h 566461"/>
                  <a:gd name="connsiteX6" fmla="*/ 7142 w 2655093"/>
                  <a:gd name="connsiteY6" fmla="*/ 566461 h 566461"/>
                  <a:gd name="connsiteX7" fmla="*/ 0 w 2655093"/>
                  <a:gd name="connsiteY7" fmla="*/ 369094 h 566461"/>
                  <a:gd name="connsiteX0" fmla="*/ 0 w 5790299"/>
                  <a:gd name="connsiteY0" fmla="*/ 1012032 h 1209399"/>
                  <a:gd name="connsiteX1" fmla="*/ 5790299 w 5790299"/>
                  <a:gd name="connsiteY1" fmla="*/ 0 h 1209399"/>
                  <a:gd name="connsiteX2" fmla="*/ 2655093 w 5790299"/>
                  <a:gd name="connsiteY2" fmla="*/ 724800 h 1209399"/>
                  <a:gd name="connsiteX3" fmla="*/ 2655093 w 5790299"/>
                  <a:gd name="connsiteY3" fmla="*/ 1134099 h 1209399"/>
                  <a:gd name="connsiteX4" fmla="*/ 2655093 w 5790299"/>
                  <a:gd name="connsiteY4" fmla="*/ 1134099 h 1209399"/>
                  <a:gd name="connsiteX5" fmla="*/ 962924 w 5790299"/>
                  <a:gd name="connsiteY5" fmla="*/ 1134099 h 1209399"/>
                  <a:gd name="connsiteX6" fmla="*/ 7142 w 5790299"/>
                  <a:gd name="connsiteY6" fmla="*/ 1209399 h 1209399"/>
                  <a:gd name="connsiteX7" fmla="*/ 0 w 5790299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55093 w 5881687"/>
                  <a:gd name="connsiteY3" fmla="*/ 1134099 h 1209399"/>
                  <a:gd name="connsiteX4" fmla="*/ 2655093 w 5881687"/>
                  <a:gd name="connsiteY4" fmla="*/ 1134099 h 1209399"/>
                  <a:gd name="connsiteX5" fmla="*/ 962924 w 5881687"/>
                  <a:gd name="connsiteY5" fmla="*/ 1134099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55093 w 5881687"/>
                  <a:gd name="connsiteY3" fmla="*/ 1134099 h 1209399"/>
                  <a:gd name="connsiteX4" fmla="*/ 2655093 w 5881687"/>
                  <a:gd name="connsiteY4" fmla="*/ 1134099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55093 w 5881687"/>
                  <a:gd name="connsiteY3" fmla="*/ 1134099 h 1209399"/>
                  <a:gd name="connsiteX4" fmla="*/ 2188368 w 5881687"/>
                  <a:gd name="connsiteY4" fmla="*/ 1203155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40806 w 5881687"/>
                  <a:gd name="connsiteY3" fmla="*/ 1126955 h 1209399"/>
                  <a:gd name="connsiteX4" fmla="*/ 2188368 w 5881687"/>
                  <a:gd name="connsiteY4" fmla="*/ 1203155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26518 w 5881687"/>
                  <a:gd name="connsiteY3" fmla="*/ 1103142 h 1209399"/>
                  <a:gd name="connsiteX4" fmla="*/ 2188368 w 5881687"/>
                  <a:gd name="connsiteY4" fmla="*/ 1203155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7997718"/>
                  <a:gd name="connsiteY0" fmla="*/ 1404938 h 1602305"/>
                  <a:gd name="connsiteX1" fmla="*/ 7997718 w 7997718"/>
                  <a:gd name="connsiteY1" fmla="*/ 0 h 1602305"/>
                  <a:gd name="connsiteX2" fmla="*/ 5881687 w 7997718"/>
                  <a:gd name="connsiteY2" fmla="*/ 441431 h 1602305"/>
                  <a:gd name="connsiteX3" fmla="*/ 2626518 w 7997718"/>
                  <a:gd name="connsiteY3" fmla="*/ 1496048 h 1602305"/>
                  <a:gd name="connsiteX4" fmla="*/ 2188368 w 7997718"/>
                  <a:gd name="connsiteY4" fmla="*/ 1596061 h 1602305"/>
                  <a:gd name="connsiteX5" fmla="*/ 970068 w 7997718"/>
                  <a:gd name="connsiteY5" fmla="*/ 1593680 h 1602305"/>
                  <a:gd name="connsiteX6" fmla="*/ 7142 w 7997718"/>
                  <a:gd name="connsiteY6" fmla="*/ 1602305 h 1602305"/>
                  <a:gd name="connsiteX7" fmla="*/ 0 w 7997718"/>
                  <a:gd name="connsiteY7" fmla="*/ 1404938 h 1602305"/>
                  <a:gd name="connsiteX0" fmla="*/ 0 w 8112918"/>
                  <a:gd name="connsiteY0" fmla="*/ 1404938 h 1602305"/>
                  <a:gd name="connsiteX1" fmla="*/ 7997718 w 8112918"/>
                  <a:gd name="connsiteY1" fmla="*/ 0 h 1602305"/>
                  <a:gd name="connsiteX2" fmla="*/ 8112918 w 8112918"/>
                  <a:gd name="connsiteY2" fmla="*/ 136631 h 1602305"/>
                  <a:gd name="connsiteX3" fmla="*/ 2626518 w 8112918"/>
                  <a:gd name="connsiteY3" fmla="*/ 1496048 h 1602305"/>
                  <a:gd name="connsiteX4" fmla="*/ 2188368 w 8112918"/>
                  <a:gd name="connsiteY4" fmla="*/ 1596061 h 1602305"/>
                  <a:gd name="connsiteX5" fmla="*/ 970068 w 8112918"/>
                  <a:gd name="connsiteY5" fmla="*/ 1593680 h 1602305"/>
                  <a:gd name="connsiteX6" fmla="*/ 7142 w 8112918"/>
                  <a:gd name="connsiteY6" fmla="*/ 1602305 h 1602305"/>
                  <a:gd name="connsiteX7" fmla="*/ 0 w 8112918"/>
                  <a:gd name="connsiteY7" fmla="*/ 1404938 h 1602305"/>
                  <a:gd name="connsiteX0" fmla="*/ 0 w 9572624"/>
                  <a:gd name="connsiteY0" fmla="*/ 1485001 h 1682368"/>
                  <a:gd name="connsiteX1" fmla="*/ 7997718 w 9572624"/>
                  <a:gd name="connsiteY1" fmla="*/ 80063 h 1682368"/>
                  <a:gd name="connsiteX2" fmla="*/ 9572624 w 9572624"/>
                  <a:gd name="connsiteY2" fmla="*/ 0 h 1682368"/>
                  <a:gd name="connsiteX3" fmla="*/ 2626518 w 9572624"/>
                  <a:gd name="connsiteY3" fmla="*/ 1576111 h 1682368"/>
                  <a:gd name="connsiteX4" fmla="*/ 2188368 w 9572624"/>
                  <a:gd name="connsiteY4" fmla="*/ 1676124 h 1682368"/>
                  <a:gd name="connsiteX5" fmla="*/ 970068 w 9572624"/>
                  <a:gd name="connsiteY5" fmla="*/ 1673743 h 1682368"/>
                  <a:gd name="connsiteX6" fmla="*/ 7142 w 9572624"/>
                  <a:gd name="connsiteY6" fmla="*/ 1682368 h 1682368"/>
                  <a:gd name="connsiteX7" fmla="*/ 0 w 9572624"/>
                  <a:gd name="connsiteY7" fmla="*/ 1485001 h 1682368"/>
                  <a:gd name="connsiteX0" fmla="*/ 0 w 9572624"/>
                  <a:gd name="connsiteY0" fmla="*/ 1652588 h 1849955"/>
                  <a:gd name="connsiteX1" fmla="*/ 9412181 w 9572624"/>
                  <a:gd name="connsiteY1" fmla="*/ 0 h 1849955"/>
                  <a:gd name="connsiteX2" fmla="*/ 9572624 w 9572624"/>
                  <a:gd name="connsiteY2" fmla="*/ 167587 h 1849955"/>
                  <a:gd name="connsiteX3" fmla="*/ 2626518 w 9572624"/>
                  <a:gd name="connsiteY3" fmla="*/ 1743698 h 1849955"/>
                  <a:gd name="connsiteX4" fmla="*/ 2188368 w 9572624"/>
                  <a:gd name="connsiteY4" fmla="*/ 1843711 h 1849955"/>
                  <a:gd name="connsiteX5" fmla="*/ 970068 w 9572624"/>
                  <a:gd name="connsiteY5" fmla="*/ 1841330 h 1849955"/>
                  <a:gd name="connsiteX6" fmla="*/ 7142 w 9572624"/>
                  <a:gd name="connsiteY6" fmla="*/ 1849955 h 1849955"/>
                  <a:gd name="connsiteX7" fmla="*/ 0 w 9572624"/>
                  <a:gd name="connsiteY7" fmla="*/ 1652588 h 1849955"/>
                  <a:gd name="connsiteX0" fmla="*/ 0 w 12222056"/>
                  <a:gd name="connsiteY0" fmla="*/ 2150270 h 2347637"/>
                  <a:gd name="connsiteX1" fmla="*/ 12222056 w 12222056"/>
                  <a:gd name="connsiteY1" fmla="*/ 0 h 2347637"/>
                  <a:gd name="connsiteX2" fmla="*/ 9572624 w 12222056"/>
                  <a:gd name="connsiteY2" fmla="*/ 665269 h 2347637"/>
                  <a:gd name="connsiteX3" fmla="*/ 2626518 w 12222056"/>
                  <a:gd name="connsiteY3" fmla="*/ 2241380 h 2347637"/>
                  <a:gd name="connsiteX4" fmla="*/ 2188368 w 12222056"/>
                  <a:gd name="connsiteY4" fmla="*/ 2341393 h 2347637"/>
                  <a:gd name="connsiteX5" fmla="*/ 970068 w 12222056"/>
                  <a:gd name="connsiteY5" fmla="*/ 2339012 h 2347637"/>
                  <a:gd name="connsiteX6" fmla="*/ 7142 w 12222056"/>
                  <a:gd name="connsiteY6" fmla="*/ 2347637 h 2347637"/>
                  <a:gd name="connsiteX7" fmla="*/ 0 w 12222056"/>
                  <a:gd name="connsiteY7" fmla="*/ 2150270 h 2347637"/>
                  <a:gd name="connsiteX0" fmla="*/ 0 w 12222056"/>
                  <a:gd name="connsiteY0" fmla="*/ 2150270 h 2347637"/>
                  <a:gd name="connsiteX1" fmla="*/ 12222056 w 12222056"/>
                  <a:gd name="connsiteY1" fmla="*/ 0 h 2347637"/>
                  <a:gd name="connsiteX2" fmla="*/ 12213431 w 12222056"/>
                  <a:gd name="connsiteY2" fmla="*/ 65194 h 2347637"/>
                  <a:gd name="connsiteX3" fmla="*/ 2626518 w 12222056"/>
                  <a:gd name="connsiteY3" fmla="*/ 2241380 h 2347637"/>
                  <a:gd name="connsiteX4" fmla="*/ 2188368 w 12222056"/>
                  <a:gd name="connsiteY4" fmla="*/ 2341393 h 2347637"/>
                  <a:gd name="connsiteX5" fmla="*/ 970068 w 12222056"/>
                  <a:gd name="connsiteY5" fmla="*/ 2339012 h 2347637"/>
                  <a:gd name="connsiteX6" fmla="*/ 7142 w 12222056"/>
                  <a:gd name="connsiteY6" fmla="*/ 2347637 h 2347637"/>
                  <a:gd name="connsiteX7" fmla="*/ 0 w 12222056"/>
                  <a:gd name="connsiteY7" fmla="*/ 2150270 h 234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222056" h="2347637">
                    <a:moveTo>
                      <a:pt x="0" y="2150270"/>
                    </a:moveTo>
                    <a:lnTo>
                      <a:pt x="12222056" y="0"/>
                    </a:lnTo>
                    <a:lnTo>
                      <a:pt x="12213431" y="65194"/>
                    </a:lnTo>
                    <a:lnTo>
                      <a:pt x="2626518" y="2241380"/>
                    </a:lnTo>
                    <a:lnTo>
                      <a:pt x="2188368" y="2341393"/>
                    </a:lnTo>
                    <a:lnTo>
                      <a:pt x="970068" y="2339012"/>
                    </a:lnTo>
                    <a:lnTo>
                      <a:pt x="7142" y="2347637"/>
                    </a:lnTo>
                    <a:lnTo>
                      <a:pt x="0" y="2150270"/>
                    </a:lnTo>
                    <a:close/>
                  </a:path>
                </a:pathLst>
              </a:custGeom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ru-RU"/>
              </a:p>
            </p:txBody>
          </p:sp>
          <p:grpSp>
            <p:nvGrpSpPr>
              <p:cNvPr id="10" name="Группа 8"/>
              <p:cNvGrpSpPr>
                <a:grpSpLocks/>
              </p:cNvGrpSpPr>
              <p:nvPr/>
            </p:nvGrpSpPr>
            <p:grpSpPr bwMode="auto">
              <a:xfrm>
                <a:off x="-865" y="4448167"/>
                <a:ext cx="12192865" cy="2383338"/>
                <a:chOff x="-865" y="4448167"/>
                <a:chExt cx="12192865" cy="2383338"/>
              </a:xfrm>
            </p:grpSpPr>
            <p:sp>
              <p:nvSpPr>
                <p:cNvPr id="11" name="Диагональная полоса 2">
                  <a:extLst>
                    <a:ext uri="{FF2B5EF4-FFF2-40B4-BE49-F238E27FC236}"/>
                  </a:extLst>
                </p:cNvPr>
                <p:cNvSpPr/>
                <p:nvPr/>
              </p:nvSpPr>
              <p:spPr>
                <a:xfrm>
                  <a:off x="-865" y="4448167"/>
                  <a:ext cx="12192865" cy="2182147"/>
                </a:xfrm>
                <a:custGeom>
                  <a:avLst/>
                  <a:gdLst>
                    <a:gd name="connsiteX0" fmla="*/ 0 w 11256493"/>
                    <a:gd name="connsiteY0" fmla="*/ 886577 h 1773154"/>
                    <a:gd name="connsiteX1" fmla="*/ 5628247 w 11256493"/>
                    <a:gd name="connsiteY1" fmla="*/ 0 h 1773154"/>
                    <a:gd name="connsiteX2" fmla="*/ 11256493 w 11256493"/>
                    <a:gd name="connsiteY2" fmla="*/ 0 h 1773154"/>
                    <a:gd name="connsiteX3" fmla="*/ 0 w 11256493"/>
                    <a:gd name="connsiteY3" fmla="*/ 1773154 h 1773154"/>
                    <a:gd name="connsiteX4" fmla="*/ 0 w 11256493"/>
                    <a:gd name="connsiteY4" fmla="*/ 886577 h 1773154"/>
                    <a:gd name="connsiteX0" fmla="*/ 0 w 11275543"/>
                    <a:gd name="connsiteY0" fmla="*/ 1110414 h 1996991"/>
                    <a:gd name="connsiteX1" fmla="*/ 5628247 w 11275543"/>
                    <a:gd name="connsiteY1" fmla="*/ 223837 h 1996991"/>
                    <a:gd name="connsiteX2" fmla="*/ 11275543 w 11275543"/>
                    <a:gd name="connsiteY2" fmla="*/ 0 h 1996991"/>
                    <a:gd name="connsiteX3" fmla="*/ 0 w 11275543"/>
                    <a:gd name="connsiteY3" fmla="*/ 1996991 h 1996991"/>
                    <a:gd name="connsiteX4" fmla="*/ 0 w 11275543"/>
                    <a:gd name="connsiteY4" fmla="*/ 1110414 h 1996991"/>
                    <a:gd name="connsiteX0" fmla="*/ 0 w 11275543"/>
                    <a:gd name="connsiteY0" fmla="*/ 1158039 h 2044616"/>
                    <a:gd name="connsiteX1" fmla="*/ 11252759 w 11275543"/>
                    <a:gd name="connsiteY1" fmla="*/ 0 h 2044616"/>
                    <a:gd name="connsiteX2" fmla="*/ 11275543 w 11275543"/>
                    <a:gd name="connsiteY2" fmla="*/ 47625 h 2044616"/>
                    <a:gd name="connsiteX3" fmla="*/ 0 w 11275543"/>
                    <a:gd name="connsiteY3" fmla="*/ 2044616 h 2044616"/>
                    <a:gd name="connsiteX4" fmla="*/ 0 w 11275543"/>
                    <a:gd name="connsiteY4" fmla="*/ 1158039 h 2044616"/>
                    <a:gd name="connsiteX0" fmla="*/ 952500 w 12228043"/>
                    <a:gd name="connsiteY0" fmla="*/ 1158039 h 1733466"/>
                    <a:gd name="connsiteX1" fmla="*/ 12205259 w 12228043"/>
                    <a:gd name="connsiteY1" fmla="*/ 0 h 1733466"/>
                    <a:gd name="connsiteX2" fmla="*/ 12228043 w 12228043"/>
                    <a:gd name="connsiteY2" fmla="*/ 47625 h 1733466"/>
                    <a:gd name="connsiteX3" fmla="*/ 0 w 12228043"/>
                    <a:gd name="connsiteY3" fmla="*/ 1733466 h 1733466"/>
                    <a:gd name="connsiteX4" fmla="*/ 952500 w 12228043"/>
                    <a:gd name="connsiteY4" fmla="*/ 1158039 h 1733466"/>
                    <a:gd name="connsiteX0" fmla="*/ 0 w 12228043"/>
                    <a:gd name="connsiteY0" fmla="*/ 1278689 h 1733466"/>
                    <a:gd name="connsiteX1" fmla="*/ 12205259 w 12228043"/>
                    <a:gd name="connsiteY1" fmla="*/ 0 h 1733466"/>
                    <a:gd name="connsiteX2" fmla="*/ 12228043 w 12228043"/>
                    <a:gd name="connsiteY2" fmla="*/ 47625 h 1733466"/>
                    <a:gd name="connsiteX3" fmla="*/ 0 w 12228043"/>
                    <a:gd name="connsiteY3" fmla="*/ 1733466 h 1733466"/>
                    <a:gd name="connsiteX4" fmla="*/ 0 w 12228043"/>
                    <a:gd name="connsiteY4" fmla="*/ 1278689 h 1733466"/>
                    <a:gd name="connsiteX0" fmla="*/ 0 w 12272493"/>
                    <a:gd name="connsiteY0" fmla="*/ 1278689 h 1733466"/>
                    <a:gd name="connsiteX1" fmla="*/ 12205259 w 12272493"/>
                    <a:gd name="connsiteY1" fmla="*/ 0 h 1733466"/>
                    <a:gd name="connsiteX2" fmla="*/ 12272493 w 12272493"/>
                    <a:gd name="connsiteY2" fmla="*/ 117475 h 1733466"/>
                    <a:gd name="connsiteX3" fmla="*/ 0 w 12272493"/>
                    <a:gd name="connsiteY3" fmla="*/ 1733466 h 1733466"/>
                    <a:gd name="connsiteX4" fmla="*/ 0 w 12272493"/>
                    <a:gd name="connsiteY4" fmla="*/ 1278689 h 1733466"/>
                    <a:gd name="connsiteX0" fmla="*/ 0 w 12272493"/>
                    <a:gd name="connsiteY0" fmla="*/ 1278689 h 1733466"/>
                    <a:gd name="connsiteX1" fmla="*/ 12205259 w 12272493"/>
                    <a:gd name="connsiteY1" fmla="*/ 0 h 1733466"/>
                    <a:gd name="connsiteX2" fmla="*/ 12272493 w 12272493"/>
                    <a:gd name="connsiteY2" fmla="*/ 117475 h 1733466"/>
                    <a:gd name="connsiteX3" fmla="*/ 0 w 12272493"/>
                    <a:gd name="connsiteY3" fmla="*/ 1733466 h 1733466"/>
                    <a:gd name="connsiteX4" fmla="*/ 0 w 12272493"/>
                    <a:gd name="connsiteY4" fmla="*/ 1278689 h 1733466"/>
                    <a:gd name="connsiteX0" fmla="*/ 0 w 12253443"/>
                    <a:gd name="connsiteY0" fmla="*/ 1278689 h 1733466"/>
                    <a:gd name="connsiteX1" fmla="*/ 12205259 w 12253443"/>
                    <a:gd name="connsiteY1" fmla="*/ 0 h 1733466"/>
                    <a:gd name="connsiteX2" fmla="*/ 12253443 w 12253443"/>
                    <a:gd name="connsiteY2" fmla="*/ 66675 h 1733466"/>
                    <a:gd name="connsiteX3" fmla="*/ 0 w 12253443"/>
                    <a:gd name="connsiteY3" fmla="*/ 1733466 h 1733466"/>
                    <a:gd name="connsiteX4" fmla="*/ 0 w 12253443"/>
                    <a:gd name="connsiteY4" fmla="*/ 1278689 h 1733466"/>
                    <a:gd name="connsiteX0" fmla="*/ 0 w 12253443"/>
                    <a:gd name="connsiteY0" fmla="*/ 1297739 h 1752516"/>
                    <a:gd name="connsiteX1" fmla="*/ 12205259 w 12253443"/>
                    <a:gd name="connsiteY1" fmla="*/ 0 h 1752516"/>
                    <a:gd name="connsiteX2" fmla="*/ 12253443 w 12253443"/>
                    <a:gd name="connsiteY2" fmla="*/ 85725 h 1752516"/>
                    <a:gd name="connsiteX3" fmla="*/ 0 w 12253443"/>
                    <a:gd name="connsiteY3" fmla="*/ 1752516 h 1752516"/>
                    <a:gd name="connsiteX4" fmla="*/ 0 w 12253443"/>
                    <a:gd name="connsiteY4" fmla="*/ 1297739 h 1752516"/>
                    <a:gd name="connsiteX0" fmla="*/ 0 w 12215343"/>
                    <a:gd name="connsiteY0" fmla="*/ 1297739 h 1752516"/>
                    <a:gd name="connsiteX1" fmla="*/ 12205259 w 12215343"/>
                    <a:gd name="connsiteY1" fmla="*/ 0 h 1752516"/>
                    <a:gd name="connsiteX2" fmla="*/ 12215343 w 12215343"/>
                    <a:gd name="connsiteY2" fmla="*/ 60325 h 1752516"/>
                    <a:gd name="connsiteX3" fmla="*/ 0 w 12215343"/>
                    <a:gd name="connsiteY3" fmla="*/ 1752516 h 1752516"/>
                    <a:gd name="connsiteX4" fmla="*/ 0 w 12215343"/>
                    <a:gd name="connsiteY4" fmla="*/ 1297739 h 1752516"/>
                    <a:gd name="connsiteX0" fmla="*/ 0 w 12215343"/>
                    <a:gd name="connsiteY0" fmla="*/ 1589839 h 2044616"/>
                    <a:gd name="connsiteX1" fmla="*/ 11748059 w 12215343"/>
                    <a:gd name="connsiteY1" fmla="*/ 0 h 2044616"/>
                    <a:gd name="connsiteX2" fmla="*/ 12215343 w 12215343"/>
                    <a:gd name="connsiteY2" fmla="*/ 352425 h 2044616"/>
                    <a:gd name="connsiteX3" fmla="*/ 0 w 12215343"/>
                    <a:gd name="connsiteY3" fmla="*/ 2044616 h 2044616"/>
                    <a:gd name="connsiteX4" fmla="*/ 0 w 12215343"/>
                    <a:gd name="connsiteY4" fmla="*/ 1589839 h 2044616"/>
                    <a:gd name="connsiteX0" fmla="*/ 0 w 11748059"/>
                    <a:gd name="connsiteY0" fmla="*/ 1589839 h 2044616"/>
                    <a:gd name="connsiteX1" fmla="*/ 11748059 w 11748059"/>
                    <a:gd name="connsiteY1" fmla="*/ 0 h 2044616"/>
                    <a:gd name="connsiteX2" fmla="*/ 11720043 w 11748059"/>
                    <a:gd name="connsiteY2" fmla="*/ 117475 h 2044616"/>
                    <a:gd name="connsiteX3" fmla="*/ 0 w 11748059"/>
                    <a:gd name="connsiteY3" fmla="*/ 2044616 h 2044616"/>
                    <a:gd name="connsiteX4" fmla="*/ 0 w 11748059"/>
                    <a:gd name="connsiteY4" fmla="*/ 1589839 h 2044616"/>
                    <a:gd name="connsiteX0" fmla="*/ 0 w 11720043"/>
                    <a:gd name="connsiteY0" fmla="*/ 1604127 h 2058904"/>
                    <a:gd name="connsiteX1" fmla="*/ 11719484 w 11720043"/>
                    <a:gd name="connsiteY1" fmla="*/ 0 h 2058904"/>
                    <a:gd name="connsiteX2" fmla="*/ 11720043 w 11720043"/>
                    <a:gd name="connsiteY2" fmla="*/ 131763 h 2058904"/>
                    <a:gd name="connsiteX3" fmla="*/ 0 w 11720043"/>
                    <a:gd name="connsiteY3" fmla="*/ 2058904 h 2058904"/>
                    <a:gd name="connsiteX4" fmla="*/ 0 w 11720043"/>
                    <a:gd name="connsiteY4" fmla="*/ 1604127 h 2058904"/>
                    <a:gd name="connsiteX0" fmla="*/ 0 w 11720043"/>
                    <a:gd name="connsiteY0" fmla="*/ 1604127 h 2058904"/>
                    <a:gd name="connsiteX1" fmla="*/ 11719484 w 11720043"/>
                    <a:gd name="connsiteY1" fmla="*/ 0 h 2058904"/>
                    <a:gd name="connsiteX2" fmla="*/ 11720043 w 11720043"/>
                    <a:gd name="connsiteY2" fmla="*/ 93663 h 2058904"/>
                    <a:gd name="connsiteX3" fmla="*/ 0 w 11720043"/>
                    <a:gd name="connsiteY3" fmla="*/ 2058904 h 2058904"/>
                    <a:gd name="connsiteX4" fmla="*/ 0 w 11720043"/>
                    <a:gd name="connsiteY4" fmla="*/ 1604127 h 2058904"/>
                    <a:gd name="connsiteX0" fmla="*/ 0 w 11719484"/>
                    <a:gd name="connsiteY0" fmla="*/ 1604127 h 2058904"/>
                    <a:gd name="connsiteX1" fmla="*/ 11719484 w 11719484"/>
                    <a:gd name="connsiteY1" fmla="*/ 0 h 2058904"/>
                    <a:gd name="connsiteX2" fmla="*/ 11677181 w 11719484"/>
                    <a:gd name="connsiteY2" fmla="*/ 69850 h 2058904"/>
                    <a:gd name="connsiteX3" fmla="*/ 0 w 11719484"/>
                    <a:gd name="connsiteY3" fmla="*/ 2058904 h 2058904"/>
                    <a:gd name="connsiteX4" fmla="*/ 0 w 11719484"/>
                    <a:gd name="connsiteY4" fmla="*/ 1604127 h 2058904"/>
                    <a:gd name="connsiteX0" fmla="*/ 0 w 11719484"/>
                    <a:gd name="connsiteY0" fmla="*/ 1604127 h 2058904"/>
                    <a:gd name="connsiteX1" fmla="*/ 11719484 w 11719484"/>
                    <a:gd name="connsiteY1" fmla="*/ 0 h 2058904"/>
                    <a:gd name="connsiteX2" fmla="*/ 11686706 w 11719484"/>
                    <a:gd name="connsiteY2" fmla="*/ 50800 h 2058904"/>
                    <a:gd name="connsiteX3" fmla="*/ 0 w 11719484"/>
                    <a:gd name="connsiteY3" fmla="*/ 2058904 h 2058904"/>
                    <a:gd name="connsiteX4" fmla="*/ 0 w 11719484"/>
                    <a:gd name="connsiteY4" fmla="*/ 1604127 h 2058904"/>
                    <a:gd name="connsiteX0" fmla="*/ 0 w 11705197"/>
                    <a:gd name="connsiteY0" fmla="*/ 1608889 h 2063666"/>
                    <a:gd name="connsiteX1" fmla="*/ 11705196 w 11705197"/>
                    <a:gd name="connsiteY1" fmla="*/ 0 h 2063666"/>
                    <a:gd name="connsiteX2" fmla="*/ 11686706 w 11705197"/>
                    <a:gd name="connsiteY2" fmla="*/ 55562 h 2063666"/>
                    <a:gd name="connsiteX3" fmla="*/ 0 w 11705197"/>
                    <a:gd name="connsiteY3" fmla="*/ 2063666 h 2063666"/>
                    <a:gd name="connsiteX4" fmla="*/ 0 w 11705197"/>
                    <a:gd name="connsiteY4" fmla="*/ 1608889 h 2063666"/>
                    <a:gd name="connsiteX0" fmla="*/ 0 w 11705756"/>
                    <a:gd name="connsiteY0" fmla="*/ 1608889 h 2063666"/>
                    <a:gd name="connsiteX1" fmla="*/ 11705196 w 11705756"/>
                    <a:gd name="connsiteY1" fmla="*/ 0 h 2063666"/>
                    <a:gd name="connsiteX2" fmla="*/ 11705756 w 11705756"/>
                    <a:gd name="connsiteY2" fmla="*/ 57943 h 2063666"/>
                    <a:gd name="connsiteX3" fmla="*/ 0 w 11705756"/>
                    <a:gd name="connsiteY3" fmla="*/ 2063666 h 2063666"/>
                    <a:gd name="connsiteX4" fmla="*/ 0 w 11705756"/>
                    <a:gd name="connsiteY4" fmla="*/ 1608889 h 2063666"/>
                    <a:gd name="connsiteX0" fmla="*/ 0 w 12212963"/>
                    <a:gd name="connsiteY0" fmla="*/ 1723189 h 2063666"/>
                    <a:gd name="connsiteX1" fmla="*/ 12212403 w 12212963"/>
                    <a:gd name="connsiteY1" fmla="*/ 0 h 2063666"/>
                    <a:gd name="connsiteX2" fmla="*/ 12212963 w 12212963"/>
                    <a:gd name="connsiteY2" fmla="*/ 57943 h 2063666"/>
                    <a:gd name="connsiteX3" fmla="*/ 507207 w 12212963"/>
                    <a:gd name="connsiteY3" fmla="*/ 2063666 h 2063666"/>
                    <a:gd name="connsiteX4" fmla="*/ 0 w 12212963"/>
                    <a:gd name="connsiteY4" fmla="*/ 1723189 h 2063666"/>
                    <a:gd name="connsiteX0" fmla="*/ 0 w 12212963"/>
                    <a:gd name="connsiteY0" fmla="*/ 1723189 h 2182729"/>
                    <a:gd name="connsiteX1" fmla="*/ 12212403 w 12212963"/>
                    <a:gd name="connsiteY1" fmla="*/ 0 h 2182729"/>
                    <a:gd name="connsiteX2" fmla="*/ 12212963 w 12212963"/>
                    <a:gd name="connsiteY2" fmla="*/ 57943 h 2182729"/>
                    <a:gd name="connsiteX3" fmla="*/ 1 w 12212963"/>
                    <a:gd name="connsiteY3" fmla="*/ 2182729 h 2182729"/>
                    <a:gd name="connsiteX4" fmla="*/ 0 w 12212963"/>
                    <a:gd name="connsiteY4" fmla="*/ 1723189 h 2182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212963" h="2182729">
                      <a:moveTo>
                        <a:pt x="0" y="1723189"/>
                      </a:moveTo>
                      <a:lnTo>
                        <a:pt x="12212403" y="0"/>
                      </a:lnTo>
                      <a:cubicBezTo>
                        <a:pt x="12212589" y="43921"/>
                        <a:pt x="12212777" y="14022"/>
                        <a:pt x="12212963" y="57943"/>
                      </a:cubicBezTo>
                      <a:lnTo>
                        <a:pt x="1" y="2182729"/>
                      </a:lnTo>
                      <a:cubicBezTo>
                        <a:pt x="1" y="2029549"/>
                        <a:pt x="0" y="1876369"/>
                        <a:pt x="0" y="1723189"/>
                      </a:cubicBezTo>
                      <a:close/>
                    </a:path>
                  </a:pathLst>
                </a:cu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ru-RU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Равнобедренный треугольник 5">
                  <a:extLst>
                    <a:ext uri="{FF2B5EF4-FFF2-40B4-BE49-F238E27FC236}"/>
                  </a:extLst>
                </p:cNvPr>
                <p:cNvSpPr/>
                <p:nvPr/>
              </p:nvSpPr>
              <p:spPr>
                <a:xfrm>
                  <a:off x="2350436" y="4570429"/>
                  <a:ext cx="9841564" cy="2261076"/>
                </a:xfrm>
                <a:custGeom>
                  <a:avLst/>
                  <a:gdLst>
                    <a:gd name="connsiteX0" fmla="*/ 0 w 5200650"/>
                    <a:gd name="connsiteY0" fmla="*/ 595121 h 595121"/>
                    <a:gd name="connsiteX1" fmla="*/ 2600325 w 5200650"/>
                    <a:gd name="connsiteY1" fmla="*/ 0 h 595121"/>
                    <a:gd name="connsiteX2" fmla="*/ 5200650 w 5200650"/>
                    <a:gd name="connsiteY2" fmla="*/ 595121 h 595121"/>
                    <a:gd name="connsiteX3" fmla="*/ 0 w 5200650"/>
                    <a:gd name="connsiteY3" fmla="*/ 595121 h 595121"/>
                    <a:gd name="connsiteX0" fmla="*/ 0 w 9915525"/>
                    <a:gd name="connsiteY0" fmla="*/ 2277871 h 2277871"/>
                    <a:gd name="connsiteX1" fmla="*/ 9915525 w 9915525"/>
                    <a:gd name="connsiteY1" fmla="*/ 0 h 2277871"/>
                    <a:gd name="connsiteX2" fmla="*/ 5200650 w 9915525"/>
                    <a:gd name="connsiteY2" fmla="*/ 2277871 h 2277871"/>
                    <a:gd name="connsiteX3" fmla="*/ 0 w 9915525"/>
                    <a:gd name="connsiteY3" fmla="*/ 2277871 h 2277871"/>
                    <a:gd name="connsiteX0" fmla="*/ 0 w 9915525"/>
                    <a:gd name="connsiteY0" fmla="*/ 2277871 h 2277871"/>
                    <a:gd name="connsiteX1" fmla="*/ 9915525 w 9915525"/>
                    <a:gd name="connsiteY1" fmla="*/ 0 h 2277871"/>
                    <a:gd name="connsiteX2" fmla="*/ 9848850 w 9915525"/>
                    <a:gd name="connsiteY2" fmla="*/ 2271521 h 2277871"/>
                    <a:gd name="connsiteX3" fmla="*/ 0 w 9915525"/>
                    <a:gd name="connsiteY3" fmla="*/ 2277871 h 2277871"/>
                    <a:gd name="connsiteX0" fmla="*/ 0 w 9875043"/>
                    <a:gd name="connsiteY0" fmla="*/ 2270727 h 2270727"/>
                    <a:gd name="connsiteX1" fmla="*/ 9875043 w 9875043"/>
                    <a:gd name="connsiteY1" fmla="*/ 0 h 2270727"/>
                    <a:gd name="connsiteX2" fmla="*/ 9848850 w 9875043"/>
                    <a:gd name="connsiteY2" fmla="*/ 2264377 h 2270727"/>
                    <a:gd name="connsiteX3" fmla="*/ 0 w 9875043"/>
                    <a:gd name="connsiteY3" fmla="*/ 2270727 h 2270727"/>
                    <a:gd name="connsiteX0" fmla="*/ 0 w 9875043"/>
                    <a:gd name="connsiteY0" fmla="*/ 2270727 h 2270727"/>
                    <a:gd name="connsiteX1" fmla="*/ 9875043 w 9875043"/>
                    <a:gd name="connsiteY1" fmla="*/ 0 h 2270727"/>
                    <a:gd name="connsiteX2" fmla="*/ 9865519 w 9875043"/>
                    <a:gd name="connsiteY2" fmla="*/ 2259614 h 2270727"/>
                    <a:gd name="connsiteX3" fmla="*/ 0 w 9875043"/>
                    <a:gd name="connsiteY3" fmla="*/ 2270727 h 2270727"/>
                    <a:gd name="connsiteX0" fmla="*/ 0 w 9875043"/>
                    <a:gd name="connsiteY0" fmla="*/ 2270727 h 2273902"/>
                    <a:gd name="connsiteX1" fmla="*/ 9875043 w 9875043"/>
                    <a:gd name="connsiteY1" fmla="*/ 0 h 2273902"/>
                    <a:gd name="connsiteX2" fmla="*/ 9855994 w 9875043"/>
                    <a:gd name="connsiteY2" fmla="*/ 2273902 h 2273902"/>
                    <a:gd name="connsiteX3" fmla="*/ 0 w 9875043"/>
                    <a:gd name="connsiteY3" fmla="*/ 2270727 h 22739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75043" h="2273902">
                      <a:moveTo>
                        <a:pt x="0" y="2270727"/>
                      </a:moveTo>
                      <a:lnTo>
                        <a:pt x="9875043" y="0"/>
                      </a:lnTo>
                      <a:cubicBezTo>
                        <a:pt x="9871868" y="753205"/>
                        <a:pt x="9859169" y="1520697"/>
                        <a:pt x="9855994" y="2273902"/>
                      </a:cubicBezTo>
                      <a:lnTo>
                        <a:pt x="0" y="2270727"/>
                      </a:lnTo>
                      <a:close/>
                    </a:path>
                  </a:pathLst>
                </a:cu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r" eaLnBrk="1" hangingPunct="1">
                    <a:defRPr/>
                  </a:pPr>
                  <a:endParaRPr lang="ru-RU" dirty="0"/>
                </a:p>
                <a:p>
                  <a:pPr algn="r" eaLnBrk="1" hangingPunct="1">
                    <a:defRPr/>
                  </a:pPr>
                  <a:endParaRPr lang="ru-RU" dirty="0"/>
                </a:p>
                <a:p>
                  <a:pPr algn="r" eaLnBrk="1" hangingPunct="1">
                    <a:defRPr/>
                  </a:pPr>
                  <a:endParaRPr lang="ru-RU" dirty="0"/>
                </a:p>
                <a:p>
                  <a:pPr algn="r" eaLnBrk="1" hangingPunct="1">
                    <a:defRPr/>
                  </a:pPr>
                  <a:endParaRPr lang="ru-RU" dirty="0"/>
                </a:p>
                <a:p>
                  <a:pPr algn="r" eaLnBrk="1" hangingPunct="1">
                    <a:defRPr/>
                  </a:pPr>
                  <a:endParaRPr lang="ru-RU" dirty="0"/>
                </a:p>
                <a:p>
                  <a:pPr algn="r" eaLnBrk="1" hangingPunct="1">
                    <a:defRPr/>
                  </a:pPr>
                  <a:endParaRPr lang="ru-RU" dirty="0"/>
                </a:p>
              </p:txBody>
            </p:sp>
          </p:grpSp>
        </p:grpSp>
      </p:grpSp>
      <p:sp>
        <p:nvSpPr>
          <p:cNvPr id="13" name="TextBox 12"/>
          <p:cNvSpPr txBox="1"/>
          <p:nvPr/>
        </p:nvSpPr>
        <p:spPr>
          <a:xfrm>
            <a:off x="4929190" y="5214951"/>
            <a:ext cx="4000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/>
              <a:t>Спиридонова Е.В.</a:t>
            </a:r>
          </a:p>
          <a:p>
            <a:pPr algn="r"/>
            <a:r>
              <a:rPr lang="ru-RU" sz="1400" b="1" dirty="0" smtClean="0"/>
              <a:t>Главный специалист отдела развития образования и сопровождения одарённых детей МБУ  НМИЦ </a:t>
            </a:r>
            <a:endParaRPr lang="ru-RU" sz="1400" b="1" dirty="0"/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>
            <a:lum bright="-6000"/>
          </a:blip>
          <a:srcRect r="60823"/>
          <a:stretch>
            <a:fillRect/>
          </a:stretch>
        </p:blipFill>
        <p:spPr bwMode="auto">
          <a:xfrm>
            <a:off x="214282" y="214290"/>
            <a:ext cx="1971675" cy="129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0"/>
            <a:ext cx="9144000" cy="6453188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800" dirty="0" smtClean="0"/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ИНФОРМАЦИЯ ОБ ОПЫТЕ</a:t>
            </a: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1.1. Условия возникновения и становления опыта.</a:t>
            </a: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1.2. Актуальность опыта</a:t>
            </a: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Противоречие.</a:t>
            </a: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1.3. Ведущая педагогическая идея опыта</a:t>
            </a: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1.4. Длительность работы над опытом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1.5. Диапазон опыта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1.6.  Теоретическая база опыта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1.7. Новизна опыта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1.8. Характеристика условий, в которых возможно применение данного опыта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400" dirty="0" smtClean="0"/>
              <a:t>          </a:t>
            </a:r>
          </a:p>
        </p:txBody>
      </p:sp>
      <p:grpSp>
        <p:nvGrpSpPr>
          <p:cNvPr id="3" name="Группа 5"/>
          <p:cNvGrpSpPr>
            <a:grpSpLocks/>
          </p:cNvGrpSpPr>
          <p:nvPr/>
        </p:nvGrpSpPr>
        <p:grpSpPr bwMode="auto">
          <a:xfrm>
            <a:off x="0" y="6126164"/>
            <a:ext cx="9144000" cy="731837"/>
            <a:chOff x="0" y="5911815"/>
            <a:chExt cx="12192000" cy="946185"/>
          </a:xfrm>
        </p:grpSpPr>
        <p:cxnSp>
          <p:nvCxnSpPr>
            <p:cNvPr id="4" name="Прямая соединительная линия 3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0" y="5911815"/>
              <a:ext cx="12192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Прямоугольник 4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0" y="5950811"/>
              <a:ext cx="12192000" cy="90718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214282" y="142852"/>
            <a:ext cx="8757138" cy="5572125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II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Технология описания опыта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Описание технологии опыта осуществляется в следующей последовательности: </a:t>
            </a:r>
          </a:p>
          <a:p>
            <a:pPr marL="0" indent="457200" algn="just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Определение цели (под целью педагогической деятельности понимается мысленное представление конечного результата). </a:t>
            </a:r>
          </a:p>
          <a:p>
            <a:pPr marL="0" indent="457200" algn="just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Постановка задач, способствующих достижению данной цели.</a:t>
            </a:r>
          </a:p>
          <a:p>
            <a:pPr marL="0" indent="457200" algn="just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Описание содержания обучения (формы, методы, приемы и средства учебно-воспитательной работы, преобладающие виды деятельности, их оптимальный выбор в соответствии с возрастными особенностями учащихся. Приводятся конкретные примеры). </a:t>
            </a:r>
          </a:p>
          <a:p>
            <a:pPr marL="0" indent="457200" algn="just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Выводы.</a:t>
            </a:r>
          </a:p>
          <a:p>
            <a:pPr marL="0" indent="457200" algn="just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None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Номер слайда 3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EA227C3-C898-4C6F-B242-65CA97EB4A28}" type="slidenum">
              <a:rPr lang="ru-RU" altLang="ru-RU" smtClean="0"/>
              <a:pPr/>
              <a:t>11</a:t>
            </a:fld>
            <a:endParaRPr lang="ru-RU" altLang="ru-RU" smtClean="0"/>
          </a:p>
        </p:txBody>
      </p:sp>
      <p:grpSp>
        <p:nvGrpSpPr>
          <p:cNvPr id="2" name="Группа 4"/>
          <p:cNvGrpSpPr>
            <a:grpSpLocks/>
          </p:cNvGrpSpPr>
          <p:nvPr/>
        </p:nvGrpSpPr>
        <p:grpSpPr bwMode="auto">
          <a:xfrm>
            <a:off x="-17585" y="6126164"/>
            <a:ext cx="9144000" cy="731837"/>
            <a:chOff x="0" y="5911815"/>
            <a:chExt cx="12192000" cy="946185"/>
          </a:xfrm>
        </p:grpSpPr>
        <p:cxnSp>
          <p:nvCxnSpPr>
            <p:cNvPr id="6" name="Прямая соединительная линия 5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0" y="5911815"/>
              <a:ext cx="12192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Прямоугольник 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0" y="5950811"/>
              <a:ext cx="12192000" cy="90718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16120" y="149225"/>
            <a:ext cx="9144000" cy="6572250"/>
          </a:xfrm>
        </p:spPr>
        <p:txBody>
          <a:bodyPr/>
          <a:lstStyle/>
          <a:p>
            <a:pPr algn="ctr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III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Результативность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опыта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361950" algn="just">
              <a:spcBef>
                <a:spcPts val="0"/>
              </a:spcBef>
              <a:buFont typeface="Arial" panose="020B0604020202020204" pitchFamily="34" charset="0"/>
              <a:buNone/>
              <a:tabLst>
                <a:tab pos="0" algn="l"/>
              </a:tabLs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Для оценки результативности актуального опыта необходимо использовать известные в теории и практике методики диагностики с обязательной ссылкой на авторов этих методик. Диагностические данные результативности опыта берутся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 последние 3 года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 одной и той же диагностической методике в сравнении предыдущего состояния данной группы обучающихся (что было) и настоящего (как стало).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1950" algn="just">
              <a:spcBef>
                <a:spcPts val="0"/>
              </a:spcBef>
              <a:buFont typeface="Arial" panose="020B0604020202020204" pitchFamily="34" charset="0"/>
              <a:buNone/>
              <a:tabLst>
                <a:tab pos="0" algn="l"/>
              </a:tabLst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Результативность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опыта исследуется строго по заявленной теме.</a:t>
            </a:r>
          </a:p>
          <a:p>
            <a:pPr marL="0" indent="361950" algn="just">
              <a:spcBef>
                <a:spcPts val="0"/>
              </a:spcBef>
              <a:buFont typeface="Arial" panose="020B0604020202020204" pitchFamily="34" charset="0"/>
              <a:buNone/>
              <a:tabLst>
                <a:tab pos="0" algn="l"/>
              </a:tabLst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361950" algn="just">
              <a:spcBef>
                <a:spcPts val="0"/>
              </a:spcBef>
              <a:buNone/>
              <a:tabLst>
                <a:tab pos="0" algn="l"/>
              </a:tabLst>
              <a:defRPr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5" name="Номер слайда 3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B79FBDD-1FF7-487B-A0DA-C3A66214C3ED}" type="slidenum">
              <a:rPr lang="ru-RU" altLang="ru-RU" smtClean="0"/>
              <a:pPr/>
              <a:t>12</a:t>
            </a:fld>
            <a:endParaRPr lang="ru-RU" altLang="ru-RU" smtClean="0"/>
          </a:p>
        </p:txBody>
      </p:sp>
      <p:grpSp>
        <p:nvGrpSpPr>
          <p:cNvPr id="2" name="Группа 4"/>
          <p:cNvGrpSpPr>
            <a:grpSpLocks/>
          </p:cNvGrpSpPr>
          <p:nvPr/>
        </p:nvGrpSpPr>
        <p:grpSpPr bwMode="auto">
          <a:xfrm>
            <a:off x="-5862" y="6124575"/>
            <a:ext cx="9144000" cy="731838"/>
            <a:chOff x="0" y="5911815"/>
            <a:chExt cx="12192000" cy="946185"/>
          </a:xfrm>
        </p:grpSpPr>
        <p:cxnSp>
          <p:nvCxnSpPr>
            <p:cNvPr id="6" name="Прямая соединительная линия 5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0" y="5911815"/>
              <a:ext cx="12192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Прямоугольник 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0" y="5950812"/>
              <a:ext cx="12192000" cy="90718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Презентация «Образовательный проект</a:t>
            </a:r>
            <a:r>
              <a:rPr lang="ru-RU" sz="2800" b="1" dirty="0" smtClean="0"/>
              <a:t>» </a:t>
            </a:r>
            <a:br>
              <a:rPr lang="ru-RU" sz="2800" b="1" dirty="0" smtClean="0"/>
            </a:br>
            <a:r>
              <a:rPr lang="ru-RU" sz="2800" i="1" dirty="0" smtClean="0"/>
              <a:t>(для номинации «Педагогический дебют)</a:t>
            </a:r>
            <a:endParaRPr lang="ru-RU" sz="2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Представление образовательного проекта в формате .</a:t>
            </a:r>
            <a:r>
              <a:rPr lang="en-US" sz="2800" dirty="0" err="1" smtClean="0"/>
              <a:t>ppt</a:t>
            </a:r>
            <a:r>
              <a:rPr lang="ru-RU" sz="2800" dirty="0" smtClean="0"/>
              <a:t> или .</a:t>
            </a:r>
            <a:r>
              <a:rPr lang="en-US" sz="2800" dirty="0" err="1" smtClean="0"/>
              <a:t>pptx</a:t>
            </a:r>
            <a:r>
              <a:rPr lang="ru-RU" sz="2800" dirty="0" smtClean="0"/>
              <a:t> с приложением текстовой пояснительной записки в кратком и лаконичном изложении объемом не более 5 страниц.</a:t>
            </a:r>
          </a:p>
          <a:p>
            <a:r>
              <a:rPr lang="ru-RU" sz="2800" dirty="0" smtClean="0"/>
              <a:t>Тема образовательного проекта определяется участником самостоятельно.</a:t>
            </a:r>
          </a:p>
          <a:p>
            <a:endParaRPr lang="ru-RU" dirty="0"/>
          </a:p>
        </p:txBody>
      </p:sp>
      <p:grpSp>
        <p:nvGrpSpPr>
          <p:cNvPr id="4" name="Группа 5"/>
          <p:cNvGrpSpPr>
            <a:grpSpLocks/>
          </p:cNvGrpSpPr>
          <p:nvPr/>
        </p:nvGrpSpPr>
        <p:grpSpPr bwMode="auto">
          <a:xfrm>
            <a:off x="0" y="6126164"/>
            <a:ext cx="9144000" cy="731837"/>
            <a:chOff x="0" y="5911815"/>
            <a:chExt cx="12192000" cy="946185"/>
          </a:xfrm>
        </p:grpSpPr>
        <p:cxnSp>
          <p:nvCxnSpPr>
            <p:cNvPr id="5" name="Прямая соединительная линия 4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0" y="5911815"/>
              <a:ext cx="12192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Прямоугольник 5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0" y="5950811"/>
              <a:ext cx="12192000" cy="90718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err="1" smtClean="0"/>
              <a:t>Медиавизитка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lnSpcReduction="10000"/>
          </a:bodyPr>
          <a:lstStyle/>
          <a:p>
            <a:r>
              <a:rPr lang="ru-RU" sz="2400" i="1" dirty="0" smtClean="0"/>
              <a:t>Формат:</a:t>
            </a:r>
            <a:r>
              <a:rPr lang="ru-RU" sz="2400" dirty="0" smtClean="0"/>
              <a:t> видеоролик продолжительностью до 3 минут. </a:t>
            </a:r>
          </a:p>
          <a:p>
            <a:r>
              <a:rPr lang="ru-RU" sz="2400" i="1" dirty="0" smtClean="0"/>
              <a:t>Технические требования к видеоролику:</a:t>
            </a:r>
            <a:r>
              <a:rPr lang="ru-RU" sz="2400" dirty="0" smtClean="0"/>
              <a:t> разрешение видео не менее 1920х1080; горизонтальная съемка; не менее 25 кадров в секунду; пропорции видео – 16:9; формат видео – .</a:t>
            </a:r>
            <a:r>
              <a:rPr lang="ru-RU" sz="2400" dirty="0" err="1" smtClean="0"/>
              <a:t>mov</a:t>
            </a:r>
            <a:r>
              <a:rPr lang="ru-RU" sz="2400" dirty="0" smtClean="0"/>
              <a:t>, .mp4, .</a:t>
            </a:r>
            <a:r>
              <a:rPr lang="en-US" sz="2400" dirty="0" err="1" smtClean="0"/>
              <a:t>wmv</a:t>
            </a:r>
            <a:r>
              <a:rPr lang="ru-RU" sz="2400" dirty="0" smtClean="0"/>
              <a:t>, .</a:t>
            </a:r>
            <a:r>
              <a:rPr lang="en-US" sz="2400" dirty="0" err="1" smtClean="0"/>
              <a:t>avi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Видеоролик должен иметь заставку, содержащую сведения о конкурсанте (ФИО, должность, преподаваемый предмет/предметы) и наименование общеобразовательной организации, в которой он работает. </a:t>
            </a:r>
          </a:p>
          <a:p>
            <a:r>
              <a:rPr lang="ru-RU" sz="2400" dirty="0" smtClean="0"/>
              <a:t>Представить документ MS </a:t>
            </a:r>
            <a:r>
              <a:rPr lang="ru-RU" sz="2400" dirty="0" err="1" smtClean="0"/>
              <a:t>Word</a:t>
            </a:r>
            <a:r>
              <a:rPr lang="ru-RU" sz="2400" dirty="0" smtClean="0"/>
              <a:t>, содержащий ссылку на </a:t>
            </a:r>
            <a:r>
              <a:rPr lang="ru-RU" sz="2400" b="1" dirty="0" err="1" smtClean="0"/>
              <a:t>медиавизитку</a:t>
            </a:r>
            <a:r>
              <a:rPr lang="ru-RU" sz="2400" dirty="0" smtClean="0"/>
              <a:t>, размещенную на сервере хранения файлов (</a:t>
            </a:r>
            <a:r>
              <a:rPr lang="ru-RU" sz="2400" dirty="0" err="1" smtClean="0"/>
              <a:t>Яндекс.Диск</a:t>
            </a:r>
            <a:r>
              <a:rPr lang="ru-RU" sz="2400" dirty="0" smtClean="0"/>
              <a:t>, Облако </a:t>
            </a:r>
            <a:r>
              <a:rPr lang="en-GB" sz="2400" dirty="0" smtClean="0"/>
              <a:t>mail</a:t>
            </a:r>
            <a:r>
              <a:rPr lang="ru-RU" sz="2400" dirty="0" smtClean="0"/>
              <a:t>.</a:t>
            </a:r>
            <a:r>
              <a:rPr lang="en-GB" sz="2400" dirty="0" err="1" smtClean="0"/>
              <a:t>ru</a:t>
            </a: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dirty="0" smtClean="0"/>
              <a:t>и др.</a:t>
            </a:r>
          </a:p>
          <a:p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  <p:grpSp>
        <p:nvGrpSpPr>
          <p:cNvPr id="4" name="Группа 5"/>
          <p:cNvGrpSpPr>
            <a:grpSpLocks/>
          </p:cNvGrpSpPr>
          <p:nvPr/>
        </p:nvGrpSpPr>
        <p:grpSpPr bwMode="auto">
          <a:xfrm>
            <a:off x="0" y="6126164"/>
            <a:ext cx="9144000" cy="731837"/>
            <a:chOff x="0" y="5911815"/>
            <a:chExt cx="12192000" cy="946185"/>
          </a:xfrm>
        </p:grpSpPr>
        <p:cxnSp>
          <p:nvCxnSpPr>
            <p:cNvPr id="5" name="Прямая соединительная линия 4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0" y="5911815"/>
              <a:ext cx="12192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Прямоугольник 5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0" y="5950811"/>
              <a:ext cx="12192000" cy="90718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Заявка на учебное занятие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(просим сохранять табличную форму заполнения)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9284" t="49877" r="25337" b="39074"/>
          <a:stretch>
            <a:fillRect/>
          </a:stretch>
        </p:blipFill>
        <p:spPr bwMode="auto">
          <a:xfrm>
            <a:off x="1142976" y="2428868"/>
            <a:ext cx="707236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" name="Группа 5"/>
          <p:cNvGrpSpPr>
            <a:grpSpLocks/>
          </p:cNvGrpSpPr>
          <p:nvPr/>
        </p:nvGrpSpPr>
        <p:grpSpPr bwMode="auto">
          <a:xfrm>
            <a:off x="0" y="6126164"/>
            <a:ext cx="9144000" cy="731837"/>
            <a:chOff x="0" y="5911815"/>
            <a:chExt cx="12192000" cy="946185"/>
          </a:xfrm>
        </p:grpSpPr>
        <p:cxnSp>
          <p:nvCxnSpPr>
            <p:cNvPr id="6" name="Прямая соединительная линия 5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0" y="5911815"/>
              <a:ext cx="12192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Прямоугольник 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0" y="5950811"/>
              <a:ext cx="12192000" cy="90718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4786347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 smtClean="0"/>
              <a:t>электронные версии цветных фотографий в формате .</a:t>
            </a:r>
            <a:r>
              <a:rPr lang="ru-RU" dirty="0" err="1" smtClean="0"/>
              <a:t>jpg</a:t>
            </a:r>
            <a:r>
              <a:rPr lang="ru-RU" dirty="0" smtClean="0"/>
              <a:t> с разрешением 300 точек на дюйм без уменьшения исходного размера (портрет (фон должен быть однотонным) и 2-3 жанровые фотографии (с внеклассного мероприятия, урока и т.д.);</a:t>
            </a:r>
          </a:p>
          <a:p>
            <a:pPr lvl="0"/>
            <a:r>
              <a:rPr lang="ru-RU" dirty="0" smtClean="0"/>
              <a:t>приказ или аналитическую справку по итогам проведения школьного этапа Всероссийского конкурса «Учитель года России - 2022» (в случае проведения Конкурса).</a:t>
            </a:r>
          </a:p>
          <a:p>
            <a:endParaRPr lang="ru-RU" dirty="0"/>
          </a:p>
        </p:txBody>
      </p:sp>
      <p:grpSp>
        <p:nvGrpSpPr>
          <p:cNvPr id="4" name="Группа 5"/>
          <p:cNvGrpSpPr>
            <a:grpSpLocks/>
          </p:cNvGrpSpPr>
          <p:nvPr/>
        </p:nvGrpSpPr>
        <p:grpSpPr bwMode="auto">
          <a:xfrm>
            <a:off x="0" y="6126164"/>
            <a:ext cx="9144000" cy="731837"/>
            <a:chOff x="0" y="5911815"/>
            <a:chExt cx="12192000" cy="946185"/>
          </a:xfrm>
        </p:grpSpPr>
        <p:cxnSp>
          <p:nvCxnSpPr>
            <p:cNvPr id="5" name="Прямая соединительная линия 4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0" y="5911815"/>
              <a:ext cx="12192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Прямоугольник 5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0" y="5950811"/>
              <a:ext cx="12192000" cy="90718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Представление материалов участников Конкурса в срок до 15 ноября 2021 года по электронному адресу: </a:t>
            </a:r>
            <a:r>
              <a:rPr lang="en-US" b="1" dirty="0" err="1" smtClean="0">
                <a:hlinkClick r:id="rId2"/>
              </a:rPr>
              <a:t>spiridonova</a:t>
            </a:r>
            <a:r>
              <a:rPr lang="ru-RU" b="1" dirty="0" smtClean="0">
                <a:hlinkClick r:id="rId2"/>
              </a:rPr>
              <a:t>@</a:t>
            </a:r>
            <a:r>
              <a:rPr lang="en-US" b="1" dirty="0" err="1" smtClean="0">
                <a:hlinkClick r:id="rId2"/>
              </a:rPr>
              <a:t>beluo</a:t>
            </a:r>
            <a:r>
              <a:rPr lang="ru-RU" b="1" dirty="0" smtClean="0">
                <a:hlinkClick r:id="rId2"/>
              </a:rPr>
              <a:t>31.</a:t>
            </a:r>
            <a:r>
              <a:rPr lang="en-US" b="1" dirty="0" err="1" smtClean="0">
                <a:hlinkClick r:id="rId2"/>
              </a:rPr>
              <a:t>ru</a:t>
            </a:r>
            <a:r>
              <a:rPr lang="ru-RU" b="1" dirty="0" smtClean="0"/>
              <a:t>.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i="1" dirty="0" smtClean="0"/>
              <a:t>Все документы предоставляются на отдельных листах и на бланках образовательного учреждения</a:t>
            </a:r>
            <a:endParaRPr lang="ru-RU" dirty="0" smtClean="0"/>
          </a:p>
          <a:p>
            <a:pPr algn="ctr">
              <a:buNone/>
            </a:pPr>
            <a:endParaRPr lang="ru-RU" b="1" dirty="0"/>
          </a:p>
        </p:txBody>
      </p:sp>
      <p:grpSp>
        <p:nvGrpSpPr>
          <p:cNvPr id="4" name="Группа 5"/>
          <p:cNvGrpSpPr>
            <a:grpSpLocks/>
          </p:cNvGrpSpPr>
          <p:nvPr/>
        </p:nvGrpSpPr>
        <p:grpSpPr bwMode="auto">
          <a:xfrm>
            <a:off x="0" y="6126164"/>
            <a:ext cx="9144000" cy="731837"/>
            <a:chOff x="0" y="5911815"/>
            <a:chExt cx="12192000" cy="946185"/>
          </a:xfrm>
        </p:grpSpPr>
        <p:cxnSp>
          <p:nvCxnSpPr>
            <p:cNvPr id="5" name="Прямая соединительная линия 4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0" y="5911815"/>
              <a:ext cx="12192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Прямоугольник 5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0" y="5950811"/>
              <a:ext cx="12192000" cy="90718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5"/>
          <p:cNvGrpSpPr>
            <a:grpSpLocks/>
          </p:cNvGrpSpPr>
          <p:nvPr/>
        </p:nvGrpSpPr>
        <p:grpSpPr bwMode="auto">
          <a:xfrm>
            <a:off x="0" y="6126164"/>
            <a:ext cx="9144000" cy="731837"/>
            <a:chOff x="0" y="5911815"/>
            <a:chExt cx="12192000" cy="946185"/>
          </a:xfrm>
        </p:grpSpPr>
        <p:cxnSp>
          <p:nvCxnSpPr>
            <p:cNvPr id="5" name="Прямая соединительная линия 4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0" y="5911815"/>
              <a:ext cx="12192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Прямоугольник 5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0" y="5950811"/>
              <a:ext cx="12192000" cy="90718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26" y="285728"/>
            <a:ext cx="8786874" cy="5572164"/>
          </a:xfrm>
        </p:spPr>
        <p:txBody>
          <a:bodyPr>
            <a:normAutofit fontScale="25000" lnSpcReduction="20000"/>
          </a:bodyPr>
          <a:lstStyle/>
          <a:p>
            <a:r>
              <a:rPr lang="ru-RU" sz="8000" b="1" dirty="0" smtClean="0">
                <a:solidFill>
                  <a:schemeClr val="tx1"/>
                </a:solidFill>
              </a:rPr>
              <a:t> 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участия в Конкурсе педагоги направляют в оргкомитет следующие документы на бумажном и электронном носителях: </a:t>
            </a:r>
          </a:p>
          <a:p>
            <a:pPr algn="l"/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x-none" sz="8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представление по форме 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(приложение) </a:t>
            </a:r>
          </a:p>
          <a:p>
            <a:pPr lvl="0" algn="l"/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x-none" sz="8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информационную карту участника Конкурса в формате </a:t>
            </a:r>
            <a:r>
              <a:rPr lang="en-US" sz="8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pdf</a:t>
            </a:r>
            <a:r>
              <a:rPr lang="x-none" sz="8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doc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.(приложение)</a:t>
            </a:r>
          </a:p>
          <a:p>
            <a:pPr lvl="0" algn="l"/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целостное описание актуального педагогического опыта (для номинации «Лучший учитель») в формате .</a:t>
            </a:r>
            <a:r>
              <a:rPr lang="en-US" sz="8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pdf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l"/>
            <a:r>
              <a:rPr lang="en-US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презентацию (в формате .</a:t>
            </a:r>
            <a:r>
              <a:rPr lang="en-US" sz="8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ppt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или .</a:t>
            </a:r>
            <a:r>
              <a:rPr lang="en-US" sz="8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pptx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образовательного проекта (для номинации «Педагогический дебют») с приложением текстовой пояснительной записки; тема проекта определяется конкурсантом самостоятельно;</a:t>
            </a:r>
          </a:p>
          <a:p>
            <a:pPr lvl="0" algn="l"/>
            <a:r>
              <a:rPr lang="en-US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документ MS </a:t>
            </a:r>
            <a:r>
              <a:rPr lang="ru-RU" sz="8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Word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содержащий ссылку на </a:t>
            </a:r>
            <a:r>
              <a:rPr lang="ru-RU" sz="8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медиавизитку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размещенную на сервере хранения файлов (</a:t>
            </a:r>
            <a:r>
              <a:rPr lang="ru-RU" sz="8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Яндекс.Диск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Облако </a:t>
            </a:r>
            <a:r>
              <a:rPr lang="en-GB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GB" sz="8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др.);</a:t>
            </a:r>
          </a:p>
          <a:p>
            <a:pPr lvl="0" algn="l"/>
            <a:r>
              <a:rPr lang="en-US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заявку на «Урок» по форме (приложение);</a:t>
            </a:r>
          </a:p>
          <a:p>
            <a:pPr lvl="0" algn="l"/>
            <a:r>
              <a:rPr lang="en-US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электронные версии цветных фотографий в формате .</a:t>
            </a:r>
            <a:r>
              <a:rPr lang="ru-RU" sz="8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jpg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 разрешением 300 точек на дюйм без уменьшения исходного размера (портрет (фон должен быть однотонным) и 2-3 жанровые фотографии (с внеклассного мероприятия, урока и т.д.);</a:t>
            </a:r>
          </a:p>
          <a:p>
            <a:pPr algn="l"/>
            <a:r>
              <a:rPr lang="en-US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 или аналитическую справку по итогам проведения школьного этапа Всероссийского конкурса «Учитель года России - 2022» (в случае проведения Конкурса).</a:t>
            </a:r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8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Представление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x-none" smtClean="0"/>
              <a:t>_______________________________________________________________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(полное название выдвигающей организации)</a:t>
            </a:r>
            <a:endParaRPr lang="ru-RU" dirty="0" smtClean="0"/>
          </a:p>
          <a:p>
            <a:pPr>
              <a:buNone/>
            </a:pPr>
            <a:r>
              <a:rPr lang="ru-RU" dirty="0" err="1" smtClean="0"/>
              <a:t>выдвигает______________________________________________________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(фамилия, имя, отчество и должность претендента)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 участие в муниципальном этапе Всероссийского конкурса профессионального мастерства «Учитель года России- 2022» (в номинации ______________)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(краткое описание особенностей и результатов педагогической деятельности участника конкурса)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Руководитель   _________________________________________ /ФИО/ </a:t>
            </a:r>
          </a:p>
          <a:p>
            <a:endParaRPr lang="ru-RU" dirty="0"/>
          </a:p>
        </p:txBody>
      </p:sp>
      <p:grpSp>
        <p:nvGrpSpPr>
          <p:cNvPr id="4" name="Группа 5"/>
          <p:cNvGrpSpPr>
            <a:grpSpLocks/>
          </p:cNvGrpSpPr>
          <p:nvPr/>
        </p:nvGrpSpPr>
        <p:grpSpPr bwMode="auto">
          <a:xfrm>
            <a:off x="0" y="6126164"/>
            <a:ext cx="9144000" cy="731837"/>
            <a:chOff x="0" y="5911815"/>
            <a:chExt cx="12192000" cy="946185"/>
          </a:xfrm>
        </p:grpSpPr>
        <p:cxnSp>
          <p:nvCxnSpPr>
            <p:cNvPr id="5" name="Прямая соединительная линия 4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0" y="5911815"/>
              <a:ext cx="12192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Прямоугольник 5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0" y="5950811"/>
              <a:ext cx="12192000" cy="90718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186766" cy="100013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Согласие на обработку персональных данных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Я, ____________________________________________________________</a:t>
            </a:r>
          </a:p>
          <a:p>
            <a:pPr>
              <a:buNone/>
            </a:pPr>
            <a:r>
              <a:rPr lang="ru-RU" i="1" dirty="0" smtClean="0"/>
              <a:t>(фамилия, имя, отчество)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паспорт серия _______ номер _________, кем и когда выдан _____________</a:t>
            </a:r>
          </a:p>
          <a:p>
            <a:pPr>
              <a:buNone/>
            </a:pPr>
            <a:r>
              <a:rPr lang="ru-RU" dirty="0" smtClean="0"/>
              <a:t>__________________________________________________________________, </a:t>
            </a:r>
          </a:p>
          <a:p>
            <a:pPr>
              <a:buNone/>
            </a:pPr>
            <a:r>
              <a:rPr lang="ru-RU" dirty="0" smtClean="0"/>
              <a:t>код подразделения ________________, проживающий(</a:t>
            </a:r>
            <a:r>
              <a:rPr lang="ru-RU" dirty="0" err="1" smtClean="0"/>
              <a:t>ая</a:t>
            </a:r>
            <a:r>
              <a:rPr lang="ru-RU" dirty="0" smtClean="0"/>
              <a:t>) по </a:t>
            </a:r>
            <a:r>
              <a:rPr lang="ru-RU" dirty="0" err="1" smtClean="0"/>
              <a:t>адресу:________</a:t>
            </a:r>
            <a:r>
              <a:rPr lang="ru-RU" dirty="0" smtClean="0"/>
              <a:t> __________________________________________________________________</a:t>
            </a:r>
          </a:p>
          <a:p>
            <a:pPr>
              <a:buNone/>
            </a:pPr>
            <a:r>
              <a:rPr lang="ru-RU" dirty="0" smtClean="0"/>
              <a:t>даю свое бессрочное (до моего особого распоряжения) согласие на автоматизированную, а  также  без  использования  средств автоматизации обработку приведенных в анкете моих персональных данных управлением образования администрации города Белгорода и МБУ НМИЦ.</a:t>
            </a:r>
          </a:p>
          <a:p>
            <a:pPr>
              <a:buNone/>
            </a:pPr>
            <a:r>
              <a:rPr lang="ru-RU" dirty="0" smtClean="0"/>
              <a:t>Я согласен(а), что указанные в анкете персональные данные будут ограниченно доступны представителям указанных учреждений.</a:t>
            </a:r>
          </a:p>
          <a:p>
            <a:pPr>
              <a:buNone/>
            </a:pPr>
            <a:r>
              <a:rPr lang="ru-RU" dirty="0" smtClean="0"/>
              <a:t>Я проинформирован(а), что под обработкой персональных данных понимаются действия (операции) с персональными данными в рамках выполнения Федерального закона №152-ФЗ от 27.07.2006г., конфиденциальность персональных данных соблюдается в рамках исполнения операторами законодательства Российской Федерации.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«____» ______________ 2021 г.                                   Личная подпись ________</a:t>
            </a:r>
            <a:endParaRPr lang="ru-RU" dirty="0"/>
          </a:p>
        </p:txBody>
      </p:sp>
      <p:grpSp>
        <p:nvGrpSpPr>
          <p:cNvPr id="4" name="Группа 5"/>
          <p:cNvGrpSpPr>
            <a:grpSpLocks/>
          </p:cNvGrpSpPr>
          <p:nvPr/>
        </p:nvGrpSpPr>
        <p:grpSpPr bwMode="auto">
          <a:xfrm>
            <a:off x="0" y="6126164"/>
            <a:ext cx="9144000" cy="731837"/>
            <a:chOff x="0" y="5911815"/>
            <a:chExt cx="12192000" cy="946185"/>
          </a:xfrm>
        </p:grpSpPr>
        <p:cxnSp>
          <p:nvCxnSpPr>
            <p:cNvPr id="5" name="Прямая соединительная линия 4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0" y="5911815"/>
              <a:ext cx="12192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Прямоугольник 5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0" y="5950811"/>
              <a:ext cx="12192000" cy="90718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/>
            </a:extLst>
          </p:cNvPr>
          <p:cNvSpPr/>
          <p:nvPr/>
        </p:nvSpPr>
        <p:spPr>
          <a:xfrm>
            <a:off x="1011116" y="1357313"/>
            <a:ext cx="8132885" cy="50006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" name="Содержимое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-14654" y="731839"/>
            <a:ext cx="9144000" cy="5113337"/>
          </a:xfrm>
        </p:spPr>
        <p:txBody>
          <a:bodyPr>
            <a:normAutofit lnSpcReduction="10000"/>
          </a:bodyPr>
          <a:lstStyle/>
          <a:p>
            <a:pPr marL="0" indent="361950" algn="just">
              <a:buFont typeface="Arial" panose="020B0604020202020204" pitchFamily="34" charset="0"/>
              <a:buNone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Актуальный педагогический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опыт (для номинации «Лучший учитель»)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это практика, содержащая в себе элементы творческого поиска, новизны, оригинальности;</a:t>
            </a:r>
          </a:p>
          <a:p>
            <a:pPr marL="0" indent="361950" algn="just">
              <a:buFontTx/>
              <a:buChar char="-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 оригинальный по содержанию, логике, методам и приёмам образец педагогической деятельности, приносящий лучшие по сравнению с массовой практикой результаты.</a:t>
            </a:r>
          </a:p>
          <a:p>
            <a:pPr marL="0" indent="361950" algn="just">
              <a:buFont typeface="Arial" charset="0"/>
              <a:buNone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Изучение и обобщение педагогического опыта позволяют сопоставить положительные результаты, полученные педагогом, и пути их достижения. </a:t>
            </a:r>
          </a:p>
          <a:p>
            <a:pPr marL="0" indent="361950" algn="just">
              <a:buFont typeface="Arial" panose="020B0604020202020204" pitchFamily="34" charset="0"/>
              <a:buNone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описании опыта должны быть даны ответы на следующие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вопросы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361950" algn="just">
              <a:buFont typeface="Arial" panose="020B0604020202020204" pitchFamily="34" charset="0"/>
              <a:buNone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Что я делаю?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(назвать фактор успешности). </a:t>
            </a:r>
          </a:p>
          <a:p>
            <a:pPr marL="0" indent="361950" algn="just">
              <a:buFont typeface="Arial" panose="020B0604020202020204" pitchFamily="34" charset="0"/>
              <a:buNone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Для чего я это делаю?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(цель). </a:t>
            </a:r>
          </a:p>
          <a:p>
            <a:pPr marL="0" indent="361950" algn="just">
              <a:buFont typeface="Arial" panose="020B0604020202020204" pitchFamily="34" charset="0"/>
              <a:buNone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Как я это делаю?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(структура, последовательность операций). </a:t>
            </a:r>
          </a:p>
          <a:p>
            <a:pPr marL="0" indent="361950" algn="just">
              <a:buFont typeface="Arial" panose="020B0604020202020204" pitchFamily="34" charset="0"/>
              <a:buNone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Какой результат получаю?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(что дает применение этого фактора). </a:t>
            </a:r>
          </a:p>
          <a:p>
            <a:pPr marL="0" indent="361950" algn="just">
              <a:buFont typeface="Arial" panose="020B0604020202020204" pitchFamily="34" charset="0"/>
              <a:buNone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 счет чего получены высокие результаты?</a:t>
            </a:r>
          </a:p>
          <a:p>
            <a:pPr marL="0" indent="361950" algn="just">
              <a:buFont typeface="Arial" panose="020B0604020202020204" pitchFamily="34" charset="0"/>
              <a:buNone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Соблюдение этого алгоритма делает описание технологичным, а это одно из главных условий квалифицированного описания педагогического опыта. </a:t>
            </a:r>
          </a:p>
          <a:p>
            <a:pPr>
              <a:buFont typeface="Arial" panose="020B0604020202020204" pitchFamily="34" charset="0"/>
              <a:buNone/>
              <a:defRPr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Номер слайда 3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163A02D-5655-4C8D-980F-16767AAE1D69}" type="slidenum">
              <a:rPr lang="ru-RU" altLang="ru-RU" smtClean="0"/>
              <a:pPr/>
              <a:t>5</a:t>
            </a:fld>
            <a:endParaRPr lang="ru-RU" altLang="ru-RU" smtClean="0"/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0" y="6126164"/>
            <a:ext cx="9144000" cy="731837"/>
            <a:chOff x="0" y="5911815"/>
            <a:chExt cx="12192000" cy="946185"/>
          </a:xfrm>
        </p:grpSpPr>
        <p:cxnSp>
          <p:nvCxnSpPr>
            <p:cNvPr id="7" name="Прямая соединительная линия 6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0" y="5911815"/>
              <a:ext cx="12192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Прямоугольник 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0" y="5950811"/>
              <a:ext cx="12192000" cy="90718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17635" y="21431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Структура описания актуального педагогического опыта</a:t>
            </a:r>
          </a:p>
        </p:txBody>
      </p:sp>
      <p:sp>
        <p:nvSpPr>
          <p:cNvPr id="3" name="Объект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361951" y="1630363"/>
            <a:ext cx="8758603" cy="4525962"/>
          </a:xfrm>
        </p:spPr>
        <p:txBody>
          <a:bodyPr/>
          <a:lstStyle/>
          <a:p>
            <a:pPr marL="0" indent="361950" algn="just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Раздел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I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0" indent="361950" algn="just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Информация об опыте. Условия возникновения и становления опыта</a:t>
            </a:r>
          </a:p>
          <a:p>
            <a:pPr marL="0" indent="361950" algn="just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II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0" indent="361950" algn="just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Технология опыта</a:t>
            </a:r>
          </a:p>
          <a:p>
            <a:pPr marL="0" indent="361950" algn="just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III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0" indent="361950" algn="just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Результативность опыта</a:t>
            </a:r>
          </a:p>
          <a:p>
            <a:pPr marL="0" indent="361950" algn="just">
              <a:lnSpc>
                <a:spcPct val="90000"/>
              </a:lnSpc>
              <a:buNone/>
              <a:defRPr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grpSp>
        <p:nvGrpSpPr>
          <p:cNvPr id="2" name="Группа 3"/>
          <p:cNvGrpSpPr>
            <a:grpSpLocks/>
          </p:cNvGrpSpPr>
          <p:nvPr/>
        </p:nvGrpSpPr>
        <p:grpSpPr bwMode="auto">
          <a:xfrm>
            <a:off x="0" y="6126164"/>
            <a:ext cx="9144000" cy="731837"/>
            <a:chOff x="0" y="5911815"/>
            <a:chExt cx="12192000" cy="946185"/>
          </a:xfrm>
        </p:grpSpPr>
        <p:cxnSp>
          <p:nvCxnSpPr>
            <p:cNvPr id="5" name="Прямая соединительная линия 4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0" y="5911815"/>
              <a:ext cx="12192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Прямоугольник 5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0" y="5950811"/>
              <a:ext cx="12192000" cy="90718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Формулирование темы опыта</a:t>
            </a:r>
          </a:p>
        </p:txBody>
      </p:sp>
      <p:sp>
        <p:nvSpPr>
          <p:cNvPr id="3" name="Содержимое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413"/>
            <a:ext cx="8335108" cy="4525962"/>
          </a:xfrm>
        </p:spPr>
        <p:txBody>
          <a:bodyPr>
            <a:normAutofit fontScale="85000" lnSpcReduction="20000"/>
          </a:bodyPr>
          <a:lstStyle/>
          <a:p>
            <a:pPr marL="0" indent="457200" algn="just">
              <a:buFont typeface="Arial" panose="020B0604020202020204" pitchFamily="34" charset="0"/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Тема опыта должна отражать главное направление и содержание работы и соответствовать следующим требованиям:</a:t>
            </a:r>
          </a:p>
          <a:p>
            <a:pPr marL="0" indent="457200" algn="just"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конкретность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формулировки,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корректное использование педагогических и психологических терминов.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отражение связи «результат-средство», («средство-результат»), «результат-процесс» в формулировке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темы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Например,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«Формирование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орфографической грамотности младших школьников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(результат)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посредством применения игровых технологий на уроках русского языка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(средство)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0" indent="457200" algn="just"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«Использование интерактивных методов обучения на уроках географии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(средство)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для развития коммуникативной компетентности школьников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(результат)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Font typeface="Arial" panose="020B0604020202020204" pitchFamily="34" charset="0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2" name="Номер слайда 3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BD465F7-01E1-4842-BA8B-D3D48166C63F}" type="slidenum">
              <a:rPr lang="ru-RU" altLang="ru-RU" smtClean="0"/>
              <a:pPr/>
              <a:t>7</a:t>
            </a:fld>
            <a:endParaRPr lang="ru-RU" altLang="ru-RU" smtClean="0"/>
          </a:p>
        </p:txBody>
      </p:sp>
      <p:grpSp>
        <p:nvGrpSpPr>
          <p:cNvPr id="2" name="Группа 4"/>
          <p:cNvGrpSpPr>
            <a:grpSpLocks/>
          </p:cNvGrpSpPr>
          <p:nvPr/>
        </p:nvGrpSpPr>
        <p:grpSpPr bwMode="auto">
          <a:xfrm>
            <a:off x="0" y="6126164"/>
            <a:ext cx="9144000" cy="731837"/>
            <a:chOff x="0" y="5911815"/>
            <a:chExt cx="12192000" cy="946185"/>
          </a:xfrm>
        </p:grpSpPr>
        <p:cxnSp>
          <p:nvCxnSpPr>
            <p:cNvPr id="6" name="Прямая соединительная линия 5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0" y="5911815"/>
              <a:ext cx="12192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Прямоугольник 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0" y="5950811"/>
              <a:ext cx="12192000" cy="90718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grpSp>
        <p:nvGrpSpPr>
          <p:cNvPr id="8" name="Группа 4"/>
          <p:cNvGrpSpPr>
            <a:grpSpLocks/>
          </p:cNvGrpSpPr>
          <p:nvPr/>
        </p:nvGrpSpPr>
        <p:grpSpPr bwMode="auto">
          <a:xfrm>
            <a:off x="0" y="6126163"/>
            <a:ext cx="9144000" cy="731837"/>
            <a:chOff x="0" y="5911815"/>
            <a:chExt cx="12192000" cy="946185"/>
          </a:xfrm>
        </p:grpSpPr>
        <p:cxnSp>
          <p:nvCxnSpPr>
            <p:cNvPr id="9" name="Прямая соединительная линия 8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0" y="5911815"/>
              <a:ext cx="12192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Прямоугольник 9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0" y="5950811"/>
              <a:ext cx="12192000" cy="90718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Формулирование темы АПО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Ярчайшим примером довольно искусного, изощренного нарушения принципа конкретности является, например, такая тема: </a:t>
            </a: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«Формирование всесторонне и гармонически развитой личности».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Названное выражение – это намерение, желание, стремление, миссия, но не результат, потому что нет образца этой личности, не существует ее описания, ее критериев, признаков, а потому невозможно проверить, достигнута ли цель, соответствует ли ей результат, и ничего не говорится о времени достижения результата.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4"/>
          <p:cNvGrpSpPr>
            <a:grpSpLocks/>
          </p:cNvGrpSpPr>
          <p:nvPr/>
        </p:nvGrpSpPr>
        <p:grpSpPr bwMode="auto">
          <a:xfrm>
            <a:off x="0" y="6126163"/>
            <a:ext cx="9144000" cy="731837"/>
            <a:chOff x="0" y="5911815"/>
            <a:chExt cx="12192000" cy="946185"/>
          </a:xfrm>
        </p:grpSpPr>
        <p:cxnSp>
          <p:nvCxnSpPr>
            <p:cNvPr id="7" name="Прямая соединительная линия 6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0" y="5911815"/>
              <a:ext cx="12192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Прямоугольник 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0" y="5950811"/>
              <a:ext cx="12192000" cy="90718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grpSp>
        <p:nvGrpSpPr>
          <p:cNvPr id="9" name="Группа 4"/>
          <p:cNvGrpSpPr>
            <a:grpSpLocks/>
          </p:cNvGrpSpPr>
          <p:nvPr/>
        </p:nvGrpSpPr>
        <p:grpSpPr bwMode="auto">
          <a:xfrm>
            <a:off x="0" y="6126163"/>
            <a:ext cx="9144000" cy="731837"/>
            <a:chOff x="0" y="5911815"/>
            <a:chExt cx="12192000" cy="946185"/>
          </a:xfrm>
        </p:grpSpPr>
        <p:cxnSp>
          <p:nvCxnSpPr>
            <p:cNvPr id="10" name="Прямая соединительная линия 9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0" y="5911815"/>
              <a:ext cx="12192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Прямоугольник 10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0" y="5950811"/>
              <a:ext cx="12192000" cy="90718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Примеры правильных формулировок тем АПО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857783"/>
          </a:xfrm>
        </p:spPr>
        <p:txBody>
          <a:bodyPr>
            <a:normAutofit fontScale="92500" lnSpcReduction="20000"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«Развитие коммуникативных навыков у учащихся посредством театрализованной деятельности на уроках иностранного языка»  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«Развитие основ логического мышления у учащихся посредством использования дидактических игр и упражнений географии»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«Формирование навыков безопасного поведения на дороге у детей старшего дошкольного возраста с общим недоразвитием речи через взаимодействие с социальными институтами и родителями»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  <p:grpSp>
        <p:nvGrpSpPr>
          <p:cNvPr id="4" name="Группа 4"/>
          <p:cNvGrpSpPr>
            <a:grpSpLocks/>
          </p:cNvGrpSpPr>
          <p:nvPr/>
        </p:nvGrpSpPr>
        <p:grpSpPr bwMode="auto">
          <a:xfrm>
            <a:off x="0" y="6126163"/>
            <a:ext cx="9144000" cy="731837"/>
            <a:chOff x="0" y="5911815"/>
            <a:chExt cx="12192000" cy="946185"/>
          </a:xfrm>
        </p:grpSpPr>
        <p:cxnSp>
          <p:nvCxnSpPr>
            <p:cNvPr id="5" name="Прямая соединительная линия 4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0" y="5911815"/>
              <a:ext cx="12192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Прямоугольник 5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0" y="5950811"/>
              <a:ext cx="12192000" cy="90718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1025</Words>
  <PresentationFormat>Экран (4:3)</PresentationFormat>
  <Paragraphs>110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Управление образования администрации города Белгорода  МБУ «Научно-методический информационный центр» города Белгорода</vt:lpstr>
      <vt:lpstr>Слайд 2</vt:lpstr>
      <vt:lpstr>Представление </vt:lpstr>
      <vt:lpstr>Согласие на обработку персональных данных  </vt:lpstr>
      <vt:lpstr>Слайд 5</vt:lpstr>
      <vt:lpstr>Структура описания актуального педагогического опыта</vt:lpstr>
      <vt:lpstr>Формулирование темы опыта</vt:lpstr>
      <vt:lpstr>Формулирование темы АПО</vt:lpstr>
      <vt:lpstr>Примеры правильных формулировок тем АПО</vt:lpstr>
      <vt:lpstr>Слайд 10</vt:lpstr>
      <vt:lpstr>Слайд 11</vt:lpstr>
      <vt:lpstr>Слайд 12</vt:lpstr>
      <vt:lpstr>Презентация «Образовательный проект»  (для номинации «Педагогический дебют)</vt:lpstr>
      <vt:lpstr>Медиавизитка</vt:lpstr>
      <vt:lpstr>Заявка на учебное занятие (просим сохранять табличную форму заполнения)</vt:lpstr>
      <vt:lpstr>Слайд 16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 к оформлению документов      </dc:title>
  <cp:lastModifiedBy>spiridonova</cp:lastModifiedBy>
  <cp:revision>34</cp:revision>
  <dcterms:modified xsi:type="dcterms:W3CDTF">2021-11-12T08:19:49Z</dcterms:modified>
</cp:coreProperties>
</file>