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7" r:id="rId9"/>
    <p:sldId id="268" r:id="rId10"/>
    <p:sldId id="274" r:id="rId11"/>
    <p:sldId id="275" r:id="rId12"/>
    <p:sldId id="266" r:id="rId13"/>
    <p:sldId id="269" r:id="rId14"/>
    <p:sldId id="270" r:id="rId15"/>
    <p:sldId id="271" r:id="rId16"/>
    <p:sldId id="272" r:id="rId17"/>
    <p:sldId id="273" r:id="rId18"/>
    <p:sldId id="26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1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33671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02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08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06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939046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10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81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46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977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980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137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A556944-0838-4D8C-8E9B-E594D37B0FFC}" type="datetimeFigureOut">
              <a:rPr lang="ru-RU" smtClean="0"/>
              <a:t>12.11.2021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6B92716-7B10-45E2-A5C4-EE8DB593CD2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244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Муниципальный этап Всероссийского конкурса «Учитель Года России – 2022»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Установочный семинар для участников конкурса</a:t>
            </a:r>
          </a:p>
          <a:p>
            <a:endParaRPr lang="ru-RU" sz="2000" dirty="0" smtClean="0"/>
          </a:p>
          <a:p>
            <a:r>
              <a:rPr lang="ru-RU" sz="2000" dirty="0" smtClean="0"/>
              <a:t>12 ноября 2022 года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8876" y="104504"/>
            <a:ext cx="1713124" cy="158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0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39269" y="362634"/>
            <a:ext cx="113941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РЕКОМЕНДАЦИИ ПО ПОДГОТОВКЕ К КОНКУРСНОМУ ИСПЫТАНИЮ </a:t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 МЕТОДИЧЕСКАЯ МАСТЕРСКАЯ»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9787" y="1259070"/>
            <a:ext cx="870751" cy="83099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30169" y="1492750"/>
            <a:ext cx="444846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Самое главное – определиться с темой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33867" y="1832094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81199" y="1985556"/>
            <a:ext cx="9852211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Выбирая тему, помните: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методическая мастерская 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практическое занятие, это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ВАШ ОПЫТ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который соответствует конкурсным критериям (критерии читайте обязательно!)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9467" y="2556502"/>
            <a:ext cx="87075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68400" y="2740444"/>
            <a:ext cx="992632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Не берите глобальные темы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, во-первых, не успеете обо всем рассказать, во-вторых, есть риск «прочитать лекцию» вместо демонстрации практических приемов и профессиональных достижений 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74507" y="3293102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21840" y="3422503"/>
            <a:ext cx="857504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Попробуйте ясно представить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Вашего методического семинара, т.е. определитесь с 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целеполаганием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467" y="4012430"/>
            <a:ext cx="870751" cy="8309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05</a:t>
            </a:r>
            <a:endParaRPr lang="ru-RU" sz="4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68400" y="4121511"/>
            <a:ext cx="89916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 злоупотребляйте цитатами и афоризмами для поддержки своих рассуждений, особенно если они вырваны из контекста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103120" y="4873351"/>
            <a:ext cx="967232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 осторожностью отнеситесь к придумыванию новой терминологии или заимствованию «оригинальных» оборотов из педагогической литературы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215147" y="4754110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06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78560" y="5629579"/>
            <a:ext cx="635000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Старайтесь придерживаться точности в формулировках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99147" y="5371838"/>
            <a:ext cx="870751" cy="83099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07</a:t>
            </a:r>
            <a:endParaRPr lang="ru-RU" sz="4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94827" y="5996523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08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062480" y="6088856"/>
            <a:ext cx="10007600" cy="738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Структура, дизайн, объем текстов и иллюстративных материалов (фотографий, рисунков, диаграмм, детских работ и др.) на слайдах также зависит от ВАШИХ предпочтений и технических умений, но следует учесть, что оцениваться будет содержание ВАШЕГО педагогического опыта по соответствующим критериям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215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 animBg="1"/>
      <p:bldP spid="26" grpId="0" animBg="1"/>
      <p:bldP spid="27" grpId="0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0747" y="419854"/>
            <a:ext cx="870751" cy="830997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09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68400" y="667435"/>
            <a:ext cx="680720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Советуем не читать текст с листа – говорите своими словами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55787" y="948174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98915" y="1202174"/>
            <a:ext cx="368633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Следите за правильностью речи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12240" y="1697786"/>
            <a:ext cx="100076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Проверяйте технику заранее; если что-то не включится (например, звук), - импровизируйте, комментируйте, только не падайте духом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067" y="1578094"/>
            <a:ext cx="836768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76107" y="2279134"/>
            <a:ext cx="870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3760" y="2398375"/>
            <a:ext cx="956056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Уменьшите количество вводных общих слов и избегайте безличного (формализованного и шаблонного) характера изложения своих мыслей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29360" y="3096736"/>
            <a:ext cx="10373360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До минимума сократите использование «казенного» языка и наукообразия в изложении (не повторять банальных фраз, не перечислять очень подробно известные всем положения из нормативно-правовых документов)</a:t>
            </a:r>
            <a:endParaRPr lang="ru-RU" sz="15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41387" y="2949694"/>
            <a:ext cx="870751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13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96427" y="3576320"/>
            <a:ext cx="8707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64080" y="3709015"/>
            <a:ext cx="820928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Внимательно отнеситесь к употреблению терминов, избегая противоречий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с существующей современной практикой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2027" y="4175760"/>
            <a:ext cx="870751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49680" y="4426635"/>
            <a:ext cx="864616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Выводы и итоги должны быть связаны с поставленной проблемой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174240" y="4872058"/>
            <a:ext cx="9438640" cy="8802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Обратите внимание на дизайн и размещение материалов на слайдах презентации, не перегружайте слайды иллюстративным или текстовым материалом (проверяйте «читаемость» информации в презентации - шрифт, картинки, сочетание фона с буквами и т.п., баланс текстового формата представления информации с табличными, изобразительными и др.).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387" y="4876800"/>
            <a:ext cx="8707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16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49680" y="5856516"/>
            <a:ext cx="996696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Выступление должно быть свободным, интересным, осознанным. В тексте не должно быть малоэффективных рассуждений, повторов, громоздких словосочетаний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12507" y="5689600"/>
            <a:ext cx="870751" cy="8309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17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687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/>
      <p:bldP spid="12" grpId="0" animBg="1"/>
      <p:bldP spid="13" grpId="0" animBg="1"/>
      <p:bldP spid="14" grpId="0" animBg="1"/>
      <p:bldP spid="17" grpId="0" animBg="1"/>
      <p:bldP spid="18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6917" y="145821"/>
            <a:ext cx="1438781" cy="10973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1747" y="1060664"/>
            <a:ext cx="889145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endParaRPr lang="ru-RU" sz="2400" i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indent="450215"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Критерии </a:t>
            </a:r>
            <a:r>
              <a:rPr lang="ru-RU" sz="2400" b="1" i="1" dirty="0">
                <a:solidFill>
                  <a:srgbClr val="C00000"/>
                </a:solidFill>
                <a:ea typeface="Times New Roman" panose="02020603050405020304" pitchFamily="18" charset="0"/>
              </a:rPr>
              <a:t>оценивания: </a:t>
            </a:r>
            <a:endParaRPr lang="ru-RU" sz="2400" b="1" i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endParaRPr lang="ru-RU" sz="2400" dirty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ea typeface="Times New Roman" panose="02020603050405020304" pitchFamily="18" charset="0"/>
              </a:rPr>
              <a:t>актуальность авторских </a:t>
            </a:r>
            <a:r>
              <a:rPr lang="ru-RU" sz="2400" dirty="0" smtClean="0">
                <a:ea typeface="Times New Roman" panose="02020603050405020304" pitchFamily="18" charset="0"/>
              </a:rPr>
              <a:t>находок;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 smtClean="0"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ea typeface="Times New Roman" panose="02020603050405020304" pitchFamily="18" charset="0"/>
              </a:rPr>
              <a:t>инновационность</a:t>
            </a:r>
            <a:r>
              <a:rPr lang="ru-RU" sz="2400" dirty="0"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ea typeface="Times New Roman" panose="02020603050405020304" pitchFamily="18" charset="0"/>
              </a:rPr>
              <a:t>аргументированность и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практическая применимость</a:t>
            </a:r>
            <a:r>
              <a:rPr lang="ru-RU" sz="2400" dirty="0">
                <a:ea typeface="Times New Roman" panose="02020603050405020304" pitchFamily="18" charset="0"/>
              </a:rPr>
              <a:t> авторских идей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;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оригинальность и творческий подход;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научная корректность и методическая грамотность;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коммуникативная культура и языковая грамотность.</a:t>
            </a:r>
            <a:r>
              <a:rPr lang="ru-RU" sz="2400" kern="14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ru-RU" sz="2400" dirty="0"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228600" algn="l"/>
                <a:tab pos="900430" algn="l"/>
              </a:tabLst>
            </a:pPr>
            <a:endParaRPr lang="ru-RU" i="1" dirty="0" smtClean="0"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  <a:tabLst>
                <a:tab pos="228600" algn="l"/>
                <a:tab pos="900430" algn="l"/>
              </a:tabLst>
            </a:pPr>
            <a:r>
              <a:rPr lang="ru-RU" i="1" dirty="0" smtClean="0">
                <a:ea typeface="Times New Roman" panose="02020603050405020304" pitchFamily="18" charset="0"/>
              </a:rPr>
              <a:t>Все </a:t>
            </a:r>
            <a:r>
              <a:rPr lang="ru-RU" i="1" dirty="0">
                <a:ea typeface="Times New Roman" panose="02020603050405020304" pitchFamily="18" charset="0"/>
              </a:rPr>
              <a:t>критерии являются равнозначными и оцениваются в пять баллов. Максимальный общий балл – 30.</a:t>
            </a:r>
            <a:endParaRPr lang="ru-RU" sz="1600" i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2920" y="209006"/>
            <a:ext cx="9669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Конкурсное испытание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«У меня это хорошо получается»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62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13988" y="2131914"/>
            <a:ext cx="10692143" cy="35858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+mn-lt"/>
                <a:cs typeface="Arial" pitchFamily="34" charset="0"/>
              </a:rPr>
              <a:t>Использование современных образовательных технологий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000" dirty="0" smtClean="0">
              <a:latin typeface="+mn-lt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+mn-lt"/>
                <a:cs typeface="Arial" pitchFamily="34" charset="0"/>
              </a:rPr>
              <a:t>Связь с практикой, обращение внимания на вызовы времени и запросы социума</a:t>
            </a:r>
            <a:endParaRPr lang="ru-RU" sz="1100" dirty="0" smtClean="0">
              <a:latin typeface="+mn-lt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100" dirty="0" smtClean="0">
                <a:latin typeface="+mn-lt"/>
                <a:cs typeface="Arial" pitchFamily="34" charset="0"/>
              </a:rPr>
              <a:t/>
            </a:r>
            <a:br>
              <a:rPr lang="ru-RU" sz="1100" dirty="0" smtClean="0">
                <a:latin typeface="+mn-lt"/>
                <a:cs typeface="Arial" pitchFamily="34" charset="0"/>
              </a:rPr>
            </a:br>
            <a:r>
              <a:rPr lang="ru-RU" sz="2400" dirty="0" smtClean="0">
                <a:latin typeface="+mn-lt"/>
                <a:cs typeface="Arial" pitchFamily="34" charset="0"/>
              </a:rPr>
              <a:t>- Творческий подход и способность найти неожиданные решения педагогических задач</a:t>
            </a:r>
          </a:p>
          <a:p>
            <a:pPr>
              <a:lnSpc>
                <a:spcPct val="100000"/>
              </a:lnSpc>
            </a:pPr>
            <a:r>
              <a:rPr lang="ru-RU" sz="1000" dirty="0" smtClean="0">
                <a:latin typeface="+mn-lt"/>
                <a:cs typeface="Arial" pitchFamily="34" charset="0"/>
              </a:rPr>
              <a:t/>
            </a:r>
            <a:br>
              <a:rPr lang="ru-RU" sz="1000" dirty="0" smtClean="0">
                <a:latin typeface="+mn-lt"/>
                <a:cs typeface="Arial" pitchFamily="34" charset="0"/>
              </a:rPr>
            </a:br>
            <a:r>
              <a:rPr lang="ru-RU" sz="2400" dirty="0" smtClean="0">
                <a:latin typeface="+mn-lt"/>
                <a:cs typeface="Arial" pitchFamily="34" charset="0"/>
              </a:rPr>
              <a:t>-  Проявление индивидуальности и отход от существующих шаблонов</a:t>
            </a:r>
          </a:p>
          <a:p>
            <a:pPr>
              <a:lnSpc>
                <a:spcPct val="100000"/>
              </a:lnSpc>
            </a:pPr>
            <a:r>
              <a:rPr lang="ru-RU" sz="1000" dirty="0" smtClean="0">
                <a:latin typeface="+mn-lt"/>
                <a:cs typeface="Arial" pitchFamily="34" charset="0"/>
              </a:rPr>
              <a:t/>
            </a:r>
            <a:br>
              <a:rPr lang="ru-RU" sz="1000" dirty="0" smtClean="0">
                <a:latin typeface="+mn-lt"/>
                <a:cs typeface="Arial" pitchFamily="34" charset="0"/>
              </a:rPr>
            </a:br>
            <a:r>
              <a:rPr lang="ru-RU" sz="2400" dirty="0" smtClean="0">
                <a:latin typeface="+mn-lt"/>
                <a:cs typeface="Arial" pitchFamily="34" charset="0"/>
              </a:rPr>
              <a:t>- Новизна и разнообразие используемых методических приёмов, выбор наиболее оптимальных методов, приёмов и форм работы с детьми</a:t>
            </a:r>
            <a:endParaRPr lang="ru-RU" sz="2800" dirty="0">
              <a:latin typeface="+mn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3744" y="138995"/>
            <a:ext cx="10970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Конкурсное испытание «У меня это хорошо получается</a:t>
            </a:r>
            <a:r>
              <a:rPr lang="ru-RU" sz="2800" dirty="0">
                <a:solidFill>
                  <a:srgbClr val="C00000"/>
                </a:solidFill>
              </a:rPr>
              <a:t>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2743" y="104093"/>
            <a:ext cx="1438781" cy="10973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1517" y="868677"/>
            <a:ext cx="7595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актуальность </a:t>
            </a:r>
            <a:r>
              <a:rPr lang="ru-RU" sz="2400" dirty="0">
                <a:solidFill>
                  <a:srgbClr val="C00000"/>
                </a:solidFill>
                <a:ea typeface="Times New Roman" panose="02020603050405020304" pitchFamily="18" charset="0"/>
              </a:rPr>
              <a:t>авторских </a:t>
            </a: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находок;</a:t>
            </a:r>
          </a:p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err="1" smtClean="0">
                <a:solidFill>
                  <a:srgbClr val="C00000"/>
                </a:solidFill>
                <a:ea typeface="Times New Roman" panose="02020603050405020304" pitchFamily="18" charset="0"/>
              </a:rPr>
              <a:t>инновационность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95881" y="1941791"/>
            <a:ext cx="10692143" cy="40697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Демонстрирует понимание ценностных ориентиров современной системы образования и наличие мировоззренческой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позиции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 Обосновывает применяемые методы и приёмы при описании представляемого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опыта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Описывает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алгоритм применения представляемой образовательной технологии с опорой на реальные педагогические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ситуации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Приводит конкретные аргументы, демонстрирует результативность применяемых приёмов 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методов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Доступность и применимость представленного опыта другими педагогами с учетом адаптации к новым условиям</a:t>
            </a:r>
            <a:endParaRPr lang="ru-RU" sz="2400" dirty="0">
              <a:latin typeface="+mn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3742" y="169128"/>
            <a:ext cx="108161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Конкурсное испытание «У меня это хорошо получается</a:t>
            </a:r>
            <a:r>
              <a:rPr lang="ru-RU" sz="2800" dirty="0">
                <a:solidFill>
                  <a:srgbClr val="C00000"/>
                </a:solidFill>
              </a:rPr>
              <a:t>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995" y="218593"/>
            <a:ext cx="1438781" cy="1097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3838" y="831830"/>
            <a:ext cx="8269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аргументированность </a:t>
            </a:r>
            <a:r>
              <a:rPr lang="ru-RU" sz="2400" dirty="0">
                <a:solidFill>
                  <a:srgbClr val="C00000"/>
                </a:solidFill>
                <a:ea typeface="Times New Roman" panose="02020603050405020304" pitchFamily="18" charset="0"/>
              </a:rPr>
              <a:t>и практическая применимость авторских </a:t>
            </a: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идей</a:t>
            </a:r>
            <a:endParaRPr lang="ru-RU" sz="24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71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95881" y="1463110"/>
            <a:ext cx="10692143" cy="45483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Демонстрирует творческий подход и способность найти неожиданные решения педагогических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задач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Выделяет новые стороны в обсуждаемых профессиональных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вопросах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Проявляет индивидуальность и избегает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шаблонов</a:t>
            </a:r>
          </a:p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Во время выступления использует яркие ораторские приемы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Отвечая на вопросы экспертов (членов жюри), использует художественные образы</a:t>
            </a:r>
            <a:endParaRPr lang="ru-RU" sz="2400" dirty="0">
              <a:latin typeface="+mn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523" y="138995"/>
            <a:ext cx="104992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Конкурсное испытание «У меня это хорошо получается</a:t>
            </a:r>
            <a:r>
              <a:rPr lang="ru-RU" sz="2800" dirty="0">
                <a:solidFill>
                  <a:srgbClr val="C00000"/>
                </a:solidFill>
              </a:rPr>
              <a:t>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995" y="218593"/>
            <a:ext cx="1438781" cy="1097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3838" y="831830"/>
            <a:ext cx="8269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оригинальность и творческий подход</a:t>
            </a:r>
            <a:endParaRPr lang="ru-RU" sz="2400" b="1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0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95881" y="1463110"/>
            <a:ext cx="10692143" cy="45483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2400" dirty="0">
              <a:latin typeface="+mn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523" y="138995"/>
            <a:ext cx="104992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Конкурсное испытание «У меня это хорошо получается</a:t>
            </a:r>
            <a:r>
              <a:rPr lang="ru-RU" sz="2800" dirty="0">
                <a:solidFill>
                  <a:srgbClr val="C00000"/>
                </a:solidFill>
              </a:rPr>
              <a:t>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995" y="218593"/>
            <a:ext cx="1438781" cy="1097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3838" y="831830"/>
            <a:ext cx="8269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endParaRPr lang="ru-RU" sz="2400" b="1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4675" y="924163"/>
            <a:ext cx="8117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x-none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аучная корректность и методическая грамотность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5382" y="1647776"/>
            <a:ext cx="10330003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Убедительное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аргументированное методическое обоснование эффективности представленного педагогического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опыта</a:t>
            </a:r>
          </a:p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Точность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корректность использования педагогической терминологии, отсутствие фактических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ошибок</a:t>
            </a:r>
          </a:p>
          <a:p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Демонстрирует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научный взгляд на методические проблемы современного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активных и интерактивных подходов для мотивации и поддержки самостоятельности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обучающихся</a:t>
            </a:r>
          </a:p>
          <a:p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Адекватная оценка и мониторинг собственных педагогических достижений в области методики преподавания</a:t>
            </a:r>
          </a:p>
        </p:txBody>
      </p:sp>
    </p:spTree>
    <p:extLst>
      <p:ext uri="{BB962C8B-B14F-4D97-AF65-F5344CB8AC3E}">
        <p14:creationId xmlns:p14="http://schemas.microsoft.com/office/powerpoint/2010/main" val="35303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95881" y="1463110"/>
            <a:ext cx="10692143" cy="45483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00000"/>
              </a:lnSpc>
              <a:buFontTx/>
              <a:buChar char="-"/>
            </a:pPr>
            <a:endParaRPr lang="ru-RU" sz="2400" dirty="0">
              <a:latin typeface="+mn-lt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523" y="138995"/>
            <a:ext cx="104992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Конкурсное испытание «У меня это хорошо получается</a:t>
            </a:r>
            <a:r>
              <a:rPr lang="ru-RU" sz="2800" dirty="0">
                <a:solidFill>
                  <a:srgbClr val="C00000"/>
                </a:solidFill>
              </a:rPr>
              <a:t>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5995" y="218593"/>
            <a:ext cx="1438781" cy="1097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53838" y="831830"/>
            <a:ext cx="8269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endParaRPr lang="ru-RU" sz="2400" b="1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93351" y="840629"/>
            <a:ext cx="7333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коммуникативная культура и языковая грамотность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76950" y="1648412"/>
            <a:ext cx="105110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Демонстрирует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навыки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самопрезентации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(грамотность речи, ясность выражения мыслей и владение навыками ораторского мастерства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Демонстрирует педагогический кругозор и общую эрудицию, корректно использует профессиональную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терминологию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речи конкурсанта отсутствуют ошибки (орфоэпические, лексические, грамматические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Убедительная аргументация собственной позиции по обсуждаемым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вопросам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- Умение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вести диалог и понимать суть обсуждаемых проблем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4758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9270" y="1548854"/>
            <a:ext cx="48506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indent="450215" algn="just">
              <a:lnSpc>
                <a:spcPct val="200000"/>
              </a:lnSpc>
              <a:spcAft>
                <a:spcPts val="0"/>
              </a:spcAft>
              <a:tabLst>
                <a:tab pos="228600" algn="l"/>
                <a:tab pos="810260" algn="l"/>
              </a:tabLst>
            </a:pP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Номинация «Лучший учитель»</a:t>
            </a:r>
          </a:p>
          <a:p>
            <a:pPr marL="465455" indent="-285750" algn="just">
              <a:lnSpc>
                <a:spcPct val="200000"/>
              </a:lnSpc>
              <a:spcAft>
                <a:spcPts val="0"/>
              </a:spcAft>
              <a:buFontTx/>
              <a:buChar char="-"/>
              <a:tabLst>
                <a:tab pos="228600" algn="l"/>
                <a:tab pos="810260" algn="l"/>
              </a:tabLst>
            </a:pPr>
            <a:r>
              <a:rPr lang="ru-RU" sz="2400" dirty="0" smtClean="0">
                <a:ea typeface="Times New Roman" panose="02020603050405020304" pitchFamily="18" charset="0"/>
              </a:rPr>
              <a:t>«Урок</a:t>
            </a:r>
            <a:r>
              <a:rPr lang="ru-RU" sz="2400" dirty="0">
                <a:ea typeface="Times New Roman" panose="02020603050405020304" pitchFamily="18" charset="0"/>
              </a:rPr>
              <a:t>» </a:t>
            </a:r>
            <a:endParaRPr lang="ru-RU" sz="2400" dirty="0" smtClean="0">
              <a:ea typeface="Times New Roman" panose="02020603050405020304" pitchFamily="18" charset="0"/>
            </a:endParaRPr>
          </a:p>
          <a:p>
            <a:pPr marL="465455" indent="-285750" algn="just">
              <a:lnSpc>
                <a:spcPct val="200000"/>
              </a:lnSpc>
              <a:spcAft>
                <a:spcPts val="0"/>
              </a:spcAft>
              <a:buFontTx/>
              <a:buChar char="-"/>
              <a:tabLst>
                <a:tab pos="228600" algn="l"/>
                <a:tab pos="810260" algn="l"/>
              </a:tabLst>
            </a:pPr>
            <a:r>
              <a:rPr lang="ru-RU" sz="2400" dirty="0" smtClean="0">
                <a:ea typeface="Times New Roman" panose="02020603050405020304" pitchFamily="18" charset="0"/>
              </a:rPr>
              <a:t>«Внеурочное </a:t>
            </a:r>
            <a:r>
              <a:rPr lang="ru-RU" sz="2400" dirty="0">
                <a:ea typeface="Times New Roman" panose="02020603050405020304" pitchFamily="18" charset="0"/>
              </a:rPr>
              <a:t>мероприятие</a:t>
            </a:r>
            <a:r>
              <a:rPr lang="ru-RU" sz="2400" dirty="0" smtClean="0">
                <a:ea typeface="Times New Roman" panose="02020603050405020304" pitchFamily="18" charset="0"/>
              </a:rPr>
              <a:t>»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5657" y="235131"/>
            <a:ext cx="10546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a typeface="Times New Roman" panose="02020603050405020304" pitchFamily="18" charset="0"/>
              </a:rPr>
              <a:t>Первый очный тур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34744" y="1548854"/>
            <a:ext cx="603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indent="450215" algn="just">
              <a:lnSpc>
                <a:spcPct val="200000"/>
              </a:lnSpc>
              <a:spcAft>
                <a:spcPts val="0"/>
              </a:spcAft>
              <a:tabLst>
                <a:tab pos="228600" algn="l"/>
                <a:tab pos="810260" algn="l"/>
              </a:tabLst>
            </a:pP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Номинация 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«Педагогический дебют</a:t>
            </a: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»                      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Times New Roman" panose="02020603050405020304" pitchFamily="18" charset="0"/>
              </a:rPr>
              <a:t>-</a:t>
            </a: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ea typeface="Times New Roman" panose="02020603050405020304" pitchFamily="18" charset="0"/>
              </a:rPr>
              <a:t>«</a:t>
            </a:r>
            <a:r>
              <a:rPr lang="ru-RU" sz="2400" dirty="0">
                <a:ea typeface="Times New Roman" panose="02020603050405020304" pitchFamily="18" charset="0"/>
              </a:rPr>
              <a:t>Урок</a:t>
            </a:r>
            <a:r>
              <a:rPr lang="ru-RU" sz="2400" dirty="0" smtClean="0">
                <a:ea typeface="Times New Roman" panose="02020603050405020304" pitchFamily="18" charset="0"/>
              </a:rPr>
              <a:t>»</a:t>
            </a:r>
          </a:p>
          <a:p>
            <a:pPr marL="179705" algn="just">
              <a:lnSpc>
                <a:spcPct val="200000"/>
              </a:lnSpc>
              <a:spcAft>
                <a:spcPts val="0"/>
              </a:spcAft>
              <a:tabLst>
                <a:tab pos="228600" algn="l"/>
                <a:tab pos="810260" algn="l"/>
              </a:tabLst>
            </a:pPr>
            <a:r>
              <a:rPr lang="ru-RU" sz="2400" dirty="0" smtClean="0">
                <a:ea typeface="Times New Roman" panose="02020603050405020304" pitchFamily="18" charset="0"/>
              </a:rPr>
              <a:t>- «</a:t>
            </a:r>
            <a:r>
              <a:rPr lang="ru-RU" sz="2400" dirty="0">
                <a:ea typeface="Times New Roman" panose="02020603050405020304" pitchFamily="18" charset="0"/>
              </a:rPr>
              <a:t>Публичное выступление</a:t>
            </a:r>
            <a:r>
              <a:rPr lang="ru-RU" sz="2400" dirty="0" smtClean="0">
                <a:ea typeface="Times New Roman" panose="02020603050405020304" pitchFamily="18" charset="0"/>
              </a:rPr>
              <a:t>»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209" y="87005"/>
            <a:ext cx="1438781" cy="1097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248" y="0"/>
            <a:ext cx="1713124" cy="137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4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4110" y="632503"/>
            <a:ext cx="10782677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  <a:tabLst>
                <a:tab pos="81026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3200" b="1" dirty="0">
                <a:solidFill>
                  <a:srgbClr val="C00000"/>
                </a:solidFill>
                <a:ea typeface="Times New Roman" panose="02020603050405020304" pitchFamily="18" charset="0"/>
              </a:rPr>
              <a:t>Второй очный тур </a:t>
            </a:r>
            <a:endParaRPr lang="ru-RU" sz="3200" b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Номинация «Лучший учитель»            Номинация «Педагогический дебют»</a:t>
            </a: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endParaRPr lang="ru-RU" sz="2400" b="1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Мастер-класс</a:t>
            </a:r>
            <a:r>
              <a:rPr lang="ru-RU" sz="2400" dirty="0">
                <a:solidFill>
                  <a:srgbClr val="C00000"/>
                </a:solidFill>
                <a:ea typeface="Times New Roman" panose="02020603050405020304" pitchFamily="18" charset="0"/>
              </a:rPr>
              <a:t>» </a:t>
            </a:r>
            <a:endParaRPr lang="ru-RU" sz="2400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endParaRPr lang="ru-RU" sz="2400" b="1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400" b="1" dirty="0" smtClean="0">
                <a:ea typeface="Times New Roman" panose="02020603050405020304" pitchFamily="18" charset="0"/>
              </a:rPr>
              <a:t>             «</a:t>
            </a:r>
            <a:r>
              <a:rPr lang="ru-RU" sz="2400" b="1" dirty="0">
                <a:ea typeface="Times New Roman" panose="02020603050405020304" pitchFamily="18" charset="0"/>
              </a:rPr>
              <a:t>Пресс-конференция «Вопрос учителю года» </a:t>
            </a:r>
            <a:r>
              <a:rPr lang="ru-RU" sz="2400" dirty="0">
                <a:ea typeface="Times New Roman" panose="02020603050405020304" pitchFamily="18" charset="0"/>
              </a:rPr>
              <a:t>(для обеих номинаций</a:t>
            </a:r>
            <a:r>
              <a:rPr lang="ru-RU" sz="2400" dirty="0" smtClean="0">
                <a:ea typeface="Times New Roman" panose="02020603050405020304" pitchFamily="18" charset="0"/>
              </a:rPr>
              <a:t>)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2743" y="104093"/>
            <a:ext cx="1438781" cy="1097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248" y="1"/>
            <a:ext cx="1713124" cy="143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7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9097" y="203563"/>
            <a:ext cx="8778240" cy="71954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</a:rPr>
              <a:t>Цели Конкурса</a:t>
            </a:r>
            <a:r>
              <a:rPr lang="ru-RU" sz="4000" dirty="0">
                <a:latin typeface="+mn-lt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+mn-lt"/>
                <a:ea typeface="Times New Roman" panose="02020603050405020304" pitchFamily="18" charset="0"/>
              </a:rPr>
            </a:br>
            <a:endParaRPr lang="ru-RU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44" y="203563"/>
            <a:ext cx="1714500" cy="190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50720" y="1156063"/>
            <a:ext cx="97187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4958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	Выявление наиболее талантливых, творчески работающих высокопрофессиональных педагогов, их поддержка и поощрение.</a:t>
            </a:r>
          </a:p>
          <a:p>
            <a:pPr marL="457200"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■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	Привлечение внимания органов местного самоуправления, широкой научной и педагогической общественности, средств массовой информации к вопросам развития образования в современных социально-экономических условиях, формирования позитивного общественного мнения о профессии педагога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,</a:t>
            </a:r>
          </a:p>
          <a:p>
            <a:pPr marL="457200"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■ </a:t>
            </a:r>
            <a:r>
              <a:rPr lang="ru-RU" sz="2000" dirty="0" smtClean="0"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Повышение 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престижа и статуса педагога в обществе. </a:t>
            </a:r>
          </a:p>
          <a:p>
            <a:pPr marL="457200"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ea typeface="Times New Roman" panose="02020603050405020304" pitchFamily="18" charset="0"/>
              </a:rPr>
              <a:t>■</a:t>
            </a:r>
            <a:r>
              <a:rPr lang="ru-RU" sz="2000" dirty="0"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ea typeface="Times New Roman" panose="02020603050405020304" pitchFamily="18" charset="0"/>
              </a:rPr>
              <a:t>  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Развитие 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творческого потенциала педагогических работников.</a:t>
            </a:r>
          </a:p>
          <a:p>
            <a:pPr marL="457200"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ea typeface="Times New Roman" panose="02020603050405020304" pitchFamily="18" charset="0"/>
              </a:rPr>
              <a:t>■  Распространение </a:t>
            </a:r>
            <a:r>
              <a:rPr lang="ru-RU" sz="2000" dirty="0" smtClean="0">
                <a:effectLst/>
                <a:ea typeface="Times New Roman" panose="02020603050405020304" pitchFamily="18" charset="0"/>
              </a:rPr>
              <a:t>наиболее эффективных технологий и методов развития, обучения и воспитания, поддержка инноваций, ознакомление с передовым педагогическим опытом.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1659" cy="12144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7543" y="209006"/>
            <a:ext cx="1043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Особенности требований к Участникам Конкурса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361659" y="1301522"/>
            <a:ext cx="4447786" cy="144127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a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оминации </a:t>
            </a:r>
            <a:r>
              <a:rPr lang="ru-RU" b="1" dirty="0">
                <a:solidFill>
                  <a:srgbClr val="C00000"/>
                </a:solidFill>
                <a:ea typeface="Times New Roman" panose="02020603050405020304" pitchFamily="18" charset="0"/>
              </a:rPr>
              <a:t>«Лучший учитель» </a:t>
            </a:r>
            <a:endParaRPr lang="ru-RU" b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ea typeface="Times New Roman" panose="02020603050405020304" pitchFamily="18" charset="0"/>
              </a:rPr>
              <a:t>- учителя</a:t>
            </a:r>
            <a:r>
              <a:rPr lang="ru-RU" dirty="0">
                <a:ea typeface="Times New Roman" panose="02020603050405020304" pitchFamily="18" charset="0"/>
              </a:rPr>
              <a:t>, педагогический стаж которых на </a:t>
            </a:r>
            <a:r>
              <a:rPr lang="ru-RU" dirty="0">
                <a:solidFill>
                  <a:srgbClr val="C00000"/>
                </a:solidFill>
                <a:ea typeface="Times New Roman" panose="02020603050405020304" pitchFamily="18" charset="0"/>
              </a:rPr>
              <a:t>02.02.2022 г.</a:t>
            </a:r>
            <a:r>
              <a:rPr lang="ru-RU" dirty="0">
                <a:ea typeface="Times New Roman" panose="02020603050405020304" pitchFamily="18" charset="0"/>
              </a:rPr>
              <a:t> – </a:t>
            </a:r>
            <a:r>
              <a:rPr lang="ru-RU" b="1" dirty="0">
                <a:ea typeface="Times New Roman" panose="02020603050405020304" pitchFamily="18" charset="0"/>
              </a:rPr>
              <a:t>от 3-х лет (включительно</a:t>
            </a:r>
            <a:r>
              <a:rPr lang="ru-RU" b="1" dirty="0" smtClean="0">
                <a:ea typeface="Times New Roman" panose="02020603050405020304" pitchFamily="18" charset="0"/>
              </a:rPr>
              <a:t>)</a:t>
            </a:r>
            <a:endParaRPr lang="ru-RU" sz="1800" b="1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522720" y="1301523"/>
            <a:ext cx="5024845" cy="144127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Номинация « Педагогический дебют»</a:t>
            </a:r>
          </a:p>
          <a:p>
            <a:pPr>
              <a:buFontTx/>
              <a:buChar char="-"/>
            </a:pPr>
            <a:r>
              <a:rPr lang="x-none" dirty="0" smtClean="0">
                <a:ea typeface="Times New Roman" panose="02020603050405020304" pitchFamily="18" charset="0"/>
              </a:rPr>
              <a:t>учителя</a:t>
            </a:r>
            <a:r>
              <a:rPr lang="x-none" dirty="0">
                <a:ea typeface="Times New Roman" panose="02020603050405020304" pitchFamily="18" charset="0"/>
              </a:rPr>
              <a:t>, педагогический стаж которых на момент </a:t>
            </a:r>
            <a:r>
              <a:rPr lang="x-none" dirty="0">
                <a:solidFill>
                  <a:srgbClr val="C00000"/>
                </a:solidFill>
                <a:ea typeface="Times New Roman" panose="02020603050405020304" pitchFamily="18" charset="0"/>
              </a:rPr>
              <a:t>07.09.</a:t>
            </a:r>
            <a:r>
              <a:rPr lang="ru-RU" dirty="0">
                <a:solidFill>
                  <a:srgbClr val="C00000"/>
                </a:solidFill>
                <a:ea typeface="Times New Roman" panose="02020603050405020304" pitchFamily="18" charset="0"/>
              </a:rPr>
              <a:t>20</a:t>
            </a:r>
            <a:r>
              <a:rPr lang="x-none" dirty="0">
                <a:solidFill>
                  <a:srgbClr val="C00000"/>
                </a:solidFill>
                <a:ea typeface="Times New Roman" panose="02020603050405020304" pitchFamily="18" charset="0"/>
              </a:rPr>
              <a:t>22 г</a:t>
            </a:r>
            <a:r>
              <a:rPr lang="x-none" dirty="0">
                <a:ea typeface="Times New Roman" panose="02020603050405020304" pitchFamily="18" charset="0"/>
              </a:rPr>
              <a:t>. – до 3-х лет </a:t>
            </a:r>
            <a:endParaRPr lang="ru-RU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x-none" dirty="0" smtClean="0">
                <a:ea typeface="Times New Roman" panose="02020603050405020304" pitchFamily="18" charset="0"/>
              </a:rPr>
              <a:t>(</a:t>
            </a:r>
            <a:r>
              <a:rPr lang="x-none" dirty="0">
                <a:ea typeface="Times New Roman" panose="02020603050405020304" pitchFamily="18" charset="0"/>
              </a:rPr>
              <a:t>возраст участника </a:t>
            </a:r>
            <a:r>
              <a:rPr lang="x-none" b="1" dirty="0">
                <a:ea typeface="Times New Roman" panose="02020603050405020304" pitchFamily="18" charset="0"/>
              </a:rPr>
              <a:t>не должен превышать 30 лет</a:t>
            </a:r>
            <a:r>
              <a:rPr lang="x-none" dirty="0" smtClean="0">
                <a:ea typeface="Times New Roman" panose="02020603050405020304" pitchFamily="18" charset="0"/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227910" y="3967256"/>
            <a:ext cx="4572000" cy="931817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Региональный этап Всероссийского конкурса «Учитель года России»</a:t>
            </a:r>
          </a:p>
          <a:p>
            <a:pPr algn="ctr"/>
            <a:r>
              <a:rPr lang="ru-RU" dirty="0" smtClean="0"/>
              <a:t>Номинация «Лучший учитель»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24402" y="3004311"/>
            <a:ext cx="150346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Победитель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028203" y="3474507"/>
            <a:ext cx="557349" cy="39188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172039" y="3026131"/>
            <a:ext cx="172620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Победитель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6749142" y="3967255"/>
            <a:ext cx="4572000" cy="931817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Региональный этап Всероссийского конкурса «Учитель года России»</a:t>
            </a:r>
          </a:p>
          <a:p>
            <a:pPr algn="ctr"/>
            <a:r>
              <a:rPr lang="ru-RU" dirty="0" smtClean="0"/>
              <a:t>Номинация « Педагогический дебют»</a:t>
            </a: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8756465" y="3485416"/>
            <a:ext cx="557349" cy="39188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6708" y="41819"/>
            <a:ext cx="1436915" cy="109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64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629" y="276497"/>
            <a:ext cx="10624068" cy="916577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Первый </a:t>
            </a:r>
            <a:r>
              <a:rPr lang="ru-RU" sz="3600" b="1" dirty="0">
                <a:solidFill>
                  <a:srgbClr val="C00000"/>
                </a:solidFill>
              </a:rPr>
              <a:t>з</a:t>
            </a:r>
            <a:r>
              <a:rPr lang="x-none" sz="3600" b="1" dirty="0">
                <a:solidFill>
                  <a:srgbClr val="C00000"/>
                </a:solidFill>
              </a:rPr>
              <a:t>аочно</a:t>
            </a:r>
            <a:r>
              <a:rPr lang="ru-RU" sz="3600" b="1" dirty="0">
                <a:solidFill>
                  <a:srgbClr val="C00000"/>
                </a:solidFill>
              </a:rPr>
              <a:t>-</a:t>
            </a:r>
            <a:r>
              <a:rPr lang="x-none" sz="3600" b="1" dirty="0">
                <a:solidFill>
                  <a:srgbClr val="C00000"/>
                </a:solidFill>
              </a:rPr>
              <a:t>очный</a:t>
            </a:r>
            <a:r>
              <a:rPr lang="x-none" sz="3600" dirty="0">
                <a:solidFill>
                  <a:srgbClr val="C00000"/>
                </a:solidFill>
              </a:rPr>
              <a:t> </a:t>
            </a:r>
            <a:r>
              <a:rPr lang="ru-RU" sz="3600" dirty="0">
                <a:solidFill>
                  <a:srgbClr val="C00000"/>
                </a:solidFill>
              </a:rPr>
              <a:t>отборочный тур 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2400" dirty="0" smtClean="0"/>
              <a:t>(с </a:t>
            </a:r>
            <a:r>
              <a:rPr lang="ru-RU" sz="2400" dirty="0"/>
              <a:t>15 ноября 2021 года по 26 ноября 2021 </a:t>
            </a:r>
            <a:r>
              <a:rPr lang="ru-RU" sz="2400" dirty="0" smtClean="0"/>
              <a:t>года)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66775" y="2285999"/>
            <a:ext cx="4762500" cy="358140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Лучший </a:t>
            </a:r>
            <a:r>
              <a:rPr lang="ru-RU" sz="2400" b="1" dirty="0" smtClean="0">
                <a:solidFill>
                  <a:srgbClr val="C00000"/>
                </a:solidFill>
              </a:rPr>
              <a:t>Учитель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dirty="0" smtClean="0"/>
              <a:t> «</a:t>
            </a:r>
            <a:r>
              <a:rPr lang="ru-RU" sz="2400" dirty="0" err="1"/>
              <a:t>Медиавизитка</a:t>
            </a:r>
            <a:r>
              <a:rPr lang="ru-RU" sz="2400" dirty="0"/>
              <a:t>», </a:t>
            </a:r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Целостное описание актуального педагогического опыта», </a:t>
            </a:r>
            <a:endParaRPr lang="ru-RU" sz="2400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«</a:t>
            </a:r>
            <a:r>
              <a:rPr lang="ru-RU" sz="2400" dirty="0">
                <a:solidFill>
                  <a:srgbClr val="002060"/>
                </a:solidFill>
              </a:rPr>
              <a:t>Методическая мастерская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25402" y="2285999"/>
            <a:ext cx="4923647" cy="358140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Педагогический </a:t>
            </a:r>
            <a:r>
              <a:rPr lang="ru-RU" sz="2400" b="1" dirty="0" smtClean="0">
                <a:solidFill>
                  <a:srgbClr val="C00000"/>
                </a:solidFill>
              </a:rPr>
              <a:t>дебют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dirty="0"/>
              <a:t> «</a:t>
            </a:r>
            <a:r>
              <a:rPr lang="ru-RU" sz="2400" dirty="0" err="1"/>
              <a:t>Медиавизитка</a:t>
            </a:r>
            <a:r>
              <a:rPr lang="ru-RU" sz="2400" dirty="0"/>
              <a:t>», </a:t>
            </a:r>
            <a:endParaRPr lang="ru-RU" sz="2400" dirty="0" smtClean="0"/>
          </a:p>
          <a:p>
            <a:r>
              <a:rPr lang="ru-RU" sz="2400" dirty="0"/>
              <a:t> «Образовательный проект</a:t>
            </a:r>
            <a:r>
              <a:rPr lang="ru-RU" sz="2400" dirty="0" smtClean="0"/>
              <a:t>»,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«</a:t>
            </a:r>
            <a:r>
              <a:rPr lang="ru-RU" sz="2400" dirty="0">
                <a:solidFill>
                  <a:srgbClr val="002060"/>
                </a:solidFill>
              </a:rPr>
              <a:t>У меня это хорошо получается»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56" y="0"/>
            <a:ext cx="1379075" cy="13015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6134" y="0"/>
            <a:ext cx="1438781" cy="119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252" y="72934"/>
            <a:ext cx="1714500" cy="190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04161" y="58847"/>
            <a:ext cx="8490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indent="450215" algn="just">
              <a:lnSpc>
                <a:spcPct val="200000"/>
              </a:lnSpc>
              <a:spcAft>
                <a:spcPts val="0"/>
              </a:spcAft>
              <a:tabLst>
                <a:tab pos="900430" algn="l"/>
              </a:tabLst>
            </a:pPr>
            <a:r>
              <a:rPr lang="ru-RU" sz="2000" b="1" dirty="0">
                <a:solidFill>
                  <a:srgbClr val="C00000"/>
                </a:solidFill>
                <a:ea typeface="Times New Roman" panose="02020603050405020304" pitchFamily="18" charset="0"/>
              </a:rPr>
              <a:t>К</a:t>
            </a:r>
            <a:r>
              <a:rPr lang="x-none" sz="2000" b="1" dirty="0">
                <a:solidFill>
                  <a:srgbClr val="C00000"/>
                </a:solidFill>
                <a:ea typeface="Times New Roman" panose="02020603050405020304" pitchFamily="18" charset="0"/>
              </a:rPr>
              <a:t>онкурсное испытание «</a:t>
            </a:r>
            <a:r>
              <a:rPr lang="ru-RU" sz="2000" b="1" dirty="0" err="1">
                <a:solidFill>
                  <a:srgbClr val="C00000"/>
                </a:solidFill>
                <a:ea typeface="Times New Roman" panose="02020603050405020304" pitchFamily="18" charset="0"/>
              </a:rPr>
              <a:t>Медиавизитка</a:t>
            </a:r>
            <a:r>
              <a:rPr lang="x-none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»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  <a:tab pos="1028700" algn="l"/>
                <a:tab pos="1257300" algn="l"/>
              </a:tabLst>
            </a:pPr>
            <a:r>
              <a:rPr lang="ru-RU" i="1" dirty="0">
                <a:ea typeface="Times New Roman" panose="02020603050405020304" pitchFamily="18" charset="0"/>
              </a:rPr>
              <a:t>Цель:</a:t>
            </a:r>
            <a:r>
              <a:rPr lang="ru-RU" dirty="0">
                <a:ea typeface="Times New Roman" panose="02020603050405020304" pitchFamily="18" charset="0"/>
              </a:rPr>
              <a:t> демонстрация конкурсантом наиболее значимых аспектов своей профессиональной деятельности и педагогической индивидуальности в контексте особенностей региона, муниципального образования и образовательной организации, в которой он работает.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endParaRPr lang="ru-RU" i="1" dirty="0" smtClean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i="1" dirty="0" smtClean="0">
                <a:ea typeface="Times New Roman" panose="02020603050405020304" pitchFamily="18" charset="0"/>
              </a:rPr>
              <a:t>Формат</a:t>
            </a:r>
            <a:r>
              <a:rPr lang="ru-RU" i="1" dirty="0">
                <a:ea typeface="Times New Roman" panose="02020603050405020304" pitchFamily="18" charset="0"/>
              </a:rPr>
              <a:t>:</a:t>
            </a:r>
            <a:r>
              <a:rPr lang="ru-RU" dirty="0">
                <a:ea typeface="Times New Roman" panose="02020603050405020304" pitchFamily="18" charset="0"/>
              </a:rPr>
              <a:t> видеоролик продолжительностью до 3 минут. 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endParaRPr lang="ru-RU" i="1" dirty="0" smtClean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i="1" dirty="0" smtClean="0">
                <a:ea typeface="Times New Roman" panose="02020603050405020304" pitchFamily="18" charset="0"/>
              </a:rPr>
              <a:t>Технические </a:t>
            </a:r>
            <a:r>
              <a:rPr lang="ru-RU" i="1" dirty="0">
                <a:ea typeface="Times New Roman" panose="02020603050405020304" pitchFamily="18" charset="0"/>
              </a:rPr>
              <a:t>требования к видеоролику:</a:t>
            </a:r>
            <a:r>
              <a:rPr lang="ru-RU" dirty="0">
                <a:ea typeface="Times New Roman" panose="02020603050405020304" pitchFamily="18" charset="0"/>
              </a:rPr>
              <a:t> разрешение видео не менее 1920х1080; горизонтальная съемка; не менее 25 кадров в секунду; пропорции видео – 16:9; формат видео – .</a:t>
            </a:r>
            <a:r>
              <a:rPr lang="ru-RU" dirty="0" err="1">
                <a:ea typeface="Times New Roman" panose="02020603050405020304" pitchFamily="18" charset="0"/>
              </a:rPr>
              <a:t>mov</a:t>
            </a:r>
            <a:r>
              <a:rPr lang="ru-RU" dirty="0">
                <a:ea typeface="Times New Roman" panose="02020603050405020304" pitchFamily="18" charset="0"/>
              </a:rPr>
              <a:t>, .mp4, .</a:t>
            </a:r>
            <a:r>
              <a:rPr lang="en-US" dirty="0" err="1">
                <a:ea typeface="Times New Roman" panose="02020603050405020304" pitchFamily="18" charset="0"/>
              </a:rPr>
              <a:t>wmv</a:t>
            </a:r>
            <a:r>
              <a:rPr lang="ru-RU" dirty="0">
                <a:ea typeface="Times New Roman" panose="02020603050405020304" pitchFamily="18" charset="0"/>
              </a:rPr>
              <a:t>, .</a:t>
            </a:r>
            <a:r>
              <a:rPr lang="en-US" dirty="0" err="1">
                <a:ea typeface="Times New Roman" panose="02020603050405020304" pitchFamily="18" charset="0"/>
              </a:rPr>
              <a:t>avi</a:t>
            </a:r>
            <a:r>
              <a:rPr lang="ru-RU" dirty="0">
                <a:ea typeface="Times New Roman" panose="02020603050405020304" pitchFamily="18" charset="0"/>
              </a:rPr>
              <a:t>. 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dirty="0">
                <a:ea typeface="Times New Roman" panose="02020603050405020304" pitchFamily="18" charset="0"/>
              </a:rPr>
              <a:t>Видеоролик должен иметь заставку, содержащую сведения о конкурсанте (ФИО, должность, преподаваемый предмет/предметы) и наименование общеобразовательной организации, в которой он работает. 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i="1" dirty="0">
                <a:ea typeface="Times New Roman" panose="02020603050405020304" pitchFamily="18" charset="0"/>
              </a:rPr>
              <a:t>Критерии оценивания:</a:t>
            </a:r>
            <a:endParaRPr lang="ru-RU" sz="16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  <a:tabLst>
                <a:tab pos="810260" algn="l"/>
              </a:tabLst>
            </a:pPr>
            <a:r>
              <a:rPr lang="ru-RU" dirty="0">
                <a:ea typeface="Times New Roman" panose="02020603050405020304" pitchFamily="18" charset="0"/>
              </a:rPr>
              <a:t>содержательность представленной информации;</a:t>
            </a:r>
            <a:endParaRPr lang="ru-RU" sz="1600" dirty="0"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  <a:tabLst>
                <a:tab pos="810260" algn="l"/>
              </a:tabLst>
            </a:pPr>
            <a:r>
              <a:rPr lang="ru-RU" dirty="0">
                <a:ea typeface="Times New Roman" panose="02020603050405020304" pitchFamily="18" charset="0"/>
              </a:rPr>
              <a:t>творческий подход к демонстрации педагогической индивидуальности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810260" algn="l"/>
              </a:tabLst>
            </a:pPr>
            <a:r>
              <a:rPr lang="ru-RU" dirty="0">
                <a:ea typeface="Times New Roman" panose="02020603050405020304" pitchFamily="18" charset="0"/>
              </a:rPr>
              <a:t>Все критерии являются равнозначными и оцениваются в пять баллов. </a:t>
            </a:r>
            <a:r>
              <a:rPr lang="ru-RU" b="1" i="1" dirty="0">
                <a:ea typeface="Times New Roman" panose="02020603050405020304" pitchFamily="18" charset="0"/>
              </a:rPr>
              <a:t>Максимальный общий балл - 10.</a:t>
            </a:r>
            <a:endParaRPr lang="ru-RU" sz="1600" b="1" i="1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52" y="2993523"/>
            <a:ext cx="1714500" cy="137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0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98120"/>
            <a:ext cx="9501051" cy="55081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Очная часть очно-заочного этапа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58537" y="853439"/>
            <a:ext cx="4447786" cy="583474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600" b="1" u="sng" dirty="0" smtClean="0">
                <a:solidFill>
                  <a:srgbClr val="C00000"/>
                </a:solidFill>
              </a:rPr>
              <a:t>Номинация «Лучший учитель»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Конкурсное </a:t>
            </a:r>
            <a:r>
              <a:rPr lang="ru-RU" sz="2400" b="1" dirty="0">
                <a:solidFill>
                  <a:srgbClr val="C00000"/>
                </a:solidFill>
              </a:rPr>
              <a:t>испытание «Методическая мастерская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pPr marL="0" indent="0" algn="just">
              <a:buNone/>
            </a:pPr>
            <a:r>
              <a:rPr lang="x-none" sz="2300" i="1" dirty="0" smtClean="0">
                <a:solidFill>
                  <a:srgbClr val="C00000"/>
                </a:solidFill>
              </a:rPr>
              <a:t>Цель</a:t>
            </a:r>
            <a:r>
              <a:rPr lang="x-none" sz="2300" i="1" dirty="0">
                <a:solidFill>
                  <a:srgbClr val="C00000"/>
                </a:solidFill>
              </a:rPr>
              <a:t>:</a:t>
            </a:r>
            <a:r>
              <a:rPr lang="x-none" sz="2300" dirty="0"/>
              <a:t> демонстрация методической грамотности, </a:t>
            </a:r>
            <a:r>
              <a:rPr lang="x-none" sz="2300" b="1" i="1" dirty="0">
                <a:solidFill>
                  <a:srgbClr val="C00000"/>
                </a:solidFill>
              </a:rPr>
              <a:t>соотнесения педагогической теории с практикой</a:t>
            </a:r>
            <a:r>
              <a:rPr lang="x-none" sz="2300" dirty="0"/>
              <a:t>, способности к анализу, осмыслению и представлению своей педагогической деятельности в соответствии с требованиями федеральных государственных образовательных стандартов </a:t>
            </a:r>
            <a:r>
              <a:rPr lang="x-none" sz="2300" dirty="0" smtClean="0"/>
              <a:t>начального</a:t>
            </a:r>
            <a:r>
              <a:rPr lang="ru-RU" sz="2300" dirty="0" smtClean="0"/>
              <a:t>, основного и среднего</a:t>
            </a:r>
            <a:r>
              <a:rPr lang="x-none" sz="2300" dirty="0" smtClean="0"/>
              <a:t> общего </a:t>
            </a:r>
            <a:r>
              <a:rPr lang="x-none" sz="2300" dirty="0"/>
              <a:t>образования</a:t>
            </a:r>
            <a:r>
              <a:rPr lang="x-none" sz="2300" dirty="0" smtClean="0"/>
              <a:t>.</a:t>
            </a:r>
            <a:r>
              <a:rPr lang="ru-RU" sz="2300" i="1" dirty="0"/>
              <a:t> </a:t>
            </a:r>
            <a:endParaRPr lang="ru-RU" sz="2300" i="1" dirty="0" smtClean="0"/>
          </a:p>
          <a:p>
            <a:pPr marL="0" indent="0" algn="just">
              <a:buNone/>
            </a:pPr>
            <a:r>
              <a:rPr lang="ru-RU" sz="2300" i="1" dirty="0" smtClean="0">
                <a:solidFill>
                  <a:srgbClr val="C00000"/>
                </a:solidFill>
              </a:rPr>
              <a:t>Формат </a:t>
            </a:r>
            <a:r>
              <a:rPr lang="ru-RU" sz="2300" i="1" dirty="0">
                <a:solidFill>
                  <a:srgbClr val="C00000"/>
                </a:solidFill>
              </a:rPr>
              <a:t>конкурсного испытания:</a:t>
            </a:r>
            <a:r>
              <a:rPr lang="ru-RU" sz="2300" dirty="0">
                <a:solidFill>
                  <a:srgbClr val="C00000"/>
                </a:solidFill>
              </a:rPr>
              <a:t> </a:t>
            </a:r>
            <a:endParaRPr lang="ru-RU" sz="2300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2300" dirty="0" smtClean="0"/>
              <a:t>представление </a:t>
            </a:r>
            <a:r>
              <a:rPr lang="ru-RU" sz="2300" dirty="0"/>
              <a:t>конкурсантом </a:t>
            </a:r>
            <a:r>
              <a:rPr lang="ru-RU" sz="2300" b="1" i="1" dirty="0"/>
              <a:t>эффективных методических практик</a:t>
            </a:r>
            <a:r>
              <a:rPr lang="ru-RU" sz="2300" dirty="0"/>
              <a:t> организации процесса обучения и воспитания обучающихся в соответствии с ценностными ориентирами и современными социокультурными тенденциями развития образования. </a:t>
            </a:r>
            <a:endParaRPr lang="ru-RU" sz="2300" dirty="0" smtClean="0"/>
          </a:p>
          <a:p>
            <a:pPr marL="0" indent="0" algn="just">
              <a:buNone/>
            </a:pPr>
            <a:r>
              <a:rPr lang="ru-RU" sz="2300" dirty="0" smtClean="0"/>
              <a:t>Выступление </a:t>
            </a:r>
            <a:r>
              <a:rPr lang="ru-RU" sz="2300" dirty="0"/>
              <a:t>конкурсанта может сопровождаться презентацией.</a:t>
            </a:r>
          </a:p>
          <a:p>
            <a:pPr marL="0" indent="0" algn="just">
              <a:buNone/>
            </a:pPr>
            <a:r>
              <a:rPr lang="ru-RU" sz="2300" i="1" dirty="0"/>
              <a:t>Регламент </a:t>
            </a:r>
            <a:r>
              <a:rPr lang="ru-RU" sz="2300" dirty="0"/>
              <a:t>(20 минут): </a:t>
            </a:r>
            <a:r>
              <a:rPr lang="ru-RU" sz="2300" dirty="0">
                <a:solidFill>
                  <a:srgbClr val="C00000"/>
                </a:solidFill>
              </a:rPr>
              <a:t>выступление</a:t>
            </a:r>
            <a:r>
              <a:rPr lang="ru-RU" sz="2300" dirty="0"/>
              <a:t> – </a:t>
            </a:r>
            <a:r>
              <a:rPr lang="ru-RU" sz="2300" dirty="0">
                <a:solidFill>
                  <a:srgbClr val="C00000"/>
                </a:solidFill>
              </a:rPr>
              <a:t>до 15 </a:t>
            </a:r>
            <a:r>
              <a:rPr lang="ru-RU" sz="2300" dirty="0"/>
              <a:t>минут, ответы на вопросы членов жюри – до 5 минут.</a:t>
            </a:r>
          </a:p>
          <a:p>
            <a:pPr marL="0" indent="0" algn="just">
              <a:buNone/>
            </a:pPr>
            <a:endParaRPr lang="ru-RU" sz="2100" dirty="0" smtClean="0"/>
          </a:p>
          <a:p>
            <a:pPr marL="0" indent="0" algn="just">
              <a:buNone/>
            </a:pPr>
            <a:endParaRPr lang="ru-RU" sz="1800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3780" y="875211"/>
            <a:ext cx="5039580" cy="5812972"/>
          </a:xfrm>
        </p:spPr>
        <p:txBody>
          <a:bodyPr>
            <a:noAutofit/>
          </a:bodyPr>
          <a:lstStyle/>
          <a:p>
            <a:r>
              <a:rPr lang="ru-RU" sz="1800" b="1" u="sng" dirty="0" smtClean="0">
                <a:solidFill>
                  <a:srgbClr val="C00000"/>
                </a:solidFill>
              </a:rPr>
              <a:t>Номинация «Педагогический дебют»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</a:rPr>
              <a:t>Конкурсное испытание «У меня это хорошо получается</a:t>
            </a:r>
            <a:r>
              <a:rPr lang="ru-RU" sz="1800" b="1" dirty="0" smtClean="0">
                <a:solidFill>
                  <a:srgbClr val="C00000"/>
                </a:solidFill>
              </a:rPr>
              <a:t>»</a:t>
            </a:r>
            <a:endParaRPr lang="ru-RU" sz="1800" dirty="0">
              <a:solidFill>
                <a:srgbClr val="C00000"/>
              </a:solidFill>
            </a:endParaRPr>
          </a:p>
          <a:p>
            <a:r>
              <a:rPr lang="ru-RU" sz="1800" i="1" dirty="0"/>
              <a:t>Цель:</a:t>
            </a:r>
            <a:r>
              <a:rPr lang="ru-RU" sz="1800" dirty="0"/>
              <a:t> демонстрация методической грамотности, </a:t>
            </a:r>
            <a:r>
              <a:rPr lang="ru-RU" sz="1800" dirty="0">
                <a:solidFill>
                  <a:srgbClr val="C00000"/>
                </a:solidFill>
              </a:rPr>
              <a:t>соотнесения педагогической теории с практикой</a:t>
            </a:r>
            <a:r>
              <a:rPr lang="ru-RU" sz="1800" dirty="0"/>
              <a:t>, способности к анализу, осмыслению и представлению своей педагогической деятельности в соответствии с требованиями федеральных государственных образовательных стандартов </a:t>
            </a:r>
            <a:r>
              <a:rPr lang="ru-RU" sz="1800" dirty="0" smtClean="0"/>
              <a:t>начального,  </a:t>
            </a:r>
            <a:r>
              <a:rPr lang="ru-RU" sz="1800" dirty="0"/>
              <a:t>основного </a:t>
            </a:r>
            <a:r>
              <a:rPr lang="ru-RU" sz="1800" dirty="0" smtClean="0"/>
              <a:t>и среднего общего </a:t>
            </a:r>
            <a:r>
              <a:rPr lang="ru-RU" sz="1800" dirty="0"/>
              <a:t>образования.</a:t>
            </a:r>
          </a:p>
          <a:p>
            <a:r>
              <a:rPr lang="ru-RU" sz="1800" b="1" i="1" dirty="0">
                <a:solidFill>
                  <a:srgbClr val="C00000"/>
                </a:solidFill>
              </a:rPr>
              <a:t>Формат:</a:t>
            </a:r>
            <a:r>
              <a:rPr lang="ru-RU" sz="1800" dirty="0"/>
              <a:t> </a:t>
            </a:r>
            <a:r>
              <a:rPr lang="ru-RU" sz="1800" b="1" i="1" dirty="0"/>
              <a:t>презентация конкурсантом системы работы </a:t>
            </a:r>
            <a:r>
              <a:rPr lang="ru-RU" sz="1800" dirty="0"/>
              <a:t>(из опыта работы) «У меня это хорошо получается». </a:t>
            </a:r>
          </a:p>
          <a:p>
            <a:r>
              <a:rPr lang="ru-RU" sz="1800" i="1" dirty="0" smtClean="0"/>
              <a:t>Регламент </a:t>
            </a:r>
            <a:r>
              <a:rPr lang="ru-RU" sz="1800" i="1" dirty="0"/>
              <a:t>(15 минут): </a:t>
            </a:r>
            <a:r>
              <a:rPr lang="ru-RU" sz="1800" dirty="0">
                <a:solidFill>
                  <a:srgbClr val="C00000"/>
                </a:solidFill>
              </a:rPr>
              <a:t>выступление – до 10 </a:t>
            </a:r>
            <a:r>
              <a:rPr lang="ru-RU" sz="1800" dirty="0"/>
              <a:t>минут, ответы на вопросы членов жюри – до 5 минут.</a:t>
            </a:r>
          </a:p>
          <a:p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36520" cy="1184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9399" y="0"/>
            <a:ext cx="1249680" cy="107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154" y="243840"/>
            <a:ext cx="105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Конкурсное испытание «Методическая мастерская»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154" y="671266"/>
            <a:ext cx="1028482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Критерии оценивания:</a:t>
            </a:r>
          </a:p>
          <a:p>
            <a:pPr indent="450215" algn="ctr">
              <a:spcAft>
                <a:spcPts val="0"/>
              </a:spcAft>
            </a:pPr>
            <a:endParaRPr lang="ru-RU" sz="1600" b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dirty="0" smtClean="0"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154" y="1871595"/>
            <a:ext cx="991906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/>
              <a:t>понимание методического основания организации процесса обучения и воспитания;</a:t>
            </a:r>
          </a:p>
          <a:p>
            <a:pPr marL="342900" indent="-342900">
              <a:buFontTx/>
              <a:buChar char="-"/>
            </a:pPr>
            <a:endParaRPr lang="ru-RU" sz="12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учет в своей педагогической деятельности вызовы времени и социокультурные тенденции развития образования;</a:t>
            </a:r>
          </a:p>
          <a:p>
            <a:pPr marL="342900" indent="-342900">
              <a:buFontTx/>
              <a:buChar char="-"/>
            </a:pPr>
            <a:endParaRPr lang="ru-RU" sz="1200" dirty="0" smtClean="0"/>
          </a:p>
          <a:p>
            <a:pPr marL="285750" indent="-285750">
              <a:buFontTx/>
              <a:buChar char="-"/>
            </a:pPr>
            <a:r>
              <a:rPr lang="ru-RU" sz="2000" dirty="0"/>
              <a:t> п</a:t>
            </a:r>
            <a:r>
              <a:rPr lang="ru-RU" sz="2000" dirty="0" smtClean="0"/>
              <a:t>едагог анализирует конкретные запросы разных групп участников образовательных отношений при выборе методического инструментария;</a:t>
            </a:r>
          </a:p>
          <a:p>
            <a:endParaRPr lang="ru-RU" sz="1200" dirty="0" smtClean="0"/>
          </a:p>
          <a:p>
            <a:pPr marL="285750" indent="-285750"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ориентация на результативность и продуктивность при использовании разных методов преподавания;</a:t>
            </a:r>
          </a:p>
          <a:p>
            <a:pPr marL="285750" indent="-285750">
              <a:buFontTx/>
              <a:buChar char="-"/>
            </a:pPr>
            <a:endParaRPr lang="ru-RU" sz="1200" dirty="0" smtClean="0"/>
          </a:p>
          <a:p>
            <a:pPr marL="285750" indent="-285750"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демонстрация в презентации своего педагогического опыта эффективной методической практики, направленной на поддержку мотивации и интереса обучающихся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248" y="0"/>
            <a:ext cx="1713124" cy="153270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658" y="1390134"/>
            <a:ext cx="10388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a typeface="Times New Roman" panose="02020603050405020304" pitchFamily="18" charset="0"/>
              </a:rPr>
              <a:t>1. </a:t>
            </a:r>
            <a:r>
              <a:rPr lang="ru-RU" sz="2400" dirty="0">
                <a:solidFill>
                  <a:srgbClr val="C00000"/>
                </a:solidFill>
                <a:ea typeface="Times New Roman" panose="02020603050405020304" pitchFamily="18" charset="0"/>
              </a:rPr>
              <a:t>актуальность и результативность </a:t>
            </a:r>
          </a:p>
        </p:txBody>
      </p:sp>
    </p:spTree>
    <p:extLst>
      <p:ext uri="{BB962C8B-B14F-4D97-AF65-F5344CB8AC3E}">
        <p14:creationId xmlns:p14="http://schemas.microsoft.com/office/powerpoint/2010/main" val="11931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154" y="243840"/>
            <a:ext cx="105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Конкурсное испытание «Методическая мастерская»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154" y="671266"/>
            <a:ext cx="1028482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Критерии оценивания:</a:t>
            </a:r>
          </a:p>
          <a:p>
            <a:pPr indent="450215" algn="ctr">
              <a:spcAft>
                <a:spcPts val="0"/>
              </a:spcAft>
            </a:pPr>
            <a:endParaRPr lang="ru-RU" sz="1600" b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dirty="0" smtClean="0"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154" y="2279225"/>
            <a:ext cx="9919063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/>
              <a:t>опирается на корректные теоретические основы при демонстрации своего педагогического </a:t>
            </a:r>
            <a:r>
              <a:rPr lang="ru-RU" sz="2000" dirty="0" smtClean="0"/>
              <a:t>опыта;</a:t>
            </a:r>
          </a:p>
          <a:p>
            <a:pPr marL="342900" indent="-342900">
              <a:buFontTx/>
              <a:buChar char="-"/>
            </a:pPr>
            <a:endParaRPr lang="ru-RU" sz="11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/>
              <a:t>обосновывает целесообразность применяемых методов и приемов при представлении своего педагогического </a:t>
            </a:r>
            <a:r>
              <a:rPr lang="ru-RU" sz="2000" dirty="0" smtClean="0"/>
              <a:t>опыта;</a:t>
            </a:r>
          </a:p>
          <a:p>
            <a:r>
              <a:rPr lang="ru-RU" sz="20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точно </a:t>
            </a:r>
            <a:r>
              <a:rPr lang="ru-RU" sz="2000" dirty="0"/>
              <a:t>использует профессиональную терминологию и владеет современным понятийным аппаратом педагогики и </a:t>
            </a:r>
            <a:r>
              <a:rPr lang="ru-RU" sz="2000" dirty="0" smtClean="0"/>
              <a:t>психологии;</a:t>
            </a:r>
          </a:p>
          <a:p>
            <a:r>
              <a:rPr lang="ru-RU" sz="20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демонстрирует </a:t>
            </a:r>
            <a:r>
              <a:rPr lang="ru-RU" sz="2000" dirty="0"/>
              <a:t>понимание основ проектирования образовательного процесса и подходов к оцениванию его </a:t>
            </a:r>
            <a:r>
              <a:rPr lang="ru-RU" sz="2000" dirty="0" smtClean="0"/>
              <a:t>результатов;</a:t>
            </a:r>
          </a:p>
          <a:p>
            <a:r>
              <a:rPr lang="ru-RU" sz="2000" dirty="0" smtClean="0"/>
              <a:t> </a:t>
            </a:r>
          </a:p>
          <a:p>
            <a:pPr marL="342900" indent="-342900">
              <a:buFontTx/>
              <a:buChar char="-"/>
            </a:pPr>
            <a:r>
              <a:rPr lang="ru-RU" sz="2000" dirty="0" smtClean="0"/>
              <a:t>проявляет </a:t>
            </a:r>
            <a:r>
              <a:rPr lang="ru-RU" sz="2000" dirty="0"/>
              <a:t>рефлексивное отношение к своей педагогической деятельности и профессиональному </a:t>
            </a:r>
            <a:r>
              <a:rPr lang="ru-RU" sz="2000" dirty="0" smtClean="0"/>
              <a:t>развитию.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248" y="0"/>
            <a:ext cx="1713124" cy="153270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658" y="1390134"/>
            <a:ext cx="10388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spcAft>
                <a:spcPts val="0"/>
              </a:spcAft>
              <a:buAutoNum type="arabicPeriod" startAt="2"/>
            </a:pP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Научная корректность и методическая грамотность 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(в том числе в использовании электронных средств обучения)</a:t>
            </a:r>
            <a:endParaRPr lang="ru-RU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3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154" y="243840"/>
            <a:ext cx="10528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Конкурсное испытание «Методическая мастерская» 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154" y="671266"/>
            <a:ext cx="1028482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Критерии оценивания:</a:t>
            </a:r>
          </a:p>
          <a:p>
            <a:pPr indent="450215" algn="ctr">
              <a:spcAft>
                <a:spcPts val="0"/>
              </a:spcAft>
            </a:pPr>
            <a:endParaRPr lang="ru-RU" sz="1600" b="1" dirty="0" smtClean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dirty="0" smtClean="0"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5658" y="1960135"/>
            <a:ext cx="991906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dirty="0"/>
              <a:t>выбирает целесообразные методические подходы при работе с разными источниками информации (в том числе с электронными образовательными </a:t>
            </a:r>
            <a:r>
              <a:rPr lang="ru-RU" sz="2000" dirty="0" smtClean="0"/>
              <a:t>ресурсами);</a:t>
            </a:r>
          </a:p>
          <a:p>
            <a:pPr marL="342900" indent="-342900">
              <a:buFontTx/>
              <a:buChar char="-"/>
            </a:pPr>
            <a:endParaRPr lang="ru-RU" sz="12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/>
              <a:t>демонстрирует умение методически обоснованно использовать разные стратегии взаимодействия с </a:t>
            </a:r>
            <a:r>
              <a:rPr lang="ru-RU" sz="2000" dirty="0" smtClean="0"/>
              <a:t>обучающимися;</a:t>
            </a:r>
          </a:p>
          <a:p>
            <a:endParaRPr lang="ru-RU" sz="12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dirty="0"/>
              <a:t>эффективно и обосновано использует вербальные и невербальные средства </a:t>
            </a:r>
            <a:r>
              <a:rPr lang="ru-RU" sz="2000" dirty="0" smtClean="0"/>
              <a:t>коммуникации;</a:t>
            </a:r>
          </a:p>
          <a:p>
            <a:pPr marL="342900" indent="-342900">
              <a:buFontTx/>
              <a:buChar char="-"/>
            </a:pPr>
            <a:endParaRPr lang="ru-RU" sz="12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не </a:t>
            </a:r>
            <a:r>
              <a:rPr lang="ru-RU" sz="2000" dirty="0"/>
              <a:t>допускает в речи ошибок (орфоэпических, лексических, </a:t>
            </a:r>
            <a:r>
              <a:rPr lang="ru-RU" sz="2000" dirty="0" smtClean="0"/>
              <a:t>грамматических);</a:t>
            </a:r>
          </a:p>
          <a:p>
            <a:pPr marL="342900" indent="-342900">
              <a:buFontTx/>
              <a:buChar char="-"/>
            </a:pPr>
            <a:endParaRPr lang="ru-RU" sz="2000" dirty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точно </a:t>
            </a:r>
            <a:r>
              <a:rPr lang="ru-RU" sz="2000" dirty="0"/>
              <a:t>и акцентированно отвечает на </a:t>
            </a:r>
            <a:r>
              <a:rPr lang="ru-RU" sz="2000" dirty="0" smtClean="0"/>
              <a:t>вопросы членов жюри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248" y="0"/>
            <a:ext cx="1713124" cy="153270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658" y="1390134"/>
            <a:ext cx="103889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3. Информационная, коммуникативная и языковая культура</a:t>
            </a:r>
            <a:endParaRPr lang="ru-RU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54331" y="6040623"/>
            <a:ext cx="9379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Итого: Все критерии (1,2,3)  </a:t>
            </a:r>
            <a:r>
              <a:rPr lang="ru-RU" dirty="0"/>
              <a:t>являются </a:t>
            </a:r>
            <a:r>
              <a:rPr lang="ru-RU" dirty="0" smtClean="0"/>
              <a:t>равнозначными и оцениваются в 10 баллов. </a:t>
            </a:r>
            <a:r>
              <a:rPr lang="ru-RU" dirty="0"/>
              <a:t>Максимальный общий балл – 30.</a:t>
            </a:r>
          </a:p>
        </p:txBody>
      </p:sp>
    </p:spTree>
    <p:extLst>
      <p:ext uri="{BB962C8B-B14F-4D97-AF65-F5344CB8AC3E}">
        <p14:creationId xmlns:p14="http://schemas.microsoft.com/office/powerpoint/2010/main" val="24136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307</TotalTime>
  <Words>1320</Words>
  <Application>Microsoft Office PowerPoint</Application>
  <PresentationFormat>Широкоэкранный</PresentationFormat>
  <Paragraphs>204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Franklin Gothic Book</vt:lpstr>
      <vt:lpstr>Symbol</vt:lpstr>
      <vt:lpstr>Times New Roman</vt:lpstr>
      <vt:lpstr>Crop</vt:lpstr>
      <vt:lpstr>Муниципальный этап Всероссийского конкурса «Учитель Года России – 2022»</vt:lpstr>
      <vt:lpstr>Цели Конкурса </vt:lpstr>
      <vt:lpstr>Презентация PowerPoint</vt:lpstr>
      <vt:lpstr>Первый заочно-очный отборочный тур   (с 15 ноября 2021 года по 26 ноября 2021 года)</vt:lpstr>
      <vt:lpstr>Презентация PowerPoint</vt:lpstr>
      <vt:lpstr>Очная часть очно-заочного этапа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Васильевна Ивлиева</dc:creator>
  <cp:lastModifiedBy>Елена Васильевна Ивлиева</cp:lastModifiedBy>
  <cp:revision>30</cp:revision>
  <dcterms:created xsi:type="dcterms:W3CDTF">2021-11-11T09:38:39Z</dcterms:created>
  <dcterms:modified xsi:type="dcterms:W3CDTF">2021-11-12T09:22:12Z</dcterms:modified>
</cp:coreProperties>
</file>