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319" r:id="rId5"/>
    <p:sldId id="293" r:id="rId6"/>
    <p:sldId id="307" r:id="rId7"/>
    <p:sldId id="317" r:id="rId8"/>
    <p:sldId id="295" r:id="rId9"/>
    <p:sldId id="314" r:id="rId10"/>
    <p:sldId id="299" r:id="rId11"/>
    <p:sldId id="301" r:id="rId12"/>
    <p:sldId id="318" r:id="rId13"/>
    <p:sldId id="303" r:id="rId14"/>
    <p:sldId id="306" r:id="rId15"/>
    <p:sldId id="29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D5CD"/>
    <a:srgbClr val="D9F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63963" autoAdjust="0"/>
  </p:normalViewPr>
  <p:slideViewPr>
    <p:cSldViewPr snapToGrid="0">
      <p:cViewPr varScale="1">
        <p:scale>
          <a:sx n="70" d="100"/>
          <a:sy n="70" d="100"/>
        </p:scale>
        <p:origin x="21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7E530-0CBA-48EB-B17D-91110B96F5C6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04BCD-10C8-42A5-ABBA-D5D1FBF78B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91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148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Цель проекта ДОЛ-игра –</a:t>
            </a:r>
            <a:r>
              <a:rPr lang="ru-RU" baseline="0" dirty="0" smtClean="0"/>
              <a:t> а</a:t>
            </a:r>
            <a:r>
              <a:rPr lang="ru-RU" dirty="0" smtClean="0"/>
              <a:t>ккумулирование лучшего игрового контента по финансовой грамотности, адаптация и преобразование его в готовый набор материалов для дальнейшего распространения.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Как принять участие?</a:t>
            </a:r>
          </a:p>
          <a:p>
            <a:pPr algn="just"/>
            <a:r>
              <a:rPr lang="ru-RU" dirty="0" smtClean="0"/>
              <a:t>Вожатым, методистам ДОЛ, педагогам образовательных организаций для участия необходимо скачать понравившуюся игру на сайте http://doligra.ru. Комплект материалов предоставляется безвозмездно, в электронном виде и содержит: описание целей игры, задач, базовых понятий, подробный сценарий и раздаточный материал (если предусмотрено правилами). </a:t>
            </a:r>
          </a:p>
          <a:p>
            <a:pPr algn="just"/>
            <a:r>
              <a:rPr lang="ru-RU" dirty="0" smtClean="0"/>
              <a:t>Также в набор входит шаблон формы отзыва для предоставления обратной связи. </a:t>
            </a:r>
          </a:p>
          <a:p>
            <a:pPr algn="just"/>
            <a:r>
              <a:rPr lang="ru-RU" dirty="0" smtClean="0"/>
              <a:t>После проведения игры заполненную форму отчета и несколько фотографий игрового процесса необходимо направить на адрес otchet@doligra.ru. В ответ поступит именной электронный сертификат.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036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sz="1200" dirty="0" smtClean="0">
                <a:solidFill>
                  <a:prstClr val="black"/>
                </a:solidFill>
                <a:cs typeface="Calibri" panose="020F0502020204030204" pitchFamily="34" charset="0"/>
              </a:rPr>
              <a:t>Разработка нового образовательного контента по финансовой грамотности с учетом современных форматов образования и требований ФГОС, цифровизация существующих материалов;</a:t>
            </a:r>
            <a:endParaRPr lang="en-US" sz="1200" dirty="0" smtClean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dirty="0" smtClean="0">
                <a:solidFill>
                  <a:srgbClr val="FF0000"/>
                </a:solidFill>
              </a:rPr>
              <a:t>Продолжение работы </a:t>
            </a:r>
            <a:r>
              <a:rPr lang="ru-RU" dirty="0" smtClean="0"/>
              <a:t>подготовке (переподготовке), </a:t>
            </a:r>
            <a:r>
              <a:rPr lang="ru-RU" dirty="0" smtClean="0">
                <a:solidFill>
                  <a:srgbClr val="FF0000"/>
                </a:solidFill>
              </a:rPr>
              <a:t>повышению квалификации</a:t>
            </a:r>
            <a:r>
              <a:rPr lang="ru-RU" baseline="0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педагогических работников в области преподавания </a:t>
            </a:r>
            <a:r>
              <a:rPr lang="ru-RU" dirty="0" smtClean="0">
                <a:solidFill>
                  <a:srgbClr val="FF0000"/>
                </a:solidFill>
              </a:rPr>
              <a:t>финансовой грамотности, в том числе по программам, разработанным региональными ИРО в соответствии с рекомендациями </a:t>
            </a:r>
            <a:r>
              <a:rPr lang="ru-RU" smtClean="0">
                <a:solidFill>
                  <a:srgbClr val="FF0000"/>
                </a:solidFill>
              </a:rPr>
              <a:t>Банка России; </a:t>
            </a:r>
            <a:r>
              <a:rPr lang="ru-RU" dirty="0" smtClean="0">
                <a:solidFill>
                  <a:srgbClr val="FF0000"/>
                </a:solidFill>
              </a:rPr>
              <a:t>увеличение </a:t>
            </a:r>
            <a:r>
              <a:rPr lang="ru-RU" dirty="0" smtClean="0"/>
              <a:t>заинтересованности педагогов (в </a:t>
            </a:r>
            <a:r>
              <a:rPr lang="ru-RU" dirty="0" err="1" smtClean="0"/>
              <a:t>т.ч</a:t>
            </a:r>
            <a:r>
              <a:rPr lang="ru-RU" dirty="0" smtClean="0"/>
              <a:t>. включение направления «Финансовая грамотность» в конкурсы педагогического мастерства),</a:t>
            </a:r>
            <a:r>
              <a:rPr lang="ru-RU" baseline="0" dirty="0" smtClean="0"/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продолжение работы по консультированию педагогов;</a:t>
            </a:r>
            <a:endParaRPr lang="ru-RU" dirty="0" smtClean="0"/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—"/>
              <a:tabLst/>
              <a:defRPr/>
            </a:pPr>
            <a:r>
              <a:rPr lang="ru-RU" strike="noStrike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Включение вопросов по финансовой грамотности в КИМ ЕГЭ;</a:t>
            </a:r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—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Масштабирование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лучших практик в области преподавания финансовой грамотности и проведение мероприятий по обмену опытом преподавания основ финансовой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грамотности;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—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Проведение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мероприятий по вовлечению родителей в образовательный процесс по обучению финансовой грамотности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школьников;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—"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Организация мероприятий по выявлению и взаимодействию с талантливыми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обучающимися;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—"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Проведение в образовательных организациях просветительских мероприятий по повышению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ФГ.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algn="just">
              <a:buFontTx/>
              <a:buChar char="-"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Указать дополнительную информацию по перспективным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направлениям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деятельности в регионе (при наличии).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64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656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/>
              <a:t>Уровень развития современного общества</a:t>
            </a:r>
            <a:r>
              <a:rPr lang="ru-RU" baseline="0" dirty="0"/>
              <a:t> создает потребность в том,</a:t>
            </a:r>
            <a:r>
              <a:rPr lang="ru-RU" dirty="0"/>
              <a:t> чтобы дети выходили во взрослую жизнь обладая элементарными финансовыми знаниями</a:t>
            </a:r>
            <a:r>
              <a:rPr lang="ru-RU" baseline="0" dirty="0"/>
              <a:t> и </a:t>
            </a:r>
            <a:r>
              <a:rPr lang="ru-RU" dirty="0"/>
              <a:t>навыками.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Чем раньше обучающиеся начинают изучение основ финансовой грамотности, тем проще сформировать у них алгоритмы рационального финансового поведения. Тем более ответственными потребителями они вырастут и тем быстрее достигнут собственного финансового благополучия и финансовой независимости.</a:t>
            </a:r>
          </a:p>
          <a:p>
            <a:pPr algn="just"/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dirty="0"/>
              <a:t>Для полноценного разностороннего развития ребенка в вопросах формирования правильных финансовых установок необходим комплексный подход. Здесь важную роль играет как семья, так и образовательная организация. Т.к. именно образовательная организация зачастую развивает полученные в семье базовые навыки взаимодействия с миром финансов. Кроме того, образовательные организации обладают важными преимуществами перед многими каналами распространения знаний, среди них:</a:t>
            </a:r>
          </a:p>
          <a:p>
            <a:pPr marL="171450" indent="-171450" algn="just">
              <a:buFont typeface="Calibri" panose="020F0502020204030204" pitchFamily="34" charset="0"/>
              <a:buChar char="—"/>
            </a:pPr>
            <a:r>
              <a:rPr lang="ru-RU" dirty="0" smtClean="0"/>
              <a:t>сформированная </a:t>
            </a:r>
            <a:r>
              <a:rPr lang="ru-RU" dirty="0"/>
              <a:t>образовательная среда,</a:t>
            </a:r>
          </a:p>
          <a:p>
            <a:pPr marL="171450" indent="-171450" algn="just">
              <a:buFont typeface="Calibri" panose="020F0502020204030204" pitchFamily="34" charset="0"/>
              <a:buChar char="—"/>
            </a:pPr>
            <a:r>
              <a:rPr lang="ru-RU" dirty="0" smtClean="0"/>
              <a:t>имеющийся </a:t>
            </a:r>
            <a:r>
              <a:rPr lang="ru-RU" dirty="0"/>
              <a:t>педагогический потенциал,</a:t>
            </a:r>
          </a:p>
          <a:p>
            <a:pPr marL="171450" indent="-171450" algn="just">
              <a:buFont typeface="Calibri" panose="020F0502020204030204" pitchFamily="34" charset="0"/>
              <a:buChar char="—"/>
            </a:pPr>
            <a:r>
              <a:rPr lang="ru-RU" dirty="0"/>
              <a:t>регулярность занятий.</a:t>
            </a:r>
          </a:p>
          <a:p>
            <a:pPr marL="171450" indent="-171450" algn="just">
              <a:buFontTx/>
              <a:buChar char="-"/>
            </a:pPr>
            <a:endParaRPr lang="ru-RU" dirty="0"/>
          </a:p>
          <a:p>
            <a:pPr algn="just"/>
            <a:r>
              <a:rPr lang="ru-RU" baseline="0" dirty="0"/>
              <a:t>Т.к. многие ключевые сферы в жизни человека так или иначе связаны с финансами, н</a:t>
            </a:r>
            <a:r>
              <a:rPr lang="ru-RU" dirty="0"/>
              <a:t>епрерывность процесса повышения финансовой грамотности – это необходимость современного человека получать и развивать знания в области финансов начиная с дошкольного возраста и на протяжении всей жизни. От постепенного формирования полезных финансовых привычек</a:t>
            </a:r>
            <a:r>
              <a:rPr lang="ru-RU" baseline="0" dirty="0"/>
              <a:t> до умения грамотно управлять личными финансами, уверенно ориентироваться в быстро развивающемся рынке финансовых продуктов и услуг, оценивать возможные риски и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понимания своих прав, как их защищать и куда обратиться за помощью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616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Финансовая грамотность – одно из ключевых направлений деятельности Банка России, которое закреплено законодательно. В апреле 2020 г. в Федеральный закон от 10.07.2002 № 86-ФЗ «О центральном банке Российской Федерации (Банке России)» были внесены изменения, наделяющие его полномочиями в области повышения финансовой грамотности населения и субъектов малого и среднего предпринимательства (МСП), обеспечения доступности финансовых услуг.</a:t>
            </a:r>
          </a:p>
          <a:p>
            <a:pPr algn="just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just"/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Утвержденные стратегические документы:</a:t>
            </a:r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Стратегия повышения финансовой грамотности в Российской Федерации на 2017-2023 годы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План мероприятий («дорожная карта») Министерства финансов Российской Федерации и Центрального банка Российской Федерации по реализации Стратегии;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Соглашение Министерства образования и науки Российской Федерации (</a:t>
            </a:r>
            <a:r>
              <a:rPr lang="ru-RU" sz="1200" b="1" dirty="0" smtClean="0"/>
              <a:t>с мая 2018 года – Минпросвещения России и Минобрнауки России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и Центрального банка Российской Федерации в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области повышения финансовой грамотности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населения Российской Федерации.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региональном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уровне утверждены: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Региональные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программы по повышению финансовой грамотности населения и планы по их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реализации;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Соглашения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органов исполнительной власти субъектов Российской Федерации и Центрального банка Российской Федерации о сотрудничестве в области повышения финансовой грамотности населения. В региональные Перечни мероприятий по повышению финансовой грамотности обучающихся образовательных организаций на 2017-2021 годы включены мероприятия на различных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уровнях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образования, поэтому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процесс внедрения финансовой грамотности проходит при активном участии и поддержке органов исполнительной власти в сфере образования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algn="just">
              <a:buFontTx/>
              <a:buChar char="-"/>
            </a:pP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Необходимо дополнить выступление данными о региональном аспекте, о том, что сделано в рамках заключенных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соглашений и </a:t>
            </a:r>
            <a:r>
              <a:rPr lang="ru-RU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регпрограмм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317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 заказу Банка России</a:t>
            </a:r>
            <a:r>
              <a:rPr lang="ru-RU" baseline="0" dirty="0"/>
              <a:t> РТЭУ-МИРЭА в 2020 году провел Мониторинг внедрения финансовой грамотности в образовательные программы на итогам 2019/20 учебного года.</a:t>
            </a:r>
          </a:p>
          <a:p>
            <a:r>
              <a:rPr lang="ru-RU" baseline="0" dirty="0"/>
              <a:t>Данные представлены на слайде</a:t>
            </a:r>
            <a:r>
              <a:rPr lang="ru-RU" baseline="0" dirty="0" smtClean="0"/>
              <a:t>.</a:t>
            </a:r>
          </a:p>
          <a:p>
            <a:endParaRPr lang="ru-RU" baseline="0" dirty="0" smtClean="0"/>
          </a:p>
          <a:p>
            <a:r>
              <a:rPr lang="ru-RU" b="1" i="1" baseline="0" dirty="0" smtClean="0"/>
              <a:t>Для спикера: необходимо вписать на слайде соответствующие данные вместо «ХХ» и «ХХХ» и указать название региона. </a:t>
            </a:r>
            <a:endParaRPr lang="ru-RU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3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Важнейшая задача – создание необходимых условий для внедрения: разработка нормативной базы, методических материалов и организация повышения квалификации педагогов.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 как основой реализации образовательного процесса являются Федеральные государственные образовательные стандарты (ФГОС), первоочередной целью Банка России было оказать содействие внедрению элементов финансовой грамотности во ФГОС и примерную основную образовательную программу (ПООП) и в этом вопросе удалось достичь заметных успехов.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Общее образование:</a:t>
            </a: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Разработанные по инициативе Банка России предложения по включению разделов по финансовой грамотности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включены во ФГОС начального </a:t>
            </a: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(«Математика», «Технология», «Окружающий мир»)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</a:t>
            </a:r>
            <a:r>
              <a:rPr lang="ru-RU" sz="1200" b="1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основного </a:t>
            </a:r>
            <a:r>
              <a:rPr lang="ru-RU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(«Математика», «Обществознание», «География» и «Информатика») 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общего</a:t>
            </a:r>
            <a:r>
              <a:rPr lang="ru-RU" sz="1200" b="1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образования</a:t>
            </a: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Предметные области по финансовой грамотности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включены во ФГОС среднего общего</a:t>
            </a: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образования в предмете «Экономика» для социально–экономического профиля. Кроме того, разделы по финансовой грамотности включены в ПООП основного и среднего общего образования в рамках предметов: «Экономика» и «Обществознание», а также в концепцию предмета «Обществознание». Ряд вопросов по финансовой грамотности уже есть в ОГЭ по Обществознанию.</a:t>
            </a:r>
          </a:p>
          <a:p>
            <a:endParaRPr lang="ru-RU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Таким образом, для внедрения элементов финансовой грамотности в программы всех уровней образования имеются достаточные основания. Данную работу можно проводить как в виде отдельного курса, так и в интеграции с другими предметами и дисциплинами, а также в рамках дополнительного образования.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Соответствующие компетенции включены также во ФГОС среднего профессионального образования и ФГОС высшего образования третьего поколения.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063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Банк России в тесном взаимодействии с </a:t>
            </a:r>
            <a:r>
              <a:rPr lang="ru-RU" sz="14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Минпросвещения</a:t>
            </a: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России, ведущими вузами и экспертами-методологами разработал ряд методических материалов, структуру курса, тематическое планирование с почасовой разбивкой по темам, учебно-методические пособия. Все разработки готовы к использованию и предусматривают последовательное изучение основ финансовой грамотности. Материалы находятся в открытом доступе на информационном портале Банка России fincult.info в разделе «</a:t>
            </a: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Преподавательская» – «Я учу школьников»</a:t>
            </a:r>
            <a:endParaRPr lang="ru-RU" dirty="0"/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i="0" dirty="0"/>
              <a:t>УМК </a:t>
            </a:r>
            <a:r>
              <a:rPr lang="ru-RU" i="0" dirty="0" smtClean="0"/>
              <a:t>«Введение</a:t>
            </a:r>
            <a:r>
              <a:rPr lang="ru-RU" i="0" baseline="0" dirty="0" smtClean="0"/>
              <a:t> в финансовую грамотность» для 1-4;</a:t>
            </a:r>
          </a:p>
          <a:p>
            <a:pPr marL="171450" marR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i="0" baseline="0" dirty="0" smtClean="0"/>
              <a:t>УМК </a:t>
            </a:r>
            <a:r>
              <a:rPr lang="ru-RU" i="0" dirty="0" smtClean="0"/>
              <a:t>«Основы </a:t>
            </a:r>
            <a:r>
              <a:rPr lang="ru-RU" i="0" dirty="0"/>
              <a:t>финансовой грамотности» для 8-9 классов (</a:t>
            </a:r>
            <a:r>
              <a:rPr lang="ru-RU" b="1" i="0" dirty="0"/>
              <a:t>входит в федеральный</a:t>
            </a:r>
            <a:r>
              <a:rPr lang="ru-RU" b="1" i="0" baseline="0" dirty="0"/>
              <a:t> перечень учебников</a:t>
            </a:r>
            <a:r>
              <a:rPr lang="ru-RU" i="0" baseline="0" dirty="0"/>
              <a:t>, существует электронная </a:t>
            </a:r>
            <a:r>
              <a:rPr lang="ru-RU" i="0" baseline="0" dirty="0" smtClean="0"/>
              <a:t>версия)</a:t>
            </a:r>
            <a:r>
              <a:rPr lang="ru-RU" i="0" dirty="0" smtClean="0"/>
              <a:t>; </a:t>
            </a:r>
            <a:endParaRPr lang="ru-RU" i="0" dirty="0"/>
          </a:p>
          <a:p>
            <a:pPr marL="171690" indent="-171690" algn="just">
              <a:buFont typeface="Calibri" panose="020F0502020204030204" pitchFamily="34" charset="0"/>
              <a:buChar char="—"/>
            </a:pPr>
            <a:r>
              <a:rPr lang="ru-RU" i="0" dirty="0"/>
              <a:t>Сборник математических задач «Основы финансовой грамотности» для обучающихся 1- 11 классов;</a:t>
            </a:r>
          </a:p>
          <a:p>
            <a:pPr marL="171690" indent="-171690" algn="just">
              <a:buFont typeface="Calibri" panose="020F0502020204030204" pitchFamily="34" charset="0"/>
              <a:buChar char="—"/>
            </a:pPr>
            <a:r>
              <a:rPr lang="ru-RU" i="0" dirty="0"/>
              <a:t>Методические</a:t>
            </a:r>
            <a:r>
              <a:rPr lang="ru-RU" i="0" baseline="0" dirty="0"/>
              <a:t> рекомендации по разработке и реализации программы курса «Основы финансовой грамотности» в общеобразовательных </a:t>
            </a:r>
            <a:r>
              <a:rPr lang="ru-RU" i="0" baseline="0" dirty="0" smtClean="0"/>
              <a:t>организациях.</a:t>
            </a:r>
            <a:endParaRPr lang="ru-RU" i="0" dirty="0"/>
          </a:p>
          <a:p>
            <a:pPr marL="171450" indent="-171450" algn="just">
              <a:buFontTx/>
              <a:buChar char="-"/>
            </a:pPr>
            <a:endParaRPr lang="ru-RU" sz="14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Кроме того, Банк России оказывает консультационную поддержку по вопросам внедрения. Любая образовательная организация может обратиться в подразделение Банка России в своем регионе</a:t>
            </a: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129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Процесс внедрения одинаков для всех уровней образования. Решение о необходимости внедрения финансовой грамотности образовательная организация принимает самостоятельно, дополнительных согласований с органами исполнительной власти и Банком России не требуется. Предлагаем реализовать внедрение финансовой грамотности в образовательный процесс в три этапа: </a:t>
            </a:r>
          </a:p>
          <a:p>
            <a:pPr marL="285750" lvl="0" indent="-285750" algn="just">
              <a:buFont typeface="Calibri" panose="020F0502020204030204" pitchFamily="34" charset="0"/>
              <a:buChar char="—"/>
            </a:pP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Подготовка (изучение существующих методик из открытых источников).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—"/>
              <a:tabLst/>
              <a:defRPr/>
            </a:pP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Составление программы (определение формата внедрения и составление рабочей программы, включение курса в учебный план). </a:t>
            </a:r>
            <a:r>
              <a:rPr lang="ru-RU" dirty="0"/>
              <a:t>Школе не обязательно выделять часы на отдельный курс, предмет может быть встроен в программы нескольких предметов.</a:t>
            </a:r>
          </a:p>
          <a:p>
            <a:pPr marL="285750" lvl="0" indent="-285750" algn="just">
              <a:buFont typeface="Calibri" panose="020F0502020204030204" pitchFamily="34" charset="0"/>
              <a:buChar char="—"/>
            </a:pPr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Реализация курса. </a:t>
            </a:r>
          </a:p>
          <a:p>
            <a:pPr algn="just"/>
            <a:r>
              <a:rPr lang="ru-RU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всех этапах Банк России оказывает консультационную и экспертную поддержку педагогам, организует и принимает участие в различных тематических мероприятиях для педагогов на федеральном и региональном уровнях</a:t>
            </a: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755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/>
              <a:t>Банком России разработан ряд проектов, которые могут быть полезны педагогам во время проведения занятий по финансовой грамотности.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Это, в первую очередь, проект «Онлайн-уроки по финансовой грамотности». Уроки доступны на территории всей страны и принять участие в них могут все образовательные организации, имеющие доступ в Интернет. </a:t>
            </a:r>
            <a:endParaRPr lang="en-US" dirty="0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</a:t>
            </a:r>
            <a:r>
              <a:rPr lang="ru-RU" dirty="0"/>
              <a:t>рамках проекта «ДОЛ-игра» разработан сайт, на котором можно оставить заявку для получения на безвозмездной основе материалов и сценария игр по финансовой грамотности. </a:t>
            </a:r>
            <a:endParaRPr lang="en-US" dirty="0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r>
              <a:rPr lang="ru-RU" dirty="0"/>
              <a:t>Специалистами Банка России регулярно обновляется справочно-методическая информация на просветительском ресурсе «Финансовая культура» (fincult.info).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Сайт предназначен для самой широкой аудитории, обладающей разным объемом знаний об экономике и разными финансовыми возможностями. Материалы сайта помогут педагогу в простой и понятной форме донести до ребят суть различных явлений из мира финансов и наполнить занятия новой интересной информацией.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Отдельный раздел Fincult.info предназначен непосредственно для педагогов. Здесь размещены учебно-методические материалы, рекомендации, информация о специальных мероприятиях. В частности, на сайте можно найти программы по преподаванию финансовой грамотности, победившие во Всероссийском конкурсе на лучшую образовательную программу в этой области.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algn="just"/>
            <a:r>
              <a:rPr lang="ru-RU" dirty="0"/>
              <a:t>Функционирует</a:t>
            </a:r>
            <a:r>
              <a:rPr lang="ru-RU" baseline="0" dirty="0"/>
              <a:t> м</a:t>
            </a:r>
            <a:r>
              <a:rPr lang="ru-RU" dirty="0"/>
              <a:t>обильное приложение «ЦБ-онлайн»,</a:t>
            </a:r>
            <a:r>
              <a:rPr lang="ru-RU" baseline="0" dirty="0"/>
              <a:t> </a:t>
            </a:r>
            <a:r>
              <a:rPr lang="ru-RU" dirty="0"/>
              <a:t>где можно:</a:t>
            </a:r>
          </a:p>
          <a:p>
            <a:pPr marL="171450" indent="-171450" algn="just">
              <a:buFont typeface="Calibri" panose="020F0502020204030204" pitchFamily="34" charset="0"/>
              <a:buChar char="—"/>
            </a:pPr>
            <a:r>
              <a:rPr lang="ru-RU" dirty="0" smtClean="0"/>
              <a:t>в </a:t>
            </a:r>
            <a:r>
              <a:rPr lang="ru-RU" dirty="0"/>
              <a:t>режиме онлайн получить ответ на вопрос о финансовых продуктах и услугах,</a:t>
            </a:r>
          </a:p>
          <a:p>
            <a:pPr marL="171450" indent="-171450" algn="just">
              <a:buFont typeface="Calibri" panose="020F0502020204030204" pitchFamily="34" charset="0"/>
              <a:buChar char="—"/>
            </a:pPr>
            <a:r>
              <a:rPr lang="ru-RU" dirty="0" smtClean="0"/>
              <a:t>проверить </a:t>
            </a:r>
            <a:r>
              <a:rPr lang="ru-RU" dirty="0"/>
              <a:t>финансовую организацию на наличие лицензии, узнать, оказывает ли она нужные Вам услуги, и найти на карте её ближайший офис,</a:t>
            </a:r>
          </a:p>
          <a:p>
            <a:pPr marL="171450" indent="-171450" algn="just">
              <a:buFont typeface="Calibri" panose="020F0502020204030204" pitchFamily="34" charset="0"/>
              <a:buChar char="—"/>
            </a:pPr>
            <a:r>
              <a:rPr lang="ru-RU" dirty="0" smtClean="0"/>
              <a:t>прочитать </a:t>
            </a:r>
            <a:r>
              <a:rPr lang="ru-RU" dirty="0"/>
              <a:t>новости и полезные статьи о финансах</a:t>
            </a:r>
            <a:r>
              <a:rPr lang="ru-RU" dirty="0" smtClean="0"/>
              <a:t>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31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 результатам весенней сессии</a:t>
            </a:r>
            <a:r>
              <a:rPr lang="ru-RU" baseline="0" dirty="0" smtClean="0"/>
              <a:t> 2021: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Приняли участие 85 регионов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Охват школ – 40% (15 927 школ )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2 241 002 просмотров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Преимущества онлайн-уроков:</a:t>
            </a:r>
            <a:endParaRPr lang="ru-RU" dirty="0"/>
          </a:p>
          <a:p>
            <a:pPr lvl="0"/>
            <a:r>
              <a:rPr lang="ru-RU" b="1" dirty="0"/>
              <a:t>Доступность</a:t>
            </a:r>
            <a:r>
              <a:rPr lang="ru-RU" dirty="0"/>
              <a:t>. Подключиться могут  школьники на территории всей страны, от Калининграда до Петропавловска-Камчатского.</a:t>
            </a:r>
          </a:p>
          <a:p>
            <a:pPr lvl="0"/>
            <a:r>
              <a:rPr lang="ru-RU" b="1" dirty="0"/>
              <a:t>Стандарты</a:t>
            </a:r>
            <a:r>
              <a:rPr lang="ru-RU" dirty="0"/>
              <a:t>. Информационные продукты разработаны по единым стандартам с учетом особенностей целевой аудитории. </a:t>
            </a:r>
          </a:p>
          <a:p>
            <a:pPr lvl="0"/>
            <a:r>
              <a:rPr lang="ru-RU" b="1" dirty="0"/>
              <a:t>Интеграция</a:t>
            </a:r>
            <a:r>
              <a:rPr lang="ru-RU" dirty="0"/>
              <a:t>. Темы соответствуют учебникам по финансовой грамотности (Банка России и Минфина России), что позволяет легко встроить уроки в школьную программу.</a:t>
            </a:r>
          </a:p>
          <a:p>
            <a:pPr lvl="0"/>
            <a:r>
              <a:rPr lang="ru-RU" b="1" dirty="0"/>
              <a:t>«Живые коммуникации»</a:t>
            </a:r>
            <a:r>
              <a:rPr lang="ru-RU" dirty="0"/>
              <a:t>. Возможность задать вопрос и получить ответ профессионала в прямом эфире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r>
              <a:rPr lang="ru-RU" dirty="0"/>
              <a:t>Задачи онлайн-уроков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/>
              <a:t>Пробудить интерес к финансовым знаниям.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/>
              <a:t>Заложить установки грамотного финансового поведения и закрепить базовые понятия.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/>
              <a:t>Познакомить  с актуальными финансовыми продуктами и услугами.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dirty="0"/>
              <a:t>Предупредить о рисках на финансовом рынке</a:t>
            </a:r>
            <a:r>
              <a:rPr lang="ru-RU" dirty="0" smtClean="0"/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ru-RU" dirty="0"/>
          </a:p>
          <a:p>
            <a:r>
              <a:rPr lang="ru-RU" dirty="0"/>
              <a:t>Как принять участие?</a:t>
            </a:r>
          </a:p>
          <a:p>
            <a:r>
              <a:rPr lang="ru-RU" dirty="0"/>
              <a:t>Принять участие в онлайн-уроках могут все образовательные организации, имеющие доступ в Интернет, компьютер, устройство для вывода изображения на экран (проектор, интерактивная доска и т.п.) и звука.</a:t>
            </a:r>
          </a:p>
          <a:p>
            <a:pPr lvl="0"/>
            <a:r>
              <a:rPr lang="ru-RU" dirty="0"/>
              <a:t>Выбрать тему, дату и  время урока на сайте </a:t>
            </a:r>
            <a:r>
              <a:rPr lang="ru-RU" dirty="0" err="1"/>
              <a:t>http</a:t>
            </a:r>
            <a:r>
              <a:rPr lang="ru-RU" dirty="0"/>
              <a:t>://</a:t>
            </a:r>
            <a:r>
              <a:rPr lang="ru-RU" dirty="0" err="1"/>
              <a:t>dni-fg.ru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Подать заявку для предварительной регистрации.</a:t>
            </a:r>
          </a:p>
          <a:p>
            <a:pPr lvl="0"/>
            <a:r>
              <a:rPr lang="ru-RU" dirty="0"/>
              <a:t>Принять участие в онлайн-уроке, накануне проверить оборудование.</a:t>
            </a:r>
          </a:p>
          <a:p>
            <a:pPr lvl="0"/>
            <a:r>
              <a:rPr lang="ru-RU" dirty="0"/>
              <a:t>Отправить отзыв организаторам.</a:t>
            </a:r>
          </a:p>
          <a:p>
            <a:pPr lvl="0"/>
            <a:r>
              <a:rPr lang="ru-RU" dirty="0"/>
              <a:t>Получить сертификат после обработки отзыва.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4BCD-10C8-42A5-ABBA-D5D1FBF78BB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013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34CC37E1-89DB-F54C-A285-B011317DB0C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6339" y="3797299"/>
            <a:ext cx="4062411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6339" y="6205566"/>
            <a:ext cx="4062411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5B42C9-D670-446A-9583-BD5571714E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98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ое 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11325222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3">
            <a:extLst>
              <a:ext uri="{FF2B5EF4-FFF2-40B4-BE49-F238E27FC236}">
                <a16:creationId xmlns:a16="http://schemas.microsoft.com/office/drawing/2014/main" id="{A0A68313-7CA3-4A32-A17E-CB916613E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388" y="3990975"/>
            <a:ext cx="11325225" cy="2435225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4591050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03950" y="1971675"/>
            <a:ext cx="2674938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9" name="Диаграмма 3">
            <a:extLst>
              <a:ext uri="{FF2B5EF4-FFF2-40B4-BE49-F238E27FC236}">
                <a16:creationId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9090025" y="1971675"/>
            <a:ext cx="2668586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80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3609975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279901" y="1971675"/>
            <a:ext cx="7478712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14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2665412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317875" y="1971675"/>
            <a:ext cx="8440738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79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Широк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3387" y="1971675"/>
            <a:ext cx="11325226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21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широкая таблица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9" y="1971675"/>
            <a:ext cx="11325222" cy="1771650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аблица 6">
            <a:extLst>
              <a:ext uri="{FF2B5EF4-FFF2-40B4-BE49-F238E27FC236}">
                <a16:creationId xmlns:a16="http://schemas.microsoft.com/office/drawing/2014/main" id="{A6C0B26A-D5AA-4CB3-9F2B-372E3DBE62A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3387" y="4010025"/>
            <a:ext cx="11325226" cy="241458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973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9" name="Рисунок 6">
            <a:extLst>
              <a:ext uri="{FF2B5EF4-FFF2-40B4-BE49-F238E27FC236}">
                <a16:creationId xmlns:a16="http://schemas.microsoft.com/office/drawing/2014/main" id="{2D09C9D3-356B-3846-94B4-E4F8438C66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253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D60555C7-2B73-3049-8C33-F281723F5299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:a16="http://schemas.microsoft.com/office/drawing/2014/main" id="{B34D0E2B-3A67-2B4B-B4DC-13F339FB52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690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лайдов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5">
            <a:extLst>
              <a:ext uri="{FF2B5EF4-FFF2-40B4-BE49-F238E27FC236}">
                <a16:creationId xmlns:a16="http://schemas.microsoft.com/office/drawing/2014/main" id="{149720B7-F087-0D46-8716-D12F8DD5635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3797299"/>
            <a:ext cx="5554663" cy="269240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1971675"/>
            <a:ext cx="5554663" cy="1089027"/>
          </a:xfrm>
        </p:spPr>
        <p:txBody>
          <a:bodyPr anchor="b"/>
          <a:lstStyle>
            <a:lvl1pPr>
              <a:spcBef>
                <a:spcPts val="0"/>
              </a:spcBef>
              <a:defRPr sz="1800" cap="none" spc="0" baseline="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Название презентации. </a:t>
            </a:r>
          </a:p>
          <a:p>
            <a:pPr lvl="0"/>
            <a:r>
              <a:rPr lang="ru-RU" dirty="0"/>
              <a:t>Личный финансовый план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:a16="http://schemas.microsoft.com/office/drawing/2014/main" id="{DF16A914-AF66-C045-9B76-8BF5E52935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03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1" name="Рисунок 6">
            <a:extLst>
              <a:ext uri="{FF2B5EF4-FFF2-40B4-BE49-F238E27FC236}">
                <a16:creationId xmlns:a16="http://schemas.microsoft.com/office/drawing/2014/main" id="{1D350056-7D55-234D-9A03-20C0F8E9FB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868D1A79-0555-C24E-AC19-8597029C75B0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79" y="431800"/>
            <a:ext cx="3638390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9357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:a16="http://schemas.microsoft.com/office/drawing/2014/main" id="{576F7CF3-5215-9E41-B00F-A2467B5A406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:a16="http://schemas.microsoft.com/office/drawing/2014/main" id="{BC34E9FA-E708-6144-89C3-CDB66D4AFC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9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 с оглавлением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5">
            <a:extLst>
              <a:ext uri="{FF2B5EF4-FFF2-40B4-BE49-F238E27FC236}">
                <a16:creationId xmlns:a16="http://schemas.microsoft.com/office/drawing/2014/main" id="{D893A5DB-B2E0-3B4E-9B24-2C07CA7DBDEE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8049" y="3787775"/>
            <a:ext cx="5770563" cy="2636838"/>
          </a:xfrm>
        </p:spPr>
        <p:txBody>
          <a:bodyPr anchor="t" anchorCtr="0"/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Подраздел презентации 1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2</a:t>
            </a:r>
          </a:p>
          <a:p>
            <a:pPr marL="216000" marR="0" lvl="0" indent="-216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dirty="0"/>
              <a:t>Подраздел презентации 3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1A1A2E58-2F29-4123-8EDA-08E6F8311E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844" y="2409825"/>
            <a:ext cx="2697956" cy="2171700"/>
          </a:xfrm>
        </p:spPr>
        <p:txBody>
          <a:bodyPr anchor="ctr" anchorCtr="0"/>
          <a:lstStyle>
            <a:lvl1pPr>
              <a:spcBef>
                <a:spcPts val="0"/>
              </a:spcBef>
              <a:defRPr sz="15000" b="1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1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2" name="Рисунок 6">
            <a:extLst>
              <a:ext uri="{FF2B5EF4-FFF2-40B4-BE49-F238E27FC236}">
                <a16:creationId xmlns:a16="http://schemas.microsoft.com/office/drawing/2014/main" id="{B285BCAC-AE70-3F4C-A015-C62A1A4A81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664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1">
    <p:bg>
      <p:bgPr>
        <a:gradFill>
          <a:gsLst>
            <a:gs pos="100000">
              <a:schemeClr val="accent2"/>
            </a:gs>
            <a:gs pos="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433388" y="863600"/>
            <a:ext cx="1132522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03949" y="1971675"/>
            <a:ext cx="5554662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390" y="1743075"/>
            <a:ext cx="5554662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3388" y="3838574"/>
            <a:ext cx="5554662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:a16="http://schemas.microsoft.com/office/drawing/2014/main" id="{8B871CEC-3811-5343-8FD4-E15214D6F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88" y="437814"/>
            <a:ext cx="1244021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300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крупным показателем 2">
    <p:bg>
      <p:bgPr>
        <a:gradFill>
          <a:gsLst>
            <a:gs pos="100000">
              <a:schemeClr val="accent6"/>
            </a:gs>
            <a:gs pos="0">
              <a:schemeClr val="accent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433388" y="863600"/>
            <a:ext cx="1132522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03949" y="1971675"/>
            <a:ext cx="5554662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390" y="1743075"/>
            <a:ext cx="5554662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3388" y="3838574"/>
            <a:ext cx="5554662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:a16="http://schemas.microsoft.com/office/drawing/2014/main" id="{38EFE22E-1DF4-C14C-9E2C-9B1D944171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88" y="437814"/>
            <a:ext cx="1244021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235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4743" y="3844925"/>
            <a:ext cx="5770563" cy="2636838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8" name="Рисунок 6">
            <a:extLst>
              <a:ext uri="{FF2B5EF4-FFF2-40B4-BE49-F238E27FC236}">
                <a16:creationId xmlns:a16="http://schemas.microsoft.com/office/drawing/2014/main" id="{8FCCF32E-0F6E-4544-A5DF-207C316A6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464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ключите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3389" y="4178299"/>
            <a:ext cx="11325224" cy="2303463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Служба по защите прав потребителей </a:t>
            </a:r>
          </a:p>
          <a:p>
            <a:pPr lvl="0"/>
            <a:r>
              <a:rPr lang="ru-RU" dirty="0"/>
              <a:t>финансовых услуг и миноритарных акционеров</a:t>
            </a:r>
          </a:p>
          <a:p>
            <a:pPr lvl="0"/>
            <a:r>
              <a:rPr lang="ru-RU" dirty="0"/>
              <a:t>Пункт приема корреспонденции: 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02FD43A-C81A-4B12-B731-C0200E4E9C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3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20E5DCE5-DCC6-9D49-9FD7-9D01D8772A13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79" y="431800"/>
            <a:ext cx="3638390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5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50" y="3797299"/>
            <a:ext cx="4592638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8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950" y="6205566"/>
            <a:ext cx="4592638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 </a:t>
            </a:r>
            <a:r>
              <a:rPr lang="ru-RU" dirty="0"/>
              <a:t>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CCE6C-1C13-42E8-8E94-10A9B14A53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79" y="431800"/>
            <a:ext cx="3638390" cy="9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7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зисы в 4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7">
            <a:extLst>
              <a:ext uri="{FF2B5EF4-FFF2-40B4-BE49-F238E27FC236}">
                <a16:creationId xmlns:a16="http://schemas.microsoft.com/office/drawing/2014/main" id="{19A166C2-0FC5-4C62-B1C8-A2E9D3DA35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17875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7">
            <a:extLst>
              <a:ext uri="{FF2B5EF4-FFF2-40B4-BE49-F238E27FC236}">
                <a16:creationId xmlns:a16="http://schemas.microsoft.com/office/drawing/2014/main" id="{7DF90D02-C38A-4C8E-BE27-B09AFCC1C4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3950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FDC2D01E-6E23-46AF-88FD-5810F4C0FE1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90025" y="1971675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7">
            <a:extLst>
              <a:ext uri="{FF2B5EF4-FFF2-40B4-BE49-F238E27FC236}">
                <a16:creationId xmlns:a16="http://schemas.microsoft.com/office/drawing/2014/main" id="{8CD2E874-F798-449B-AF52-6E51992865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3388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7">
            <a:extLst>
              <a:ext uri="{FF2B5EF4-FFF2-40B4-BE49-F238E27FC236}">
                <a16:creationId xmlns:a16="http://schemas.microsoft.com/office/drawing/2014/main" id="{8D8FCC09-FB67-4021-814D-A90AB3AA44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17875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7">
            <a:extLst>
              <a:ext uri="{FF2B5EF4-FFF2-40B4-BE49-F238E27FC236}">
                <a16:creationId xmlns:a16="http://schemas.microsoft.com/office/drawing/2014/main" id="{F12346B4-8A43-495A-AB40-34684AAD88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03950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:a16="http://schemas.microsoft.com/office/drawing/2014/main" id="{5159B785-97A0-4186-AABD-4FE1A5BAF4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090025" y="4189628"/>
            <a:ext cx="2665412" cy="184785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9053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5554662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3951" y="1971675"/>
            <a:ext cx="5554659" cy="4452938"/>
          </a:xfr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9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4942103"/>
            <a:ext cx="5554662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3391" y="1971675"/>
            <a:ext cx="555465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7" name="Текст 7">
            <a:extLst>
              <a:ext uri="{FF2B5EF4-FFF2-40B4-BE49-F238E27FC236}">
                <a16:creationId xmlns:a16="http://schemas.microsoft.com/office/drawing/2014/main" id="{F2786F94-0219-4D50-AE47-BFADD00557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03947" y="4942103"/>
            <a:ext cx="5554662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Рисунок 9">
            <a:extLst>
              <a:ext uri="{FF2B5EF4-FFF2-40B4-BE49-F238E27FC236}">
                <a16:creationId xmlns:a16="http://schemas.microsoft.com/office/drawing/2014/main" id="{08194C61-3908-4D9E-ADA8-AD85B6B49F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3950" y="1971675"/>
            <a:ext cx="5554659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49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изображение в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4942103"/>
            <a:ext cx="3609974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3392" y="1971675"/>
            <a:ext cx="3609972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1" name="Текст 7">
            <a:extLst>
              <a:ext uri="{FF2B5EF4-FFF2-40B4-BE49-F238E27FC236}">
                <a16:creationId xmlns:a16="http://schemas.microsoft.com/office/drawing/2014/main" id="{DCBD97CA-2B21-43E5-B3A6-4E3A6887B7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79900" y="4942103"/>
            <a:ext cx="3633788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9BB48594-CDF5-4760-829E-7067E397D5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79904" y="1971675"/>
            <a:ext cx="363378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8EDE3255-D331-473E-9F80-45DF45BC78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24820" y="4942103"/>
            <a:ext cx="3633788" cy="1482509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:a16="http://schemas.microsoft.com/office/drawing/2014/main" id="{988FBD5B-1F8B-4DA1-9167-A98867F784D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4824" y="1971675"/>
            <a:ext cx="3633784" cy="27336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094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153" y="1975652"/>
            <a:ext cx="11320460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7438" y="431800"/>
            <a:ext cx="8439150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Колонтитул раздела или подраздела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433388" y="866775"/>
            <a:ext cx="11325225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8C4910-12A5-47A1-A219-F6CDF997B2AA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88" y="437814"/>
            <a:ext cx="123796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71" r:id="rId3"/>
    <p:sldLayoutId id="2147483672" r:id="rId4"/>
    <p:sldLayoutId id="2147483658" r:id="rId5"/>
    <p:sldLayoutId id="2147483657" r:id="rId6"/>
    <p:sldLayoutId id="2147483650" r:id="rId7"/>
    <p:sldLayoutId id="2147483651" r:id="rId8"/>
    <p:sldLayoutId id="2147483652" r:id="rId9"/>
    <p:sldLayoutId id="2147483669" r:id="rId10"/>
    <p:sldLayoutId id="2147483653" r:id="rId11"/>
    <p:sldLayoutId id="2147483654" r:id="rId12"/>
    <p:sldLayoutId id="2147483655" r:id="rId13"/>
    <p:sldLayoutId id="2147483656" r:id="rId14"/>
    <p:sldLayoutId id="2147483668" r:id="rId15"/>
    <p:sldLayoutId id="2147483662" r:id="rId16"/>
    <p:sldLayoutId id="2147483673" r:id="rId17"/>
    <p:sldLayoutId id="2147483674" r:id="rId18"/>
    <p:sldLayoutId id="2147483663" r:id="rId19"/>
    <p:sldLayoutId id="2147483675" r:id="rId20"/>
    <p:sldLayoutId id="2147483676" r:id="rId21"/>
    <p:sldLayoutId id="2147483666" r:id="rId22"/>
    <p:sldLayoutId id="2147483667" r:id="rId23"/>
    <p:sldLayoutId id="2147483664" r:id="rId24"/>
    <p:sldLayoutId id="2147483665" r:id="rId2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7" userDrawn="1">
          <p15:clr>
            <a:srgbClr val="F26B43"/>
          </p15:clr>
        </p15:guide>
        <p15:guide id="2" pos="7407" userDrawn="1">
          <p15:clr>
            <a:srgbClr val="F26B43"/>
          </p15:clr>
        </p15:guide>
        <p15:guide id="3" pos="273" userDrawn="1">
          <p15:clr>
            <a:srgbClr val="F26B43"/>
          </p15:clr>
        </p15:guide>
        <p15:guide id="4" orient="horz" pos="272" userDrawn="1">
          <p15:clr>
            <a:srgbClr val="F26B43"/>
          </p15:clr>
        </p15:guide>
        <p15:guide id="5" pos="879" userDrawn="1">
          <p15:clr>
            <a:srgbClr val="F26B43"/>
          </p15:clr>
        </p15:guide>
        <p15:guide id="6" pos="741" userDrawn="1">
          <p15:clr>
            <a:srgbClr val="F26B43"/>
          </p15:clr>
        </p15:guide>
        <p15:guide id="7" pos="1368" userDrawn="1">
          <p15:clr>
            <a:srgbClr val="F26B43"/>
          </p15:clr>
        </p15:guide>
        <p15:guide id="8" pos="1485" userDrawn="1">
          <p15:clr>
            <a:srgbClr val="F26B43"/>
          </p15:clr>
        </p15:guide>
        <p15:guide id="9" pos="1952" userDrawn="1">
          <p15:clr>
            <a:srgbClr val="F26B43"/>
          </p15:clr>
        </p15:guide>
        <p15:guide id="10" pos="2090" userDrawn="1">
          <p15:clr>
            <a:srgbClr val="F26B43"/>
          </p15:clr>
        </p15:guide>
        <p15:guide id="11" pos="2547" userDrawn="1">
          <p15:clr>
            <a:srgbClr val="F26B43"/>
          </p15:clr>
        </p15:guide>
        <p15:guide id="12" pos="2696" userDrawn="1">
          <p15:clr>
            <a:srgbClr val="F26B43"/>
          </p15:clr>
        </p15:guide>
        <p15:guide id="13" pos="3165" userDrawn="1">
          <p15:clr>
            <a:srgbClr val="F26B43"/>
          </p15:clr>
        </p15:guide>
        <p15:guide id="14" pos="3300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08" userDrawn="1">
          <p15:clr>
            <a:srgbClr val="F26B43"/>
          </p15:clr>
        </p15:guide>
        <p15:guide id="17" pos="4377" userDrawn="1">
          <p15:clr>
            <a:srgbClr val="F26B43"/>
          </p15:clr>
        </p15:guide>
        <p15:guide id="18" pos="4512" userDrawn="1">
          <p15:clr>
            <a:srgbClr val="F26B43"/>
          </p15:clr>
        </p15:guide>
        <p15:guide id="19" pos="4985" userDrawn="1">
          <p15:clr>
            <a:srgbClr val="F26B43"/>
          </p15:clr>
        </p15:guide>
        <p15:guide id="20" pos="5118" userDrawn="1">
          <p15:clr>
            <a:srgbClr val="F26B43"/>
          </p15:clr>
        </p15:guide>
        <p15:guide id="21" pos="5589" userDrawn="1">
          <p15:clr>
            <a:srgbClr val="F26B43"/>
          </p15:clr>
        </p15:guide>
        <p15:guide id="22" pos="5726" userDrawn="1">
          <p15:clr>
            <a:srgbClr val="F26B43"/>
          </p15:clr>
        </p15:guide>
        <p15:guide id="23" pos="6195" userDrawn="1">
          <p15:clr>
            <a:srgbClr val="F26B43"/>
          </p15:clr>
        </p15:guide>
        <p15:guide id="24" pos="6332" userDrawn="1">
          <p15:clr>
            <a:srgbClr val="F26B43"/>
          </p15:clr>
        </p15:guide>
        <p15:guide id="25" pos="6801" userDrawn="1">
          <p15:clr>
            <a:srgbClr val="F26B43"/>
          </p15:clr>
        </p15:guide>
        <p15:guide id="26" pos="6938" userDrawn="1">
          <p15:clr>
            <a:srgbClr val="F26B43"/>
          </p15:clr>
        </p15:guide>
        <p15:guide id="27" orient="horz" pos="2160" userDrawn="1">
          <p15:clr>
            <a:srgbClr val="F26B43"/>
          </p15:clr>
        </p15:guide>
        <p15:guide id="28" orient="horz" pos="696" userDrawn="1">
          <p15:clr>
            <a:srgbClr val="F26B43"/>
          </p15:clr>
        </p15:guide>
        <p15:guide id="29" orient="horz" pos="1242" userDrawn="1">
          <p15:clr>
            <a:srgbClr val="F26B43"/>
          </p15:clr>
        </p15:guide>
        <p15:guide id="30" orient="horz" pos="10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oligra.r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hyperlink" Target="mailto:otchet@doligra.r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svg"/><Relationship Id="rId5" Type="http://schemas.openxmlformats.org/officeDocument/2006/relationships/image" Target="../media/image21.png"/><Relationship Id="rId4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ni-fg.r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6D32CE10-D78F-4CAF-B675-5D537BB173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76339" y="4087841"/>
            <a:ext cx="8049142" cy="2117725"/>
          </a:xfrm>
        </p:spPr>
        <p:txBody>
          <a:bodyPr/>
          <a:lstStyle/>
          <a:p>
            <a:r>
              <a:rPr lang="ru-RU" sz="2800" dirty="0"/>
              <a:t>ВНЕДРЕНИЕ</a:t>
            </a:r>
            <a:endParaRPr lang="en-US" sz="2800" dirty="0"/>
          </a:p>
          <a:p>
            <a:r>
              <a:rPr lang="ru-RU" sz="2800" dirty="0"/>
              <a:t>ФИНАНСОВОЙ ГРАМОТНОСТИ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ru-RU" sz="2800" dirty="0"/>
              <a:t>В ОБРАЗОВАТЕЛЬНЫЙ ПРОЦЕСС</a:t>
            </a:r>
            <a:endParaRPr lang="en-US" sz="2800" dirty="0"/>
          </a:p>
          <a:p>
            <a:r>
              <a:rPr lang="ru-RU" sz="2800" dirty="0"/>
              <a:t>общеобразовательных организаций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FE3864-6570-415C-B3DA-EE5E1FDABE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2021 г.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6FFFBAE-D178-BF40-9D37-61B1970F25E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437859" y="824614"/>
            <a:ext cx="2658928" cy="260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28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404547"/>
          </a:xfrm>
        </p:spPr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Дол-игра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10</a:t>
            </a:fld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99C2E5-FB5E-E248-990D-A765778212F4}"/>
              </a:ext>
            </a:extLst>
          </p:cNvPr>
          <p:cNvSpPr txBox="1"/>
          <p:nvPr/>
        </p:nvSpPr>
        <p:spPr>
          <a:xfrm flipH="1">
            <a:off x="345077" y="2325466"/>
            <a:ext cx="65905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+mj-lt"/>
              <a:buAutoNum type="arabicPeriod"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Скачать игру на сайте 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  <a:hlinkClick r:id="rId3"/>
              </a:rPr>
              <a:t>http://doligra.ru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+mj-lt"/>
              <a:buAutoNum type="arabicPeriod"/>
              <a:tabLst/>
              <a:defRPr/>
            </a:pPr>
            <a:endParaRPr lang="en-US" b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342900" indent="-342900" algn="just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>
                <a:solidFill>
                  <a:prstClr val="black"/>
                </a:solidFill>
                <a:cs typeface="Calibri" panose="020F0502020204030204" pitchFamily="34" charset="0"/>
              </a:rPr>
              <a:t>Провести игру с учениками или отдыхающими ДОЛ</a:t>
            </a: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342900" indent="-342900" algn="just">
              <a:buClr>
                <a:schemeClr val="accent3"/>
              </a:buClr>
              <a:buFont typeface="+mj-lt"/>
              <a:buAutoNum type="arabicPeriod"/>
              <a:defRPr/>
            </a:pPr>
            <a:endParaRPr lang="en-US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342900" indent="-342900" algn="just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>
                <a:solidFill>
                  <a:prstClr val="black"/>
                </a:solidFill>
                <a:cs typeface="Calibri" panose="020F0502020204030204" pitchFamily="34" charset="0"/>
              </a:rPr>
              <a:t>Отправить организаторам заполненную форму отчета</a:t>
            </a:r>
            <a: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  <a:t/>
            </a:r>
            <a:br>
              <a:rPr lang="en-US" dirty="0">
                <a:solidFill>
                  <a:prstClr val="black"/>
                </a:solidFill>
                <a:cs typeface="Calibri" panose="020F0502020204030204" pitchFamily="34" charset="0"/>
              </a:rPr>
            </a:br>
            <a:r>
              <a:rPr lang="ru-RU" dirty="0">
                <a:solidFill>
                  <a:prstClr val="black"/>
                </a:solidFill>
                <a:cs typeface="Calibri" panose="020F0502020204030204" pitchFamily="34" charset="0"/>
              </a:rPr>
              <a:t>и несколько фотографий процесса игры по адресу </a:t>
            </a:r>
            <a:r>
              <a:rPr lang="ru-RU" b="1" dirty="0">
                <a:solidFill>
                  <a:prstClr val="black"/>
                </a:solidFill>
                <a:cs typeface="Calibri" panose="020F0502020204030204" pitchFamily="34" charset="0"/>
                <a:hlinkClick r:id="rId4"/>
              </a:rPr>
              <a:t>otchet@doligra.ru</a:t>
            </a:r>
            <a:endParaRPr lang="en-US" b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342900" indent="-342900" algn="just">
              <a:buClr>
                <a:schemeClr val="accent3"/>
              </a:buClr>
              <a:buFont typeface="+mj-lt"/>
              <a:buAutoNum type="arabicPeriod"/>
              <a:defRPr/>
            </a:pPr>
            <a:endParaRPr lang="en-US" b="1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342900" indent="-342900" algn="just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>
                <a:solidFill>
                  <a:prstClr val="black"/>
                </a:solidFill>
                <a:cs typeface="Calibri" panose="020F0502020204030204" pitchFamily="34" charset="0"/>
              </a:rPr>
              <a:t>После обработки отчета в ответ будет направлен сертификат </a:t>
            </a:r>
            <a:r>
              <a:rPr lang="ru-RU" dirty="0" smtClean="0">
                <a:solidFill>
                  <a:prstClr val="black"/>
                </a:solidFill>
                <a:cs typeface="Calibri" panose="020F0502020204030204" pitchFamily="34" charset="0"/>
              </a:rPr>
              <a:t>участника</a:t>
            </a:r>
            <a:endParaRPr lang="en-US" b="1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FB394B1C-0425-7943-8D4E-6827F443D352}"/>
              </a:ext>
            </a:extLst>
          </p:cNvPr>
          <p:cNvSpPr txBox="1">
            <a:spLocks/>
          </p:cNvSpPr>
          <p:nvPr/>
        </p:nvSpPr>
        <p:spPr>
          <a:xfrm>
            <a:off x="433387" y="1878403"/>
            <a:ext cx="9974703" cy="37382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>
              <a:defRPr/>
            </a:pPr>
            <a:r>
              <a:rPr lang="ru-RU" sz="2000" b="1" dirty="0">
                <a:solidFill>
                  <a:schemeClr val="tx1"/>
                </a:solidFill>
                <a:latin typeface="Arial"/>
              </a:rPr>
              <a:t>Как принять участие?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B4711B-D4C7-7D4E-B9D4-D95D8689B53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0119" y="1919064"/>
            <a:ext cx="4711881" cy="341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034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0D1B6D3C-5A7D-1246-9C56-9425D75A463E}"/>
              </a:ext>
            </a:extLst>
          </p:cNvPr>
          <p:cNvSpPr/>
          <p:nvPr/>
        </p:nvSpPr>
        <p:spPr>
          <a:xfrm>
            <a:off x="7468296" y="1863758"/>
            <a:ext cx="3918046" cy="39180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404547"/>
          </a:xfrm>
        </p:spPr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Перспективные направления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11</a:t>
            </a:fld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99C2E5-FB5E-E248-990D-A765778212F4}"/>
              </a:ext>
            </a:extLst>
          </p:cNvPr>
          <p:cNvSpPr txBox="1"/>
          <p:nvPr/>
        </p:nvSpPr>
        <p:spPr>
          <a:xfrm flipH="1">
            <a:off x="352105" y="2005998"/>
            <a:ext cx="6088452" cy="3824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25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>
                <a:solidFill>
                  <a:prstClr val="black"/>
                </a:solidFill>
                <a:cs typeface="Calibri" panose="020F0502020204030204" pitchFamily="34" charset="0"/>
              </a:rPr>
              <a:t>Разработка нового образовательного контента по финансовой грамотности, цифровизация существующих материалов</a:t>
            </a:r>
            <a:endParaRPr lang="en-US" sz="20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285750" lvl="0" indent="-285750" algn="just">
              <a:spcAft>
                <a:spcPts val="25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>
                <a:solidFill>
                  <a:prstClr val="black"/>
                </a:solidFill>
                <a:cs typeface="Calibri" panose="020F0502020204030204" pitchFamily="34" charset="0"/>
              </a:rPr>
              <a:t>Повышение квалификации педагогов, увеличение их заинтересованности</a:t>
            </a:r>
          </a:p>
          <a:p>
            <a:pPr marL="285750" lvl="0" indent="-285750" algn="just">
              <a:spcAft>
                <a:spcPts val="25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>
                <a:solidFill>
                  <a:prstClr val="black"/>
                </a:solidFill>
                <a:cs typeface="Calibri" panose="020F0502020204030204" pitchFamily="34" charset="0"/>
              </a:rPr>
              <a:t>Включение вопросов по финансовой </a:t>
            </a:r>
            <a:r>
              <a:rPr lang="ru-RU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грамотности в </a:t>
            </a:r>
            <a:r>
              <a:rPr lang="ru-RU" sz="2000" dirty="0">
                <a:solidFill>
                  <a:prstClr val="black"/>
                </a:solidFill>
                <a:cs typeface="Calibri" panose="020F0502020204030204" pitchFamily="34" charset="0"/>
              </a:rPr>
              <a:t>КИМ ЕГЭ</a:t>
            </a:r>
          </a:p>
          <a:p>
            <a:pPr marL="285750" indent="-285750" algn="just">
              <a:spcAft>
                <a:spcPts val="25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Масштабирование </a:t>
            </a:r>
            <a:r>
              <a:rPr lang="ru-RU" sz="2000" dirty="0">
                <a:solidFill>
                  <a:prstClr val="black"/>
                </a:solidFill>
                <a:cs typeface="Calibri" panose="020F0502020204030204" pitchFamily="34" charset="0"/>
              </a:rPr>
              <a:t>лучших практик в области преподавания финансовой </a:t>
            </a:r>
            <a:r>
              <a:rPr lang="ru-RU" sz="2000" dirty="0" smtClean="0">
                <a:solidFill>
                  <a:prstClr val="black"/>
                </a:solidFill>
                <a:cs typeface="Calibri" panose="020F0502020204030204" pitchFamily="34" charset="0"/>
              </a:rPr>
              <a:t>грамотности</a:t>
            </a:r>
            <a:endParaRPr lang="ru-RU" sz="200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D309722-D7DB-E74F-8BFF-BED9CB19B7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050895" y="1701917"/>
            <a:ext cx="2049005" cy="385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70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20BD7F-4CE7-1441-87F1-33BB8F836350}"/>
              </a:ext>
            </a:extLst>
          </p:cNvPr>
          <p:cNvSpPr txBox="1"/>
          <p:nvPr/>
        </p:nvSpPr>
        <p:spPr>
          <a:xfrm>
            <a:off x="1012576" y="3597297"/>
            <a:ext cx="5083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Начните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внедрять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финансовую грамотность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сейчас</a:t>
            </a:r>
          </a:p>
        </p:txBody>
      </p:sp>
      <p:sp>
        <p:nvSpPr>
          <p:cNvPr id="4" name="Прямоугольник 7">
            <a:extLst>
              <a:ext uri="{FF2B5EF4-FFF2-40B4-BE49-F238E27FC236}">
                <a16:creationId xmlns:a16="http://schemas.microsoft.com/office/drawing/2014/main" id="{2B34A0B3-1F63-0748-910A-25CA9D56DD17}"/>
              </a:ext>
            </a:extLst>
          </p:cNvPr>
          <p:cNvSpPr/>
          <p:nvPr/>
        </p:nvSpPr>
        <p:spPr>
          <a:xfrm>
            <a:off x="7947986" y="4963176"/>
            <a:ext cx="4864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ФИО, </a:t>
            </a:r>
          </a:p>
          <a:p>
            <a:pPr algn="just"/>
            <a:r>
              <a:rPr lang="ru-RU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</a:t>
            </a:r>
          </a:p>
        </p:txBody>
      </p:sp>
      <p:sp>
        <p:nvSpPr>
          <p:cNvPr id="5" name="Прямоугольник 8">
            <a:extLst>
              <a:ext uri="{FF2B5EF4-FFF2-40B4-BE49-F238E27FC236}">
                <a16:creationId xmlns:a16="http://schemas.microsoft.com/office/drawing/2014/main" id="{49F6CB30-9C73-AC4C-AD65-86E1B40DEC29}"/>
              </a:ext>
            </a:extLst>
          </p:cNvPr>
          <p:cNvSpPr/>
          <p:nvPr/>
        </p:nvSpPr>
        <p:spPr>
          <a:xfrm>
            <a:off x="7870348" y="5557748"/>
            <a:ext cx="2843663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 (ХХХ) ХХХ-ХХ-ХХ</a:t>
            </a:r>
          </a:p>
        </p:txBody>
      </p:sp>
      <p:sp>
        <p:nvSpPr>
          <p:cNvPr id="6" name="Прямоугольник 9">
            <a:extLst>
              <a:ext uri="{FF2B5EF4-FFF2-40B4-BE49-F238E27FC236}">
                <a16:creationId xmlns:a16="http://schemas.microsoft.com/office/drawing/2014/main" id="{63F8E2A9-CE0A-3F48-BC1C-DD2879B253E7}"/>
              </a:ext>
            </a:extLst>
          </p:cNvPr>
          <p:cNvSpPr/>
          <p:nvPr/>
        </p:nvSpPr>
        <p:spPr>
          <a:xfrm>
            <a:off x="7947986" y="5975811"/>
            <a:ext cx="2095205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ххххх@cbr.ru</a:t>
            </a:r>
          </a:p>
        </p:txBody>
      </p:sp>
      <p:sp>
        <p:nvSpPr>
          <p:cNvPr id="14" name="Прямоугольник 7">
            <a:extLst>
              <a:ext uri="{FF2B5EF4-FFF2-40B4-BE49-F238E27FC236}">
                <a16:creationId xmlns:a16="http://schemas.microsoft.com/office/drawing/2014/main" id="{78A41CC7-951D-C340-B731-C20EF50F199C}"/>
              </a:ext>
            </a:extLst>
          </p:cNvPr>
          <p:cNvSpPr/>
          <p:nvPr/>
        </p:nvSpPr>
        <p:spPr>
          <a:xfrm>
            <a:off x="1012576" y="4440297"/>
            <a:ext cx="48643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>
                    <a:lumMod val="85000"/>
                  </a:schemeClr>
                </a:solidFill>
              </a:rPr>
              <a:t>актуальная информация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bg1">
                    <a:lumMod val="85000"/>
                  </a:schemeClr>
                </a:solidFill>
              </a:rPr>
              <a:t>в социальных сетях</a:t>
            </a:r>
          </a:p>
        </p:txBody>
      </p:sp>
      <p:sp>
        <p:nvSpPr>
          <p:cNvPr id="15" name="Прямоугольник 7">
            <a:extLst>
              <a:ext uri="{FF2B5EF4-FFF2-40B4-BE49-F238E27FC236}">
                <a16:creationId xmlns:a16="http://schemas.microsoft.com/office/drawing/2014/main" id="{6DE7FB3B-A99E-5540-B64D-DC44F34A52EB}"/>
              </a:ext>
            </a:extLst>
          </p:cNvPr>
          <p:cNvSpPr/>
          <p:nvPr/>
        </p:nvSpPr>
        <p:spPr>
          <a:xfrm>
            <a:off x="1519298" y="5001023"/>
            <a:ext cx="3847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https://</a:t>
            </a:r>
            <a:r>
              <a:rPr lang="en-US" sz="1400" dirty="0" err="1">
                <a:solidFill>
                  <a:schemeClr val="bg1"/>
                </a:solidFill>
              </a:rPr>
              <a:t>www.facebook.com</a:t>
            </a:r>
            <a:r>
              <a:rPr lang="en-US" sz="1400" dirty="0">
                <a:solidFill>
                  <a:schemeClr val="bg1"/>
                </a:solidFill>
              </a:rPr>
              <a:t>/groups/</a:t>
            </a:r>
            <a:r>
              <a:rPr lang="en-US" sz="1400" dirty="0" err="1">
                <a:solidFill>
                  <a:schemeClr val="bg1"/>
                </a:solidFill>
              </a:rPr>
              <a:t>finprosvet</a:t>
            </a:r>
            <a:r>
              <a:rPr lang="en-US" sz="1400" dirty="0">
                <a:solidFill>
                  <a:schemeClr val="bg1"/>
                </a:solidFill>
              </a:rPr>
              <a:t>/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7">
            <a:extLst>
              <a:ext uri="{FF2B5EF4-FFF2-40B4-BE49-F238E27FC236}">
                <a16:creationId xmlns:a16="http://schemas.microsoft.com/office/drawing/2014/main" id="{753BA516-6898-B94E-AEA4-95F6A5416B92}"/>
              </a:ext>
            </a:extLst>
          </p:cNvPr>
          <p:cNvSpPr/>
          <p:nvPr/>
        </p:nvSpPr>
        <p:spPr>
          <a:xfrm>
            <a:off x="1519298" y="5484103"/>
            <a:ext cx="3847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https://</a:t>
            </a:r>
            <a:r>
              <a:rPr lang="en-US" sz="1400" dirty="0" err="1">
                <a:solidFill>
                  <a:schemeClr val="bg1"/>
                </a:solidFill>
              </a:rPr>
              <a:t>vk.com</a:t>
            </a:r>
            <a:r>
              <a:rPr lang="en-US" sz="1400" dirty="0">
                <a:solidFill>
                  <a:schemeClr val="bg1"/>
                </a:solidFill>
              </a:rPr>
              <a:t>/</a:t>
            </a:r>
            <a:r>
              <a:rPr lang="en-US" sz="1400" dirty="0" err="1">
                <a:solidFill>
                  <a:schemeClr val="bg1"/>
                </a:solidFill>
              </a:rPr>
              <a:t>finprosv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7">
            <a:extLst>
              <a:ext uri="{FF2B5EF4-FFF2-40B4-BE49-F238E27FC236}">
                <a16:creationId xmlns:a16="http://schemas.microsoft.com/office/drawing/2014/main" id="{0C16D19D-F1D7-DD4F-9190-66A63214435A}"/>
              </a:ext>
            </a:extLst>
          </p:cNvPr>
          <p:cNvSpPr/>
          <p:nvPr/>
        </p:nvSpPr>
        <p:spPr>
          <a:xfrm>
            <a:off x="1519298" y="5975811"/>
            <a:ext cx="3847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https://</a:t>
            </a:r>
            <a:r>
              <a:rPr lang="en-US" sz="1400" dirty="0" err="1">
                <a:solidFill>
                  <a:schemeClr val="bg1"/>
                </a:solidFill>
              </a:rPr>
              <a:t>ok.ru</a:t>
            </a:r>
            <a:r>
              <a:rPr lang="en-US" sz="1400" dirty="0">
                <a:solidFill>
                  <a:schemeClr val="bg1"/>
                </a:solidFill>
              </a:rPr>
              <a:t>/group/</a:t>
            </a:r>
            <a:r>
              <a:rPr lang="en-US" sz="1400" dirty="0" err="1">
                <a:solidFill>
                  <a:schemeClr val="bg1"/>
                </a:solidFill>
              </a:rPr>
              <a:t>finprosvet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283354C-5B89-C748-ABFA-BF03BCF923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48834" y="5028911"/>
            <a:ext cx="252000" cy="2520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126BD910-E21C-FE4E-928C-83AED695F8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48834" y="5511991"/>
            <a:ext cx="252000" cy="2520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C7A5BDA6-800C-2D4A-A4CC-AA966FB0ED1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148834" y="6003699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980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7578967-657D-DD41-8DAC-A1B351D3AA92}"/>
              </a:ext>
            </a:extLst>
          </p:cNvPr>
          <p:cNvSpPr/>
          <p:nvPr/>
        </p:nvSpPr>
        <p:spPr>
          <a:xfrm>
            <a:off x="0" y="4255439"/>
            <a:ext cx="12192000" cy="788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2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D3F190-90B6-9C4E-8163-F69AF7190B01}"/>
              </a:ext>
            </a:extLst>
          </p:cNvPr>
          <p:cNvSpPr txBox="1"/>
          <p:nvPr/>
        </p:nvSpPr>
        <p:spPr>
          <a:xfrm>
            <a:off x="757089" y="4175807"/>
            <a:ext cx="8656889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lnSpc>
                <a:spcPts val="4533"/>
              </a:lnSpc>
            </a:pPr>
            <a:r>
              <a:rPr lang="ru-RU" sz="2400" dirty="0"/>
              <a:t>шаг навстречу финансовому благополучию </a:t>
            </a:r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979BE5-8A05-BC42-84F1-704FF7929BDC}"/>
              </a:ext>
            </a:extLst>
          </p:cNvPr>
          <p:cNvSpPr txBox="1"/>
          <p:nvPr/>
        </p:nvSpPr>
        <p:spPr>
          <a:xfrm>
            <a:off x="757089" y="3597056"/>
            <a:ext cx="6773008" cy="618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>
              <a:lnSpc>
                <a:spcPts val="4533"/>
              </a:lnSpc>
            </a:pPr>
            <a:r>
              <a:rPr lang="ru-RU" sz="3200" b="1" dirty="0"/>
              <a:t>ФИНАНСОВАЯ ГРАМОТНОСТЬ</a:t>
            </a:r>
            <a:r>
              <a:rPr lang="en-US" sz="3200" b="1" dirty="0"/>
              <a:t> –</a:t>
            </a:r>
            <a:endParaRPr lang="ru-RU" sz="3200" b="1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797757A-D865-C448-91A6-886DAF5737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496628" y="1299877"/>
            <a:ext cx="3261983" cy="38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8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Ключевые стратегические </a:t>
            </a:r>
            <a:r>
              <a:rPr lang="ru-RU" dirty="0" smtClean="0">
                <a:solidFill>
                  <a:schemeClr val="accent3"/>
                </a:solidFill>
              </a:rPr>
              <a:t>документы</a:t>
            </a:r>
            <a:endParaRPr lang="x-none" dirty="0">
              <a:solidFill>
                <a:schemeClr val="accent3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3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D3F190-90B6-9C4E-8163-F69AF7190B01}"/>
              </a:ext>
            </a:extLst>
          </p:cNvPr>
          <p:cNvSpPr txBox="1"/>
          <p:nvPr/>
        </p:nvSpPr>
        <p:spPr>
          <a:xfrm>
            <a:off x="433386" y="1945570"/>
            <a:ext cx="88111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0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/>
              <a:t>Стратегия повышения финансовой грамотности в Российской Федерации на 2017-2023 годы</a:t>
            </a:r>
            <a:r>
              <a:rPr lang="en-US" sz="2000" dirty="0"/>
              <a:t> </a:t>
            </a:r>
            <a:r>
              <a:rPr lang="ru-RU" sz="2000" dirty="0"/>
              <a:t>и План мероприятий Минфина России и Банка России по реализации Стратегии</a:t>
            </a:r>
          </a:p>
          <a:p>
            <a:pPr marL="285750" indent="-285750">
              <a:spcAft>
                <a:spcPts val="20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/>
              <a:t>Соглашение </a:t>
            </a:r>
            <a:r>
              <a:rPr lang="ru-RU" sz="2000" dirty="0" smtClean="0"/>
              <a:t>Минобрнауки* России </a:t>
            </a:r>
            <a:r>
              <a:rPr lang="ru-RU" sz="2000" dirty="0"/>
              <a:t>и Банка России о сотрудничестве в области повышения финансовой грамотности населения Российской Федерации</a:t>
            </a:r>
          </a:p>
          <a:p>
            <a:pPr marL="285750" indent="-285750">
              <a:spcAft>
                <a:spcPts val="20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/>
              <a:t>Региональные программы по повышению финансовой грамотности населения и планы</a:t>
            </a:r>
            <a:r>
              <a:rPr lang="en-US" sz="2000" dirty="0"/>
              <a:t> </a:t>
            </a:r>
            <a:r>
              <a:rPr lang="ru-RU" sz="2000" dirty="0"/>
              <a:t>по их реализации </a:t>
            </a:r>
          </a:p>
          <a:p>
            <a:pPr marL="285750" indent="-285750">
              <a:spcAft>
                <a:spcPts val="20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/>
              <a:t>Соглашения органов исполнительной власти субъектов Российской Федерации и Банка России о сотрудничестве в области повышения финансовой грамотности населения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76340EB-C69B-0842-A4AC-3021D9D12C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431669" y="2179762"/>
            <a:ext cx="2192418" cy="36723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8186" y="6477000"/>
            <a:ext cx="8811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>
                    <a:lumMod val="65000"/>
                  </a:schemeClr>
                </a:solidFill>
              </a:rPr>
              <a:t>*с мая 2018 – Минпросвещения России и Минобрнауки России</a:t>
            </a:r>
          </a:p>
        </p:txBody>
      </p:sp>
    </p:spTree>
    <p:extLst>
      <p:ext uri="{BB962C8B-B14F-4D97-AF65-F5344CB8AC3E}">
        <p14:creationId xmlns:p14="http://schemas.microsoft.com/office/powerpoint/2010/main" val="3470143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accent3"/>
                </a:solidFill>
              </a:rPr>
              <a:t>Данные о внедрении финансовой грамотности в образовательный процесс*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4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76A777-26CF-D54E-8C00-45ABBD3850FF}"/>
              </a:ext>
            </a:extLst>
          </p:cNvPr>
          <p:cNvSpPr txBox="1"/>
          <p:nvPr/>
        </p:nvSpPr>
        <p:spPr>
          <a:xfrm>
            <a:off x="304275" y="1935986"/>
            <a:ext cx="171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spc="-100" dirty="0"/>
              <a:t>32 110 </a:t>
            </a:r>
            <a:endParaRPr lang="ru-RU" sz="4000" b="1" spc="-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2953DE-70A9-774B-97A5-988D00B24810}"/>
              </a:ext>
            </a:extLst>
          </p:cNvPr>
          <p:cNvSpPr txBox="1"/>
          <p:nvPr/>
        </p:nvSpPr>
        <p:spPr>
          <a:xfrm>
            <a:off x="2018662" y="1935986"/>
            <a:ext cx="3415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школ включили в программы финансовую грамотность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0C00F8-F193-BD40-8E00-576B3FFA62C0}"/>
              </a:ext>
            </a:extLst>
          </p:cNvPr>
          <p:cNvSpPr txBox="1"/>
          <p:nvPr/>
        </p:nvSpPr>
        <p:spPr>
          <a:xfrm>
            <a:off x="433386" y="3950315"/>
            <a:ext cx="6316755" cy="1874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формат </a:t>
            </a:r>
            <a:r>
              <a:rPr lang="ru-RU" b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внедрения</a:t>
            </a:r>
            <a:r>
              <a:rPr lang="en-US" b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 школах</a:t>
            </a:r>
            <a:endParaRPr lang="ru-RU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ХХ %</a:t>
            </a:r>
            <a:r>
              <a:rPr lang="ru-RU" sz="1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внедряют </a:t>
            </a:r>
            <a:r>
              <a:rPr lang="ru-R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как отдельный курс</a:t>
            </a:r>
            <a:br>
              <a:rPr lang="ru-R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ХХ </a:t>
            </a:r>
            <a:r>
              <a:rPr lang="ru-RU" sz="28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интеграции с другими предметами</a:t>
            </a:r>
            <a:br>
              <a:rPr lang="ru-R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ХХ % </a:t>
            </a:r>
            <a:r>
              <a:rPr lang="ru-RU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CC796F-A447-1A49-86D0-EAB7655265F4}"/>
              </a:ext>
            </a:extLst>
          </p:cNvPr>
          <p:cNvSpPr txBox="1"/>
          <p:nvPr/>
        </p:nvSpPr>
        <p:spPr>
          <a:xfrm>
            <a:off x="5873472" y="1883737"/>
            <a:ext cx="1831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spc="-100" dirty="0"/>
              <a:t>85,7 %</a:t>
            </a:r>
            <a:endParaRPr lang="ru-RU" sz="4000" b="1" spc="-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730F50-62F1-9E43-B6E9-69BC5A87C17B}"/>
              </a:ext>
            </a:extLst>
          </p:cNvPr>
          <p:cNvSpPr txBox="1"/>
          <p:nvPr/>
        </p:nvSpPr>
        <p:spPr>
          <a:xfrm>
            <a:off x="7705051" y="1935986"/>
            <a:ext cx="3415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 общего числа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школ</a:t>
            </a:r>
            <a:r>
              <a:rPr lang="en-US" dirty="0"/>
              <a:t> </a:t>
            </a:r>
            <a:r>
              <a:rPr lang="ru-RU" dirty="0"/>
              <a:t>в России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536999-F0A7-9D42-A099-73BD1D2CC045}"/>
              </a:ext>
            </a:extLst>
          </p:cNvPr>
          <p:cNvSpPr txBox="1"/>
          <p:nvPr/>
        </p:nvSpPr>
        <p:spPr>
          <a:xfrm>
            <a:off x="304274" y="2977600"/>
            <a:ext cx="171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spc="-100" dirty="0"/>
              <a:t>XXX</a:t>
            </a:r>
            <a:endParaRPr lang="ru-RU" sz="4000" b="1" spc="-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D32FE5-ED64-B245-B3B2-46F352BF777A}"/>
              </a:ext>
            </a:extLst>
          </p:cNvPr>
          <p:cNvSpPr txBox="1"/>
          <p:nvPr/>
        </p:nvSpPr>
        <p:spPr>
          <a:xfrm>
            <a:off x="2018662" y="2999939"/>
            <a:ext cx="3415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школ включили в программы финансовую грамотность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DA430F-7CD4-BF47-9452-EC58402D87FF}"/>
              </a:ext>
            </a:extLst>
          </p:cNvPr>
          <p:cNvSpPr txBox="1"/>
          <p:nvPr/>
        </p:nvSpPr>
        <p:spPr>
          <a:xfrm>
            <a:off x="7705051" y="2983191"/>
            <a:ext cx="3941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 общего числа школ</a:t>
            </a:r>
            <a:br>
              <a:rPr lang="ru-RU" dirty="0"/>
            </a:br>
            <a:r>
              <a:rPr lang="ru-RU" dirty="0"/>
              <a:t>в </a:t>
            </a:r>
            <a:r>
              <a:rPr lang="ru-RU" dirty="0" smtClean="0">
                <a:solidFill>
                  <a:schemeClr val="accent5"/>
                </a:solidFill>
              </a:rPr>
              <a:t>*</a:t>
            </a:r>
            <a:r>
              <a:rPr lang="ru-RU" i="1" dirty="0" smtClean="0">
                <a:solidFill>
                  <a:schemeClr val="accent5"/>
                </a:solidFill>
              </a:rPr>
              <a:t>НАИМЕНОВАНИЕ СУБЪЕКТА*</a:t>
            </a:r>
            <a:endParaRPr lang="ru-RU" i="1" dirty="0">
              <a:solidFill>
                <a:schemeClr val="accent5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945B0A-A4ED-7341-8446-9E1AA753AE0B}"/>
              </a:ext>
            </a:extLst>
          </p:cNvPr>
          <p:cNvSpPr txBox="1"/>
          <p:nvPr/>
        </p:nvSpPr>
        <p:spPr>
          <a:xfrm>
            <a:off x="5873472" y="2977600"/>
            <a:ext cx="1831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spc="-100" dirty="0"/>
              <a:t>XX %</a:t>
            </a:r>
            <a:endParaRPr lang="ru-RU" sz="4000" b="1" spc="-1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5E2EA-74FB-FE4E-B5AE-02FAB66AE005}"/>
              </a:ext>
            </a:extLst>
          </p:cNvPr>
          <p:cNvSpPr/>
          <p:nvPr/>
        </p:nvSpPr>
        <p:spPr>
          <a:xfrm rot="5400000">
            <a:off x="6077999" y="-2914448"/>
            <a:ext cx="36000" cy="113252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9A1B1C-1C01-FD44-9DAB-D9B446B15EBA}"/>
              </a:ext>
            </a:extLst>
          </p:cNvPr>
          <p:cNvSpPr txBox="1"/>
          <p:nvPr/>
        </p:nvSpPr>
        <p:spPr>
          <a:xfrm>
            <a:off x="532015" y="6111696"/>
            <a:ext cx="11325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>
                <a:solidFill>
                  <a:schemeClr val="tx2"/>
                </a:solidFill>
              </a:rPr>
              <a:t>* на основании данных мониторинга внедрения финансовой грамотности в образовательные программы</a:t>
            </a:r>
            <a:r>
              <a:rPr lang="en-US" sz="1400" i="1" dirty="0">
                <a:solidFill>
                  <a:schemeClr val="tx2"/>
                </a:solidFill>
              </a:rPr>
              <a:t/>
            </a:r>
            <a:br>
              <a:rPr lang="en-US" sz="1400" i="1" dirty="0">
                <a:solidFill>
                  <a:schemeClr val="tx2"/>
                </a:solidFill>
              </a:rPr>
            </a:br>
            <a:r>
              <a:rPr lang="ru-RU" sz="1400" i="1" dirty="0">
                <a:solidFill>
                  <a:schemeClr val="tx2"/>
                </a:solidFill>
              </a:rPr>
              <a:t>по итогам 2019/2020 учебного года, из числа школ, принявших участие в мониторинге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678423C6-6025-334A-A3D2-E80F501A2D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750141" y="4747242"/>
            <a:ext cx="4896013" cy="1212521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F614B54-2F39-CD4B-842E-3E510F8EA26B}"/>
              </a:ext>
            </a:extLst>
          </p:cNvPr>
          <p:cNvCxnSpPr>
            <a:cxnSpLocks/>
          </p:cNvCxnSpPr>
          <p:nvPr/>
        </p:nvCxnSpPr>
        <p:spPr>
          <a:xfrm flipH="1">
            <a:off x="532015" y="5943137"/>
            <a:ext cx="11070993" cy="0"/>
          </a:xfrm>
          <a:prstGeom prst="line">
            <a:avLst/>
          </a:prstGeom>
          <a:ln w="25400">
            <a:solidFill>
              <a:srgbClr val="F3D5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92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EAB5787D-734E-B843-B920-65449A08E41C}"/>
              </a:ext>
            </a:extLst>
          </p:cNvPr>
          <p:cNvSpPr/>
          <p:nvPr/>
        </p:nvSpPr>
        <p:spPr>
          <a:xfrm>
            <a:off x="8032653" y="2084586"/>
            <a:ext cx="3918046" cy="39180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5"/>
            <a:ext cx="8225421" cy="833261"/>
          </a:xfrm>
        </p:spPr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Основания для внедрения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5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D3F190-90B6-9C4E-8163-F69AF7190B01}"/>
              </a:ext>
            </a:extLst>
          </p:cNvPr>
          <p:cNvSpPr txBox="1"/>
          <p:nvPr/>
        </p:nvSpPr>
        <p:spPr>
          <a:xfrm>
            <a:off x="433387" y="2283359"/>
            <a:ext cx="6623396" cy="318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25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 smtClean="0"/>
              <a:t>Финансовая грамотность включена во ФГОС начального и основного общего образования (утверждены в 2021 г.), а также во ФГОС среднего общего образования в предмете «Экономика» (для социально-экономического профиля)</a:t>
            </a:r>
          </a:p>
          <a:p>
            <a:pPr marL="285750" indent="-285750" algn="just">
              <a:spcAft>
                <a:spcPts val="2500"/>
              </a:spcAft>
              <a:buClr>
                <a:schemeClr val="accent3"/>
              </a:buClr>
              <a:buFont typeface="Wingdings" pitchFamily="2" charset="2"/>
              <a:buChar char="§"/>
            </a:pPr>
            <a:r>
              <a:rPr lang="ru-RU" sz="2000" dirty="0" smtClean="0"/>
              <a:t>Разделы </a:t>
            </a:r>
            <a:r>
              <a:rPr lang="ru-RU" sz="2000" dirty="0"/>
              <a:t>по финансовой грамотности включены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ru-RU" sz="2000" dirty="0"/>
              <a:t>в ПООП основного и среднего общего образования предметов: «Экономика</a:t>
            </a:r>
            <a:r>
              <a:rPr lang="ru-RU" sz="2000" dirty="0" smtClean="0"/>
              <a:t>» и </a:t>
            </a:r>
            <a:r>
              <a:rPr lang="ru-RU" sz="2000" dirty="0"/>
              <a:t>«Обществознание</a:t>
            </a:r>
            <a:r>
              <a:rPr lang="ru-RU" sz="2000" dirty="0" smtClean="0"/>
              <a:t>»,</a:t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концепцию предмета «Обществознание»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E332BEB-9877-094F-AE0A-2FF342316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509601" y="2222196"/>
            <a:ext cx="3716417" cy="364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39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404547"/>
          </a:xfrm>
        </p:spPr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Разработаны учебно-методические материалы</a:t>
            </a:r>
            <a:r>
              <a:rPr lang="en-US" dirty="0">
                <a:solidFill>
                  <a:schemeClr val="accent3"/>
                </a:solidFill>
              </a:rPr>
              <a:t/>
            </a:r>
            <a:br>
              <a:rPr lang="en-US" dirty="0">
                <a:solidFill>
                  <a:schemeClr val="accent3"/>
                </a:solidFill>
              </a:rPr>
            </a:b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6</a:t>
            </a:fld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F9606-3EBC-DB42-B6BC-BAC67F493259}"/>
              </a:ext>
            </a:extLst>
          </p:cNvPr>
          <p:cNvSpPr txBox="1"/>
          <p:nvPr/>
        </p:nvSpPr>
        <p:spPr>
          <a:xfrm>
            <a:off x="6074479" y="5476319"/>
            <a:ext cx="51440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ru-RU" sz="1600" dirty="0"/>
              <a:t>Сборник математических задач для 1-11 классов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7F9606-3EBC-DB42-B6BC-BAC67F493259}"/>
              </a:ext>
            </a:extLst>
          </p:cNvPr>
          <p:cNvSpPr txBox="1"/>
          <p:nvPr/>
        </p:nvSpPr>
        <p:spPr>
          <a:xfrm>
            <a:off x="1387013" y="5476319"/>
            <a:ext cx="23165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ru-RU" sz="1600" dirty="0"/>
              <a:t>УМК для 1-4 классов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C7C802E-CADD-EC44-8C06-C9AF9E139CEB}"/>
              </a:ext>
            </a:extLst>
          </p:cNvPr>
          <p:cNvCxnSpPr>
            <a:cxnSpLocks/>
          </p:cNvCxnSpPr>
          <p:nvPr/>
        </p:nvCxnSpPr>
        <p:spPr>
          <a:xfrm flipH="1">
            <a:off x="577184" y="5313635"/>
            <a:ext cx="42271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EE1D2A56-1CDA-4646-9AF9-880B0083DE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9" y="2239694"/>
            <a:ext cx="1988109" cy="27321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ED4BD84-DB65-A24A-B3AA-8B2465E14B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124" y="1932233"/>
            <a:ext cx="2578550" cy="325229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30C8681-587E-7247-BB7A-FFE388A4FFA6}"/>
              </a:ext>
            </a:extLst>
          </p:cNvPr>
          <p:cNvSpPr txBox="1"/>
          <p:nvPr/>
        </p:nvSpPr>
        <p:spPr>
          <a:xfrm>
            <a:off x="1387013" y="5800357"/>
            <a:ext cx="23165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ru-RU" sz="1600" dirty="0"/>
              <a:t>УМК для 8-9 классов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A9C7DE-C559-0840-AC4C-0DDF43227A74}"/>
              </a:ext>
            </a:extLst>
          </p:cNvPr>
          <p:cNvSpPr txBox="1"/>
          <p:nvPr/>
        </p:nvSpPr>
        <p:spPr>
          <a:xfrm>
            <a:off x="6074474" y="5761110"/>
            <a:ext cx="32709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ru-RU" sz="1600" dirty="0"/>
              <a:t>Методические рекомендации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B5C2A83-7939-A244-B07C-771402C976A8}"/>
              </a:ext>
            </a:extLst>
          </p:cNvPr>
          <p:cNvCxnSpPr>
            <a:cxnSpLocks/>
          </p:cNvCxnSpPr>
          <p:nvPr/>
        </p:nvCxnSpPr>
        <p:spPr>
          <a:xfrm flipH="1">
            <a:off x="6443910" y="5313635"/>
            <a:ext cx="42271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3">
            <a:extLst>
              <a:ext uri="{FF2B5EF4-FFF2-40B4-BE49-F238E27FC236}">
                <a16:creationId xmlns:a16="http://schemas.microsoft.com/office/drawing/2014/main" id="{8345B50A-A065-F148-8F30-9B5CEA2675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06" y="2264298"/>
            <a:ext cx="2235110" cy="2792994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1303C6BB-1EAB-284B-8615-35907ADA69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86" b="16162"/>
          <a:stretch/>
        </p:blipFill>
        <p:spPr>
          <a:xfrm>
            <a:off x="9163135" y="2281253"/>
            <a:ext cx="1507974" cy="213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702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798206"/>
          </a:xfrm>
        </p:spPr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Как внедрять финансовую грамотность?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7</a:t>
            </a:fld>
            <a:endParaRPr lang="ru-RU"/>
          </a:p>
        </p:txBody>
      </p:sp>
      <p:sp>
        <p:nvSpPr>
          <p:cNvPr id="6" name="Прямоугольник 6">
            <a:extLst>
              <a:ext uri="{FF2B5EF4-FFF2-40B4-BE49-F238E27FC236}">
                <a16:creationId xmlns:a16="http://schemas.microsoft.com/office/drawing/2014/main" id="{7A586346-E8F5-6F41-8FBE-C0AD23D7FEE6}"/>
              </a:ext>
            </a:extLst>
          </p:cNvPr>
          <p:cNvSpPr/>
          <p:nvPr/>
        </p:nvSpPr>
        <p:spPr>
          <a:xfrm>
            <a:off x="4180299" y="2561783"/>
            <a:ext cx="383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spc="-100" dirty="0">
                <a:latin typeface="Arial" panose="020B0604020202020204" pitchFamily="34" charset="0"/>
                <a:cs typeface="Arial" panose="020B0604020202020204" pitchFamily="34" charset="0"/>
              </a:rPr>
              <a:t>СОСТАВЛЕНИЕ ПРОГРАММЫ</a:t>
            </a:r>
          </a:p>
        </p:txBody>
      </p:sp>
      <p:sp>
        <p:nvSpPr>
          <p:cNvPr id="7" name="Прямоугольник 7">
            <a:extLst>
              <a:ext uri="{FF2B5EF4-FFF2-40B4-BE49-F238E27FC236}">
                <a16:creationId xmlns:a16="http://schemas.microsoft.com/office/drawing/2014/main" id="{81630CED-25FC-0149-AFC2-DD32C5389888}"/>
              </a:ext>
            </a:extLst>
          </p:cNvPr>
          <p:cNvSpPr/>
          <p:nvPr/>
        </p:nvSpPr>
        <p:spPr>
          <a:xfrm>
            <a:off x="4079041" y="2966209"/>
            <a:ext cx="3267531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1750">
              <a:spcAft>
                <a:spcPts val="1200"/>
              </a:spcAft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Выбрать формат внедрения</a:t>
            </a:r>
          </a:p>
          <a:p>
            <a:pPr marL="141750">
              <a:spcAft>
                <a:spcPts val="1200"/>
              </a:spcAft>
            </a:pPr>
            <a:r>
              <a:rPr lang="ru-RU" sz="1700" dirty="0">
                <a:solidFill>
                  <a:srgbClr val="000000"/>
                </a:solidFill>
              </a:rPr>
              <a:t>Составить рабочую программу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8">
            <a:extLst>
              <a:ext uri="{FF2B5EF4-FFF2-40B4-BE49-F238E27FC236}">
                <a16:creationId xmlns:a16="http://schemas.microsoft.com/office/drawing/2014/main" id="{7D9E0BAD-C1E1-2A4F-B43A-DAA737B69C21}"/>
              </a:ext>
            </a:extLst>
          </p:cNvPr>
          <p:cNvSpPr/>
          <p:nvPr/>
        </p:nvSpPr>
        <p:spPr>
          <a:xfrm>
            <a:off x="489855" y="2966209"/>
            <a:ext cx="342466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solidFill>
                  <a:srgbClr val="000000"/>
                </a:solidFill>
              </a:rPr>
              <a:t>Ознакомиться</a:t>
            </a:r>
            <a:r>
              <a:rPr lang="en-US" sz="1700" dirty="0">
                <a:solidFill>
                  <a:srgbClr val="000000"/>
                </a:solidFill>
              </a:rPr>
              <a:t> </a:t>
            </a:r>
            <a:r>
              <a:rPr lang="ru-RU" sz="1700" dirty="0">
                <a:solidFill>
                  <a:srgbClr val="000000"/>
                </a:solidFill>
              </a:rPr>
              <a:t>с методическими</a:t>
            </a:r>
            <a:r>
              <a:rPr lang="en-US" sz="1700" dirty="0">
                <a:solidFill>
                  <a:srgbClr val="000000"/>
                </a:solidFill>
              </a:rPr>
              <a:t> </a:t>
            </a:r>
            <a:r>
              <a:rPr lang="ru-RU" sz="1700" dirty="0">
                <a:solidFill>
                  <a:srgbClr val="000000"/>
                </a:solidFill>
              </a:rPr>
              <a:t>рекомендациями</a:t>
            </a:r>
            <a:r>
              <a:rPr lang="en-US" sz="1700" dirty="0">
                <a:solidFill>
                  <a:srgbClr val="000000"/>
                </a:solidFill>
              </a:rPr>
              <a:t> </a:t>
            </a:r>
            <a:r>
              <a:rPr lang="ru-RU" sz="1700" dirty="0">
                <a:solidFill>
                  <a:srgbClr val="000000"/>
                </a:solidFill>
              </a:rPr>
              <a:t>по включению ФГ в образовательный процесс</a:t>
            </a:r>
          </a:p>
        </p:txBody>
      </p:sp>
      <p:sp>
        <p:nvSpPr>
          <p:cNvPr id="10" name="Прямоугольник 10">
            <a:extLst>
              <a:ext uri="{FF2B5EF4-FFF2-40B4-BE49-F238E27FC236}">
                <a16:creationId xmlns:a16="http://schemas.microsoft.com/office/drawing/2014/main" id="{5CC8EFAA-26F7-FF4C-8416-965FDB5D7135}"/>
              </a:ext>
            </a:extLst>
          </p:cNvPr>
          <p:cNvSpPr/>
          <p:nvPr/>
        </p:nvSpPr>
        <p:spPr>
          <a:xfrm>
            <a:off x="489856" y="2556673"/>
            <a:ext cx="1662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spc="-100" dirty="0">
                <a:latin typeface="Arial" panose="020B0604020202020204" pitchFamily="34" charset="0"/>
                <a:cs typeface="Arial" panose="020B0604020202020204" pitchFamily="34" charset="0"/>
              </a:rPr>
              <a:t>ПОДГОТОВКА</a:t>
            </a:r>
            <a:endParaRPr lang="ru-RU" sz="2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1">
            <a:extLst>
              <a:ext uri="{FF2B5EF4-FFF2-40B4-BE49-F238E27FC236}">
                <a16:creationId xmlns:a16="http://schemas.microsoft.com/office/drawing/2014/main" id="{7686CBB8-BE65-4E4F-8D15-B161FBCDABA9}"/>
              </a:ext>
            </a:extLst>
          </p:cNvPr>
          <p:cNvSpPr/>
          <p:nvPr/>
        </p:nvSpPr>
        <p:spPr>
          <a:xfrm>
            <a:off x="8031215" y="2966209"/>
            <a:ext cx="367092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1700" dirty="0">
                <a:solidFill>
                  <a:srgbClr val="000000"/>
                </a:solidFill>
              </a:rPr>
              <a:t>Включить модули по финансовой грамотности в учебный план</a:t>
            </a:r>
            <a:br>
              <a:rPr lang="ru-RU" sz="1700" dirty="0">
                <a:solidFill>
                  <a:srgbClr val="000000"/>
                </a:solidFill>
              </a:rPr>
            </a:br>
            <a:r>
              <a:rPr lang="ru-RU" sz="1700" dirty="0">
                <a:solidFill>
                  <a:srgbClr val="000000"/>
                </a:solidFill>
              </a:rPr>
              <a:t>на постоянной основе</a:t>
            </a:r>
            <a:endParaRPr lang="en-US" sz="1700" dirty="0">
              <a:solidFill>
                <a:srgbClr val="000000"/>
              </a:solidFill>
            </a:endParaRPr>
          </a:p>
          <a:p>
            <a:pPr>
              <a:spcAft>
                <a:spcPts val="1200"/>
              </a:spcAft>
            </a:pPr>
            <a:r>
              <a:rPr lang="ru-RU" sz="1700" dirty="0">
                <a:cs typeface="Arial" panose="020B0604020202020204" pitchFamily="34" charset="0"/>
              </a:rPr>
              <a:t>Руководствоваться материалами сайта «Финансовая культура»</a:t>
            </a:r>
            <a:endParaRPr lang="en-US" sz="1700" dirty="0">
              <a:cs typeface="Arial" panose="020B0604020202020204" pitchFamily="34" charset="0"/>
            </a:endParaRPr>
          </a:p>
        </p:txBody>
      </p:sp>
      <p:sp>
        <p:nvSpPr>
          <p:cNvPr id="12" name="Прямоугольник 20">
            <a:extLst>
              <a:ext uri="{FF2B5EF4-FFF2-40B4-BE49-F238E27FC236}">
                <a16:creationId xmlns:a16="http://schemas.microsoft.com/office/drawing/2014/main" id="{17E8AFA6-747D-3249-9A41-481844181706}"/>
              </a:ext>
            </a:extLst>
          </p:cNvPr>
          <p:cNvSpPr/>
          <p:nvPr/>
        </p:nvSpPr>
        <p:spPr>
          <a:xfrm>
            <a:off x="8011699" y="2501973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-100" dirty="0">
                <a:latin typeface="Arial" panose="020B0604020202020204" pitchFamily="34" charset="0"/>
                <a:cs typeface="Arial" panose="020B0604020202020204" pitchFamily="34" charset="0"/>
              </a:rPr>
              <a:t>ВНЕДРЕНИЕ</a:t>
            </a:r>
            <a:endParaRPr lang="ru-RU" b="1" spc="-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00687B-1977-8340-AB70-B3F3AFE8571F}"/>
              </a:ext>
            </a:extLst>
          </p:cNvPr>
          <p:cNvSpPr txBox="1"/>
          <p:nvPr/>
        </p:nvSpPr>
        <p:spPr>
          <a:xfrm>
            <a:off x="525656" y="5621041"/>
            <a:ext cx="71067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Консультационная поддержка Банка России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D561D-E250-E845-B0BC-28120001E5F5}"/>
              </a:ext>
            </a:extLst>
          </p:cNvPr>
          <p:cNvSpPr txBox="1"/>
          <p:nvPr/>
        </p:nvSpPr>
        <p:spPr>
          <a:xfrm>
            <a:off x="525656" y="5959595"/>
            <a:ext cx="71067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Участие в мероприятиях Банка России по обмену опытом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46184-F302-E840-8A90-071C82CF4928}"/>
              </a:ext>
            </a:extLst>
          </p:cNvPr>
          <p:cNvCxnSpPr/>
          <p:nvPr/>
        </p:nvCxnSpPr>
        <p:spPr>
          <a:xfrm>
            <a:off x="489856" y="5436595"/>
            <a:ext cx="11212288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B681435-F92F-6F49-958A-70E2559CE389}"/>
              </a:ext>
            </a:extLst>
          </p:cNvPr>
          <p:cNvCxnSpPr>
            <a:cxnSpLocks/>
          </p:cNvCxnSpPr>
          <p:nvPr/>
        </p:nvCxnSpPr>
        <p:spPr>
          <a:xfrm>
            <a:off x="489856" y="2961177"/>
            <a:ext cx="3340272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5442F61-8DA9-2B40-8233-C7602873CCCA}"/>
              </a:ext>
            </a:extLst>
          </p:cNvPr>
          <p:cNvCxnSpPr>
            <a:cxnSpLocks/>
          </p:cNvCxnSpPr>
          <p:nvPr/>
        </p:nvCxnSpPr>
        <p:spPr>
          <a:xfrm>
            <a:off x="4242347" y="2961177"/>
            <a:ext cx="3340272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550406-9E93-634D-BF9F-14D47F23BF26}"/>
              </a:ext>
            </a:extLst>
          </p:cNvPr>
          <p:cNvCxnSpPr>
            <a:cxnSpLocks/>
          </p:cNvCxnSpPr>
          <p:nvPr/>
        </p:nvCxnSpPr>
        <p:spPr>
          <a:xfrm>
            <a:off x="8115607" y="2961177"/>
            <a:ext cx="3340272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036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D641275-AD5A-1B44-88AD-F710FD51F0C6}"/>
              </a:ext>
            </a:extLst>
          </p:cNvPr>
          <p:cNvSpPr/>
          <p:nvPr/>
        </p:nvSpPr>
        <p:spPr>
          <a:xfrm>
            <a:off x="2593674" y="1942860"/>
            <a:ext cx="3124200" cy="1981200"/>
          </a:xfrm>
          <a:prstGeom prst="roundRect">
            <a:avLst>
              <a:gd name="adj" fmla="val 645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3E1D4D6-B1BE-EB46-98FC-B4EB1A3706D4}"/>
              </a:ext>
            </a:extLst>
          </p:cNvPr>
          <p:cNvSpPr/>
          <p:nvPr/>
        </p:nvSpPr>
        <p:spPr>
          <a:xfrm>
            <a:off x="2692159" y="2035834"/>
            <a:ext cx="2924115" cy="75879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404547"/>
          </a:xfrm>
        </p:spPr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Проекты Банка России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8</a:t>
            </a:fld>
            <a:endParaRPr lang="ru-RU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09C59BC-BA69-3546-BE7E-526F3B2204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312543" y="2195972"/>
            <a:ext cx="1667691" cy="4719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EA11F4-9099-0541-8416-2AFB49A753E7}"/>
              </a:ext>
            </a:extLst>
          </p:cNvPr>
          <p:cNvSpPr txBox="1"/>
          <p:nvPr/>
        </p:nvSpPr>
        <p:spPr>
          <a:xfrm>
            <a:off x="2650059" y="2990014"/>
            <a:ext cx="30083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dirty="0"/>
              <a:t>Просветительский ресурс</a:t>
            </a:r>
            <a:br>
              <a:rPr lang="ru-RU" sz="1400" dirty="0"/>
            </a:br>
            <a:r>
              <a:rPr lang="ru-RU" sz="1400" dirty="0"/>
              <a:t>«Финансовая культура»</a:t>
            </a:r>
            <a:br>
              <a:rPr lang="ru-RU" sz="1400" dirty="0"/>
            </a:br>
            <a:r>
              <a:rPr lang="en-GB" sz="1400" dirty="0" err="1"/>
              <a:t>fincult.info</a:t>
            </a:r>
            <a:endParaRPr lang="en-GB" sz="14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E520D9C-250D-D444-9B03-FF7B78F27D26}"/>
              </a:ext>
            </a:extLst>
          </p:cNvPr>
          <p:cNvSpPr/>
          <p:nvPr/>
        </p:nvSpPr>
        <p:spPr>
          <a:xfrm>
            <a:off x="6104625" y="1942860"/>
            <a:ext cx="3124200" cy="1981200"/>
          </a:xfrm>
          <a:prstGeom prst="roundRect">
            <a:avLst>
              <a:gd name="adj" fmla="val 645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9F06394-1D53-DC4B-80A0-6CAC6E482BD6}"/>
              </a:ext>
            </a:extLst>
          </p:cNvPr>
          <p:cNvSpPr/>
          <p:nvPr/>
        </p:nvSpPr>
        <p:spPr>
          <a:xfrm>
            <a:off x="6203110" y="2035834"/>
            <a:ext cx="2924115" cy="75879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688FB1-F9D6-AD45-9B1A-633792C81437}"/>
              </a:ext>
            </a:extLst>
          </p:cNvPr>
          <p:cNvSpPr txBox="1"/>
          <p:nvPr/>
        </p:nvSpPr>
        <p:spPr>
          <a:xfrm>
            <a:off x="6161010" y="3097736"/>
            <a:ext cx="30083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dirty="0"/>
              <a:t>Онлайн-уроки по финансовой грамотности</a:t>
            </a:r>
            <a:endParaRPr lang="en-GB" sz="1400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8A9FEEF-7F40-C943-8762-3B4CD13AC1A7}"/>
              </a:ext>
            </a:extLst>
          </p:cNvPr>
          <p:cNvSpPr/>
          <p:nvPr/>
        </p:nvSpPr>
        <p:spPr>
          <a:xfrm>
            <a:off x="2593674" y="4271992"/>
            <a:ext cx="3124200" cy="1981200"/>
          </a:xfrm>
          <a:prstGeom prst="roundRect">
            <a:avLst>
              <a:gd name="adj" fmla="val 645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66D2C63-4CF1-3D4B-B9EC-15E17706DA68}"/>
              </a:ext>
            </a:extLst>
          </p:cNvPr>
          <p:cNvSpPr/>
          <p:nvPr/>
        </p:nvSpPr>
        <p:spPr>
          <a:xfrm>
            <a:off x="2692159" y="4364966"/>
            <a:ext cx="2924115" cy="758798"/>
          </a:xfrm>
          <a:prstGeom prst="roundRect">
            <a:avLst>
              <a:gd name="adj" fmla="val 148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4CA93D-D761-674B-8C78-6F2F0718FA86}"/>
              </a:ext>
            </a:extLst>
          </p:cNvPr>
          <p:cNvSpPr txBox="1"/>
          <p:nvPr/>
        </p:nvSpPr>
        <p:spPr>
          <a:xfrm>
            <a:off x="2650059" y="5540371"/>
            <a:ext cx="30083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dirty="0"/>
              <a:t>ДОЛ-игра</a:t>
            </a:r>
            <a:endParaRPr lang="en-GB" sz="1400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16E3B78-5481-4940-9AE0-E7BD7B00B994}"/>
              </a:ext>
            </a:extLst>
          </p:cNvPr>
          <p:cNvSpPr/>
          <p:nvPr/>
        </p:nvSpPr>
        <p:spPr>
          <a:xfrm>
            <a:off x="6095999" y="4271992"/>
            <a:ext cx="3124200" cy="1981200"/>
          </a:xfrm>
          <a:prstGeom prst="roundRect">
            <a:avLst>
              <a:gd name="adj" fmla="val 645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810E916-4A19-3747-B972-2AEA54A9A82E}"/>
              </a:ext>
            </a:extLst>
          </p:cNvPr>
          <p:cNvSpPr/>
          <p:nvPr/>
        </p:nvSpPr>
        <p:spPr>
          <a:xfrm>
            <a:off x="6194484" y="4364966"/>
            <a:ext cx="2924115" cy="75879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328C56-53BB-7048-B08C-5818EDA8EDBF}"/>
              </a:ext>
            </a:extLst>
          </p:cNvPr>
          <p:cNvSpPr txBox="1"/>
          <p:nvPr/>
        </p:nvSpPr>
        <p:spPr>
          <a:xfrm>
            <a:off x="6152384" y="5437707"/>
            <a:ext cx="30083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dirty="0"/>
              <a:t>Мобильное приложение</a:t>
            </a:r>
            <a:br>
              <a:rPr lang="ru-RU" sz="1400" dirty="0"/>
            </a:br>
            <a:r>
              <a:rPr lang="ru-RU" sz="1400" dirty="0"/>
              <a:t>«ЦБ-онлайн»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4F60E1C-6ABF-5B43-9E4A-026C41ED965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2159" y="4364966"/>
            <a:ext cx="2924115" cy="75879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F95AC8-9BCF-EC4B-9BD2-808F8ABE8BE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3110" y="4364967"/>
            <a:ext cx="2915489" cy="78047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47D5E44-2D65-5747-B604-86C0A3490E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4484" y="2035833"/>
            <a:ext cx="2915490" cy="76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31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3DE3-4249-8341-9573-545B75C5A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404547"/>
          </a:xfrm>
        </p:spPr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Онлайн-уроки по финансовой грамотности для школьников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8D42E-326B-214C-8372-045BA933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Внедрение финансовой грамотности в образовательный процесс</a:t>
            </a:r>
            <a:r>
              <a:rPr lang="en-US" dirty="0"/>
              <a:t> </a:t>
            </a:r>
            <a:r>
              <a:rPr lang="ru-RU" dirty="0"/>
              <a:t>общеобразовательных организаций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8C76-3F06-9D49-B143-E2855933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9</a:t>
            </a:fld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7F9606-3EBC-DB42-B6BC-BAC67F493259}"/>
              </a:ext>
            </a:extLst>
          </p:cNvPr>
          <p:cNvSpPr txBox="1"/>
          <p:nvPr/>
        </p:nvSpPr>
        <p:spPr>
          <a:xfrm>
            <a:off x="433387" y="2476184"/>
            <a:ext cx="767544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r>
              <a:rPr lang="ru-RU" dirty="0"/>
              <a:t>Выбрать тему, дату и  время урока на сайте </a:t>
            </a:r>
            <a:r>
              <a:rPr lang="en-GB" b="1" dirty="0">
                <a:hlinkClick r:id="rId3"/>
              </a:rPr>
              <a:t>http://dni-fg.ru</a:t>
            </a:r>
            <a:endParaRPr lang="en-GB" b="1" dirty="0"/>
          </a:p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endParaRPr lang="en-GB" b="1" dirty="0"/>
          </a:p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r>
              <a:rPr lang="ru-RU" dirty="0"/>
              <a:t>Подать заявку для предварительной регистрации</a:t>
            </a:r>
          </a:p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endParaRPr lang="ru-RU" dirty="0"/>
          </a:p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r>
              <a:rPr lang="ru-RU" dirty="0"/>
              <a:t>Принять участие в онлайн-уроке, накануне проверить оборудование</a:t>
            </a:r>
          </a:p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endParaRPr lang="ru-RU" dirty="0"/>
          </a:p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r>
              <a:rPr lang="ru-RU" dirty="0"/>
              <a:t>Отправить отзыв организаторам</a:t>
            </a:r>
          </a:p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endParaRPr lang="ru-RU" dirty="0"/>
          </a:p>
          <a:p>
            <a:pPr marL="342900" indent="-342900">
              <a:lnSpc>
                <a:spcPct val="100000"/>
              </a:lnSpc>
              <a:buClr>
                <a:schemeClr val="accent3"/>
              </a:buClr>
              <a:buFont typeface="+mj-lt"/>
              <a:buAutoNum type="arabicPeriod"/>
            </a:pPr>
            <a:r>
              <a:rPr lang="ru-RU" dirty="0"/>
              <a:t>Получить сертификат после обработки отзыва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FF69F9-C34A-DA43-A748-78A21C5EC740}"/>
              </a:ext>
            </a:extLst>
          </p:cNvPr>
          <p:cNvSpPr txBox="1"/>
          <p:nvPr/>
        </p:nvSpPr>
        <p:spPr>
          <a:xfrm>
            <a:off x="433387" y="1764360"/>
            <a:ext cx="28964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b="1" dirty="0"/>
              <a:t>Как принять участие?</a:t>
            </a:r>
            <a:endParaRPr lang="ru-RU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2A81E0-4AAB-B646-AAB3-A695F6740B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7283" y="1919064"/>
            <a:ext cx="5894717" cy="341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8766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56F92085EA59D46B56AD74CA55CD5EC" ma:contentTypeVersion="0" ma:contentTypeDescription="Создание документа." ma:contentTypeScope="" ma:versionID="6a85664af4947822114da268f52c855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f955febea7e716b4e91cddba1711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4FC562-063A-458C-8172-F6BB87557D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56E3D5-E39D-444D-9600-2B9B0AD40D1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09912FC-05EA-4316-834B-20287B30EA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4155</TotalTime>
  <Words>1736</Words>
  <Application>Microsoft Office PowerPoint</Application>
  <PresentationFormat>Широкоэкранный</PresentationFormat>
  <Paragraphs>208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Ключевые стратегические документы</vt:lpstr>
      <vt:lpstr>Данные о внедрении финансовой грамотности в образовательный процесс*</vt:lpstr>
      <vt:lpstr>Основания для внедрения</vt:lpstr>
      <vt:lpstr>Разработаны учебно-методические материалы </vt:lpstr>
      <vt:lpstr>Как внедрять финансовую грамотность?</vt:lpstr>
      <vt:lpstr>Проекты Банка России</vt:lpstr>
      <vt:lpstr>Онлайн-уроки по финансовой грамотности для школьников</vt:lpstr>
      <vt:lpstr>Дол-игра</vt:lpstr>
      <vt:lpstr>Перспективные направления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brodik</dc:creator>
  <cp:lastModifiedBy>Бровка Алина Николаевна</cp:lastModifiedBy>
  <cp:revision>157</cp:revision>
  <cp:lastPrinted>2018-11-09T14:38:56Z</cp:lastPrinted>
  <dcterms:created xsi:type="dcterms:W3CDTF">2018-11-05T17:34:13Z</dcterms:created>
  <dcterms:modified xsi:type="dcterms:W3CDTF">2021-07-28T11:23:07Z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0x010100A56F92085EA59D46B56AD74CA55CD5EC</vt:lpwstr>
  </property>
</Properties>
</file>