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2" r:id="rId7"/>
    <p:sldId id="273" r:id="rId8"/>
    <p:sldId id="274" r:id="rId9"/>
    <p:sldId id="282" r:id="rId10"/>
    <p:sldId id="275" r:id="rId11"/>
    <p:sldId id="276" r:id="rId12"/>
    <p:sldId id="277" r:id="rId13"/>
    <p:sldId id="278" r:id="rId14"/>
    <p:sldId id="280" r:id="rId15"/>
    <p:sldId id="281" r:id="rId16"/>
    <p:sldId id="271" r:id="rId17"/>
    <p:sldId id="279" r:id="rId18"/>
    <p:sldId id="283" r:id="rId19"/>
  </p:sldIdLst>
  <p:sldSz cx="9144000" cy="6858000" type="screen4x3"/>
  <p:notesSz cx="6858000" cy="9144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DF6736D2-0D89-F408-3CE4-BEE9EEF62992}">
  <a:tblStyle styleId="{DF6736D2-0D89-F408-3CE4-BEE9EEF62992}" styleName="Medium Style 2 - Accent 1">
    <a:wholeTbl>
      <a:tcTxStyle>
        <a:fontRef idx="minor"/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/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/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/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/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9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26.08.2021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26.08.2021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26.08.2021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26.08.2021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26.08.2021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6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26.08.2021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Содержимое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26.08.2021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26.08.2021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26.08.2021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26.08.2021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Рисунок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26.08.2021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26.08.2021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>
            <a:spLocks/>
          </p:cNvSpPr>
          <p:nvPr/>
        </p:nvSpPr>
        <p:spPr bwMode="auto">
          <a:xfrm>
            <a:off x="428596" y="285728"/>
            <a:ext cx="835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/>
              <a:t>МУНИЦИПАЛЬНОЕ  БЮДЖЕТНОЕ УЧРЕЖДЕНИЕ </a:t>
            </a:r>
            <a:endParaRPr/>
          </a:p>
          <a:p>
            <a:pPr algn="ctr">
              <a:defRPr/>
            </a:pPr>
            <a:r>
              <a:rPr lang="ru-RU" sz="1600"/>
              <a:t>«НАУЧНО-МЕТОДИЧЕСКИЙ ИНФОРМАЦИОННЫЙ  ЦЕНТР» Г. БЕЛГОРОД</a:t>
            </a:r>
          </a:p>
        </p:txBody>
      </p:sp>
      <p:sp>
        <p:nvSpPr>
          <p:cNvPr id="5" name="TextBox 4"/>
          <p:cNvSpPr>
            <a:spLocks/>
          </p:cNvSpPr>
          <p:nvPr/>
        </p:nvSpPr>
        <p:spPr bwMode="auto">
          <a:xfrm>
            <a:off x="395537" y="2143116"/>
            <a:ext cx="83929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200" b="1" dirty="0" smtClean="0"/>
              <a:t>Организация процесса обучения истории и обществознания в условиях реализации ФГОС СОО и принятия предметных концепций</a:t>
            </a:r>
            <a:endParaRPr lang="ru-RU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/>
        </p:nvSpPr>
        <p:spPr bwMode="auto">
          <a:xfrm>
            <a:off x="0" y="0"/>
            <a:ext cx="9144000" cy="8367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уровне  СОО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931" t="16548" r="28338" b="28843"/>
          <a:stretch>
            <a:fillRect/>
          </a:stretch>
        </p:blipFill>
        <p:spPr bwMode="auto">
          <a:xfrm>
            <a:off x="179512" y="1196752"/>
            <a:ext cx="867369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/>
        </p:nvSpPr>
        <p:spPr bwMode="auto">
          <a:xfrm>
            <a:off x="0" y="0"/>
            <a:ext cx="9144000" cy="8367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уровне  СОО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t="15865" r="25864" b="16707"/>
          <a:stretch>
            <a:fillRect/>
          </a:stretch>
        </p:blipFill>
        <p:spPr bwMode="auto">
          <a:xfrm>
            <a:off x="0" y="1124743"/>
            <a:ext cx="9036496" cy="4753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/>
        </p:nvSpPr>
        <p:spPr bwMode="auto">
          <a:xfrm>
            <a:off x="0" y="0"/>
            <a:ext cx="9144000" cy="8367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уровне  СОО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987" t="17544" r="26974" b="21053"/>
          <a:stretch>
            <a:fillRect/>
          </a:stretch>
        </p:blipFill>
        <p:spPr bwMode="auto">
          <a:xfrm>
            <a:off x="95160" y="1268760"/>
            <a:ext cx="8861098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/>
        </p:nvSpPr>
        <p:spPr bwMode="auto">
          <a:xfrm>
            <a:off x="0" y="0"/>
            <a:ext cx="9144000" cy="8367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уровне  СОО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6058" t="10769" r="4808" b="7692"/>
          <a:stretch>
            <a:fillRect/>
          </a:stretch>
        </p:blipFill>
        <p:spPr bwMode="auto">
          <a:xfrm>
            <a:off x="-12056" y="1124744"/>
            <a:ext cx="909610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/>
        </p:nvSpPr>
        <p:spPr bwMode="auto">
          <a:xfrm>
            <a:off x="0" y="0"/>
            <a:ext cx="9144000" cy="8367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уровне  СОО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t="16548" r="43277" b="27188"/>
          <a:stretch>
            <a:fillRect/>
          </a:stretch>
        </p:blipFill>
        <p:spPr bwMode="auto">
          <a:xfrm>
            <a:off x="0" y="1317860"/>
            <a:ext cx="9144000" cy="510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/>
        </p:nvSpPr>
        <p:spPr bwMode="auto">
          <a:xfrm>
            <a:off x="0" y="0"/>
            <a:ext cx="9144000" cy="8367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уровне  СОО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12" y="908720"/>
            <a:ext cx="9097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Изучение учебного предмета «История» на углубленном уровне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t="16512" r="48495" b="29450"/>
          <a:stretch>
            <a:fillRect/>
          </a:stretch>
        </p:blipFill>
        <p:spPr bwMode="auto">
          <a:xfrm>
            <a:off x="899592" y="1916832"/>
            <a:ext cx="7056784" cy="4164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/>
        </p:nvSpPr>
        <p:spPr bwMode="auto">
          <a:xfrm>
            <a:off x="0" y="0"/>
            <a:ext cx="9144000" cy="571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/>
              <a:t>СРЕДНЕЕ ОБЩЕЕ ОБРАЗОВАНИЕ</a:t>
            </a:r>
          </a:p>
        </p:txBody>
      </p:sp>
      <p:sp>
        <p:nvSpPr>
          <p:cNvPr id="5" name="TextBox 2"/>
          <p:cNvSpPr>
            <a:spLocks/>
          </p:cNvSpPr>
          <p:nvPr/>
        </p:nvSpPr>
        <p:spPr bwMode="auto">
          <a:xfrm>
            <a:off x="2163488" y="713588"/>
            <a:ext cx="4817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000" b="1">
                <a:latin typeface="Times New Roman"/>
                <a:cs typeface="Times New Roman"/>
              </a:rPr>
              <a:t>ИСТОРИЯ  (УГЛУБЛЕННЫ УРОВНИ)</a:t>
            </a:r>
            <a:endParaRPr lang="ru-RU" b="1">
              <a:latin typeface="Times New Roman"/>
              <a:cs typeface="Times New Roman"/>
            </a:endParaRPr>
          </a:p>
        </p:txBody>
      </p:sp>
      <p:sp>
        <p:nvSpPr>
          <p:cNvPr id="6" name="Прямоугольник 3"/>
          <p:cNvSpPr/>
          <p:nvPr/>
        </p:nvSpPr>
        <p:spPr bwMode="auto">
          <a:xfrm>
            <a:off x="899592" y="2070236"/>
            <a:ext cx="5415248" cy="2039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/>
              <a:t>История России : начало ХХ – начало XXI в. Углублённый уровень : 10 класс. В 2 ч. : учебник</a:t>
            </a:r>
          </a:p>
          <a:p>
            <a:pPr>
              <a:defRPr/>
            </a:pPr>
            <a:r>
              <a:rPr lang="ru-RU" sz="1600" dirty="0"/>
              <a:t>Автор(</a:t>
            </a:r>
            <a:r>
              <a:rPr lang="ru-RU" sz="1600" dirty="0" err="1"/>
              <a:t>ы</a:t>
            </a:r>
            <a:r>
              <a:rPr lang="ru-RU" sz="1600" dirty="0"/>
              <a:t>): О. В. Волобуев, С. П. </a:t>
            </a:r>
            <a:r>
              <a:rPr lang="ru-RU" sz="1600" dirty="0" err="1"/>
              <a:t>Карпачёв</a:t>
            </a:r>
            <a:r>
              <a:rPr lang="ru-RU" sz="1600" dirty="0"/>
              <a:t>, В. А. Клоков и др.</a:t>
            </a:r>
          </a:p>
          <a:p>
            <a:pPr>
              <a:defRPr/>
            </a:pPr>
            <a:endParaRPr lang="ru-RU" sz="600" b="1" dirty="0"/>
          </a:p>
          <a:p>
            <a:pPr>
              <a:defRPr/>
            </a:pPr>
            <a:r>
              <a:rPr lang="ru-RU" sz="1600" i="1" dirty="0"/>
              <a:t>Учебники, подготовлены в соответствии с историко-культурным стандартом, охватывают период отечественной истории с </a:t>
            </a:r>
            <a:r>
              <a:rPr lang="ru-RU" sz="1600" b="1" i="1" u="sng" dirty="0"/>
              <a:t>1914 г. до начала XXI в.</a:t>
            </a:r>
            <a:endParaRPr dirty="0"/>
          </a:p>
          <a:p>
            <a:pPr>
              <a:defRPr/>
            </a:pPr>
            <a:endParaRPr lang="ru-RU" sz="1600" b="1" dirty="0"/>
          </a:p>
        </p:txBody>
      </p:sp>
      <p:sp>
        <p:nvSpPr>
          <p:cNvPr id="7" name="AutoShape 2" descr="История России : начало ХХ – начало XXI в. Углублённый уровень : 10 класс. В 2 ч. : учебни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7006752" y="944547"/>
            <a:ext cx="1586119" cy="2242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6156176" y="1678578"/>
            <a:ext cx="1353379" cy="191318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Стрелка вправо 7"/>
          <p:cNvSpPr/>
          <p:nvPr/>
        </p:nvSpPr>
        <p:spPr bwMode="auto">
          <a:xfrm>
            <a:off x="307975" y="2204864"/>
            <a:ext cx="303585" cy="36004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право 14"/>
          <p:cNvSpPr/>
          <p:nvPr/>
        </p:nvSpPr>
        <p:spPr bwMode="auto">
          <a:xfrm>
            <a:off x="308582" y="4725144"/>
            <a:ext cx="303585" cy="36004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9"/>
          <p:cNvSpPr/>
          <p:nvPr/>
        </p:nvSpPr>
        <p:spPr bwMode="auto">
          <a:xfrm>
            <a:off x="914240" y="4322945"/>
            <a:ext cx="567398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/>
              <a:t>История России. Углублённый уровень : </a:t>
            </a:r>
          </a:p>
          <a:p>
            <a:pPr>
              <a:defRPr/>
            </a:pPr>
            <a:r>
              <a:rPr lang="ru-RU" b="1"/>
              <a:t>11 класс. В 2 ч. : учебник </a:t>
            </a:r>
          </a:p>
          <a:p>
            <a:pPr>
              <a:defRPr/>
            </a:pPr>
            <a:r>
              <a:rPr lang="ru-RU" sz="1600"/>
              <a:t>Автор(ы): О. В. Волобуев, И. Л. Андреев, Л. М. Ляшенко и др. </a:t>
            </a:r>
            <a:endParaRPr/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7452320" y="3591764"/>
            <a:ext cx="1467249" cy="2074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 cstate="print"/>
          <a:stretch/>
        </p:blipFill>
        <p:spPr bwMode="auto">
          <a:xfrm>
            <a:off x="6453910" y="4365104"/>
            <a:ext cx="1559711" cy="22048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/>
        </p:nvSpPr>
        <p:spPr bwMode="auto">
          <a:xfrm>
            <a:off x="0" y="0"/>
            <a:ext cx="9144000" cy="8367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уровне  СОО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908720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Исключить курс «Россия в мире» (вместо курса «История») на уровне СОО 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187624" y="3645024"/>
            <a:ext cx="76328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/>
              <a:t>Концепция </a:t>
            </a:r>
            <a:r>
              <a:rPr lang="ru-RU" b="1" dirty="0" smtClean="0"/>
              <a:t>преподавания учебного курса «История России» в общеобразовательных организациях Российской Федерации, реализующих основные общеобразовательные программы (утверждена  Решением Коллегии Министерства просвещения  Российской Федерации протокол от 23 октября 2020 года №ПК-1вн)   _ </a:t>
            </a:r>
            <a:r>
              <a:rPr lang="ru-RU" b="1" u="sng" dirty="0" smtClean="0">
                <a:solidFill>
                  <a:srgbClr val="FF0000"/>
                </a:solidFill>
              </a:rPr>
              <a:t>Стр. 12, П. 2</a:t>
            </a:r>
            <a:endParaRPr lang="ru-RU" b="1" u="sng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95936" y="2492896"/>
            <a:ext cx="1856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ТРЕБОВАНИЕ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4788024" y="2996952"/>
            <a:ext cx="2880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1307" t="11578" r="13921" b="21958"/>
          <a:stretch>
            <a:fillRect/>
          </a:stretch>
        </p:blipFill>
        <p:spPr bwMode="auto">
          <a:xfrm>
            <a:off x="0" y="1484784"/>
            <a:ext cx="9073008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1"/>
          <p:cNvSpPr/>
          <p:nvPr/>
        </p:nvSpPr>
        <p:spPr bwMode="auto">
          <a:xfrm>
            <a:off x="0" y="0"/>
            <a:ext cx="9144000" cy="8367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ИЗМЕНЕНИЯ В СТАНДАРТЕ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/>
        </p:nvSpPr>
        <p:spPr bwMode="auto">
          <a:xfrm>
            <a:off x="0" y="0"/>
            <a:ext cx="9144000" cy="5000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>
                <a:solidFill>
                  <a:schemeClr val="tx1"/>
                </a:solidFill>
              </a:rPr>
              <a:t>НОРМАТИВНАЯ  БАЗА</a:t>
            </a:r>
          </a:p>
        </p:txBody>
      </p:sp>
      <p:sp>
        <p:nvSpPr>
          <p:cNvPr id="5" name="Стрелка вправо 3"/>
          <p:cNvSpPr/>
          <p:nvPr/>
        </p:nvSpPr>
        <p:spPr bwMode="auto">
          <a:xfrm>
            <a:off x="251520" y="3429000"/>
            <a:ext cx="432048" cy="216024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право 6"/>
          <p:cNvSpPr/>
          <p:nvPr/>
        </p:nvSpPr>
        <p:spPr bwMode="auto">
          <a:xfrm>
            <a:off x="251520" y="2420888"/>
            <a:ext cx="432048" cy="216024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трелка вправо 7"/>
          <p:cNvSpPr/>
          <p:nvPr/>
        </p:nvSpPr>
        <p:spPr bwMode="auto">
          <a:xfrm>
            <a:off x="251520" y="1628800"/>
            <a:ext cx="432048" cy="216024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TextBox 10"/>
          <p:cNvSpPr>
            <a:spLocks/>
          </p:cNvSpPr>
          <p:nvPr/>
        </p:nvSpPr>
        <p:spPr bwMode="auto">
          <a:xfrm>
            <a:off x="1124792" y="1556792"/>
            <a:ext cx="64382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b="1" dirty="0"/>
              <a:t>Федеральный закон от 29.12.2012 N 273-ФЗ «Об образовании </a:t>
            </a:r>
          </a:p>
          <a:p>
            <a:pPr>
              <a:defRPr/>
            </a:pPr>
            <a:r>
              <a:rPr lang="ru-RU" b="1" dirty="0"/>
              <a:t>в Российской Федерации»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1115616" y="2204864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/>
              <a:t>Федеральный государственный образовательный стандарт среднего (полного) общего образования (утв. приказом Министерства образования и науки РФ от 17 мая 2012 г. N 413 (с изменениями от 2017 года) </a:t>
            </a:r>
            <a:endParaRPr lang="ru-RU" dirty="0"/>
          </a:p>
        </p:txBody>
      </p:sp>
      <p:sp>
        <p:nvSpPr>
          <p:cNvPr id="10" name="TextBox 12"/>
          <p:cNvSpPr>
            <a:spLocks/>
          </p:cNvSpPr>
          <p:nvPr/>
        </p:nvSpPr>
        <p:spPr bwMode="auto">
          <a:xfrm>
            <a:off x="2908435" y="699639"/>
            <a:ext cx="33271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400" b="1" u="sng">
                <a:latin typeface="Times New Roman"/>
                <a:cs typeface="Times New Roman"/>
              </a:rPr>
              <a:t>Федеральный уровень</a:t>
            </a:r>
          </a:p>
        </p:txBody>
      </p:sp>
      <p:sp>
        <p:nvSpPr>
          <p:cNvPr id="11" name="Прямоугольник 13"/>
          <p:cNvSpPr/>
          <p:nvPr/>
        </p:nvSpPr>
        <p:spPr bwMode="auto">
          <a:xfrm>
            <a:off x="1187624" y="3212976"/>
            <a:ext cx="76328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/>
              <a:t>Концепция </a:t>
            </a:r>
            <a:r>
              <a:rPr lang="ru-RU" b="1" dirty="0" smtClean="0"/>
              <a:t>преподавания учебного курса «История России» в общеобразовательных организациях Российской Федерации, реализующих основные общеобразовательные программы (утверждена  Решением Коллегии Министерства просвещения  Российской Федерации протокол от 23 октября 2020 года №ПК-1вн)   </a:t>
            </a:r>
            <a:endParaRPr lang="ru-RU" b="1" dirty="0"/>
          </a:p>
        </p:txBody>
      </p:sp>
      <p:sp>
        <p:nvSpPr>
          <p:cNvPr id="12" name="Стрелка вправо 3"/>
          <p:cNvSpPr/>
          <p:nvPr/>
        </p:nvSpPr>
        <p:spPr bwMode="auto">
          <a:xfrm>
            <a:off x="251520" y="5877272"/>
            <a:ext cx="432047" cy="216023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403194" y="4956527"/>
            <a:ext cx="914399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187624" y="5733256"/>
            <a:ext cx="7488832" cy="6401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>
              <a:defRPr/>
            </a:pPr>
            <a:r>
              <a:rPr sz="1800" b="1" dirty="0" err="1" smtClean="0"/>
              <a:t>Примерн</a:t>
            </a:r>
            <a:r>
              <a:rPr lang="ru-RU" b="1" dirty="0" err="1" smtClean="0"/>
              <a:t>ы</a:t>
            </a:r>
            <a:r>
              <a:rPr lang="ru-RU" sz="1800" b="1" dirty="0" err="1" smtClean="0"/>
              <a:t>е</a:t>
            </a:r>
            <a:r>
              <a:rPr sz="1800" b="1" dirty="0" smtClean="0"/>
              <a:t> </a:t>
            </a:r>
            <a:r>
              <a:rPr sz="1800" b="1" dirty="0" err="1" smtClean="0"/>
              <a:t>основн</a:t>
            </a:r>
            <a:r>
              <a:rPr lang="ru-RU" sz="1800" b="1" dirty="0" err="1" smtClean="0"/>
              <a:t>ые</a:t>
            </a:r>
            <a:r>
              <a:rPr sz="1800" b="1" dirty="0" smtClean="0"/>
              <a:t> </a:t>
            </a:r>
            <a:r>
              <a:rPr sz="1800" b="1" dirty="0" err="1" smtClean="0"/>
              <a:t>образовательн</a:t>
            </a:r>
            <a:r>
              <a:rPr lang="ru-RU" sz="1800" b="1" dirty="0" err="1" smtClean="0"/>
              <a:t>ые</a:t>
            </a:r>
            <a:r>
              <a:rPr sz="1800" b="1" dirty="0" smtClean="0"/>
              <a:t> </a:t>
            </a:r>
            <a:r>
              <a:rPr sz="1800" b="1" dirty="0" err="1" smtClean="0"/>
              <a:t>программ</a:t>
            </a:r>
            <a:r>
              <a:rPr lang="ru-RU" sz="1800" b="1" dirty="0" err="1" smtClean="0"/>
              <a:t>ы</a:t>
            </a:r>
            <a:r>
              <a:rPr lang="ru-RU" b="1" dirty="0" smtClean="0"/>
              <a:t> </a:t>
            </a:r>
            <a:r>
              <a:rPr lang="ru-RU" sz="1800" b="1" dirty="0" smtClean="0"/>
              <a:t>основного и </a:t>
            </a:r>
            <a:r>
              <a:rPr lang="ru-RU" sz="1800" b="1" i="0" u="none" strike="noStrike" cap="none" spc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среднего </a:t>
            </a:r>
            <a:r>
              <a:rPr lang="ru-RU" sz="1800" b="1" i="0" u="none" strike="noStrike" cap="none" spc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(полного) общего образования</a:t>
            </a:r>
            <a:endParaRPr sz="1800" b="1" dirty="0"/>
          </a:p>
        </p:txBody>
      </p:sp>
      <p:sp>
        <p:nvSpPr>
          <p:cNvPr id="15" name="Стрелка вправо 3"/>
          <p:cNvSpPr/>
          <p:nvPr/>
        </p:nvSpPr>
        <p:spPr bwMode="auto">
          <a:xfrm>
            <a:off x="251520" y="4797152"/>
            <a:ext cx="432048" cy="216024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3"/>
          <p:cNvSpPr/>
          <p:nvPr/>
        </p:nvSpPr>
        <p:spPr bwMode="auto">
          <a:xfrm>
            <a:off x="1187624" y="4725144"/>
            <a:ext cx="7632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/>
              <a:t>Концепция преподавания учебного предмета «Обществознание». (утверждена Решением Коллегии </a:t>
            </a:r>
            <a:r>
              <a:rPr lang="ru-RU" b="1" dirty="0" err="1" smtClean="0"/>
              <a:t>Минпросвещения</a:t>
            </a:r>
            <a:r>
              <a:rPr lang="ru-RU" b="1" dirty="0" smtClean="0"/>
              <a:t> России, протокол </a:t>
            </a:r>
            <a:br>
              <a:rPr lang="ru-RU" b="1" dirty="0" smtClean="0"/>
            </a:br>
            <a:r>
              <a:rPr lang="ru-RU" b="1" dirty="0" smtClean="0"/>
              <a:t>от 24 декабря 2018 г. № ПК-1вн)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/>
        </p:nvSpPr>
        <p:spPr bwMode="auto">
          <a:xfrm>
            <a:off x="0" y="0"/>
            <a:ext cx="9144000" cy="5000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>
                <a:solidFill>
                  <a:schemeClr val="tx1"/>
                </a:solidFill>
              </a:rPr>
              <a:t>НОРМАТИВНАЯ  БАЗА</a:t>
            </a:r>
          </a:p>
        </p:txBody>
      </p:sp>
      <p:sp>
        <p:nvSpPr>
          <p:cNvPr id="6" name="TextBox 5"/>
          <p:cNvSpPr>
            <a:spLocks/>
          </p:cNvSpPr>
          <p:nvPr/>
        </p:nvSpPr>
        <p:spPr bwMode="auto">
          <a:xfrm>
            <a:off x="767040" y="620688"/>
            <a:ext cx="81071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600" b="1" dirty="0" smtClean="0"/>
              <a:t>Приказ </a:t>
            </a:r>
            <a:r>
              <a:rPr lang="ru-RU" sz="1600" b="1" dirty="0" err="1" smtClean="0"/>
              <a:t>Минпросвещения</a:t>
            </a:r>
            <a:r>
              <a:rPr lang="ru-RU" sz="1600" b="1" dirty="0" smtClean="0"/>
              <a:t> России от 20 мая 2020 г. № 254 «Об утверждении федерального перечня учебников, допущенных к использованию при реализации имеющих государственную аккредитацию образовательных программ начального общего, основного общего, среднего общего образования организациями, осуществляющими образовательную деятельность» (с последними </a:t>
            </a:r>
            <a:r>
              <a:rPr lang="ru-RU" sz="1600" b="1" dirty="0" err="1" smtClean="0"/>
              <a:t>измененяими</a:t>
            </a:r>
            <a:r>
              <a:rPr lang="ru-RU" sz="1600" b="1" dirty="0" smtClean="0"/>
              <a:t>)</a:t>
            </a:r>
          </a:p>
          <a:p>
            <a:pPr>
              <a:defRPr/>
            </a:pPr>
            <a:r>
              <a:rPr lang="ru-RU" sz="1600" b="1" u="sng" dirty="0" smtClean="0"/>
              <a:t/>
            </a:r>
            <a:br>
              <a:rPr lang="ru-RU" sz="1600" b="1" u="sng" dirty="0" smtClean="0"/>
            </a:br>
            <a:endParaRPr lang="ru-RU" sz="1600" b="1" dirty="0"/>
          </a:p>
        </p:txBody>
      </p:sp>
      <p:sp>
        <p:nvSpPr>
          <p:cNvPr id="9" name="Стрелка вправо 7"/>
          <p:cNvSpPr/>
          <p:nvPr/>
        </p:nvSpPr>
        <p:spPr bwMode="auto">
          <a:xfrm>
            <a:off x="256472" y="836712"/>
            <a:ext cx="432048" cy="216024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987824" y="4581128"/>
            <a:ext cx="2903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https://fpu.edu.ru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15000" r="-1250" b="70000"/>
          <a:stretch>
            <a:fillRect/>
          </a:stretch>
        </p:blipFill>
        <p:spPr bwMode="auto">
          <a:xfrm>
            <a:off x="323528" y="3501008"/>
            <a:ext cx="864096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/>
        </p:nvSpPr>
        <p:spPr bwMode="auto">
          <a:xfrm>
            <a:off x="0" y="0"/>
            <a:ext cx="9144000" cy="8367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ОБЩЕСТВОЗНАНИЕ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уровне  ООО и СОО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1538" t="12821" r="12019" b="12820"/>
          <a:stretch>
            <a:fillRect/>
          </a:stretch>
        </p:blipFill>
        <p:spPr bwMode="auto">
          <a:xfrm>
            <a:off x="539552" y="836712"/>
            <a:ext cx="7956376" cy="4353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/>
        </p:nvSpPr>
        <p:spPr bwMode="auto">
          <a:xfrm>
            <a:off x="0" y="0"/>
            <a:ext cx="9144000" cy="8367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уровне  ООО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3728" y="908720"/>
            <a:ext cx="51539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Курс «История России»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t="16000" r="34750" b="10000"/>
          <a:stretch>
            <a:fillRect/>
          </a:stretch>
        </p:blipFill>
        <p:spPr bwMode="auto">
          <a:xfrm>
            <a:off x="899592" y="1988840"/>
            <a:ext cx="7344816" cy="468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/>
        </p:nvSpPr>
        <p:spPr bwMode="auto">
          <a:xfrm>
            <a:off x="0" y="0"/>
            <a:ext cx="9144000" cy="8367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уровне  ООО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3728" y="908720"/>
            <a:ext cx="56557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Курс «Всеобщая история»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585" t="16183" r="41540" b="25616"/>
          <a:stretch>
            <a:fillRect/>
          </a:stretch>
        </p:blipFill>
        <p:spPr bwMode="auto">
          <a:xfrm>
            <a:off x="611560" y="1628800"/>
            <a:ext cx="7765291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475656" y="6093296"/>
            <a:ext cx="67153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Учебник не старше 2019 года !!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/>
        </p:nvSpPr>
        <p:spPr bwMode="auto">
          <a:xfrm>
            <a:off x="0" y="0"/>
            <a:ext cx="9144000" cy="8367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уровне  СОО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922" t="16386" r="25341" b="26263"/>
          <a:stretch>
            <a:fillRect/>
          </a:stretch>
        </p:blipFill>
        <p:spPr bwMode="auto">
          <a:xfrm>
            <a:off x="323528" y="908720"/>
            <a:ext cx="8676456" cy="37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51520" y="5445224"/>
            <a:ext cx="27494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ОСНОВНИЯ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3131840" y="5589240"/>
            <a:ext cx="93610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283968" y="537321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Концепция преподавания учебного курса «История России»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/>
          <p:nvPr/>
        </p:nvSpPr>
        <p:spPr bwMode="auto">
          <a:xfrm>
            <a:off x="0" y="0"/>
            <a:ext cx="9144000" cy="8367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уровне  СОО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7500" t="12683" r="22500" b="40943"/>
          <a:stretch>
            <a:fillRect/>
          </a:stretch>
        </p:blipFill>
        <p:spPr bwMode="auto">
          <a:xfrm>
            <a:off x="605014" y="2060848"/>
            <a:ext cx="814345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827584" y="908720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Концепция преподавания учебного курса «История России» 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4427984" y="1412776"/>
            <a:ext cx="432048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5796136" y="4077072"/>
            <a:ext cx="25922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043608" y="4293096"/>
            <a:ext cx="712879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604" t="12331" r="3591" b="18308"/>
          <a:stretch>
            <a:fillRect/>
          </a:stretch>
        </p:blipFill>
        <p:spPr bwMode="auto">
          <a:xfrm>
            <a:off x="0" y="1412776"/>
            <a:ext cx="8900189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1"/>
          <p:cNvSpPr/>
          <p:nvPr/>
        </p:nvSpPr>
        <p:spPr bwMode="auto">
          <a:xfrm>
            <a:off x="0" y="0"/>
            <a:ext cx="9144000" cy="8367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уровне  СОО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</TotalTime>
  <Words>455</Words>
  <Application>Microsoft Office PowerPoint</Application>
  <DocSecurity>0</DocSecurity>
  <PresentationFormat>Экран (4:3)</PresentationFormat>
  <Paragraphs>61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/>
  <cp:keywords/>
  <dc:description/>
  <cp:lastModifiedBy>Дима</cp:lastModifiedBy>
  <cp:revision>50</cp:revision>
  <dcterms:modified xsi:type="dcterms:W3CDTF">2021-08-26T20:06:48Z</dcterms:modified>
  <cp:category/>
  <dc:identifier/>
  <cp:contentStatus/>
  <dc:language/>
  <cp:version/>
</cp:coreProperties>
</file>