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1" r:id="rId2"/>
    <p:sldId id="262" r:id="rId3"/>
    <p:sldId id="283" r:id="rId4"/>
    <p:sldId id="284" r:id="rId5"/>
    <p:sldId id="285" r:id="rId6"/>
    <p:sldId id="286" r:id="rId7"/>
    <p:sldId id="263" r:id="rId8"/>
    <p:sldId id="282" r:id="rId9"/>
    <p:sldId id="279" r:id="rId10"/>
    <p:sldId id="281" r:id="rId11"/>
    <p:sldId id="280" r:id="rId12"/>
    <p:sldId id="273" r:id="rId13"/>
    <p:sldId id="274" r:id="rId14"/>
    <p:sldId id="272" r:id="rId15"/>
    <p:sldId id="275" r:id="rId16"/>
    <p:sldId id="276" r:id="rId17"/>
    <p:sldId id="277" r:id="rId18"/>
    <p:sldId id="278" r:id="rId19"/>
    <p:sldId id="265" r:id="rId20"/>
    <p:sldId id="267" r:id="rId21"/>
    <p:sldId id="268" r:id="rId22"/>
    <p:sldId id="269" r:id="rId23"/>
    <p:sldId id="271" r:id="rId24"/>
    <p:sldId id="266" r:id="rId25"/>
    <p:sldId id="288" r:id="rId26"/>
    <p:sldId id="27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2A2FA-BB0A-411E-8AF8-422B3AFCC08A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91EDB-6645-4EEE-9413-C7919290D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9AEF9B9-5491-4D5B-AAC0-8F8FBFFAFD59}" type="slidenum">
              <a:rPr lang="ru-RU" altLang="ru-RU" smtClean="0"/>
              <a:pPr/>
              <a:t>26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eliro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00977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6000768"/>
            <a:ext cx="5929353" cy="700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14348" y="1928802"/>
            <a:ext cx="53578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НАСТАВНИЧЕСТВО ПЕДАГОГИЧЕСКИХ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РАБОТНИКОВ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4429132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Рыжкова О.А</a:t>
            </a:r>
            <a:r>
              <a:rPr lang="ru-RU" sz="1600" dirty="0" smtClean="0"/>
              <a:t>., Беседина И.</a:t>
            </a:r>
            <a:r>
              <a:rPr lang="ru-RU" sz="1600" dirty="0" smtClean="0"/>
              <a:t>Г.,</a:t>
            </a:r>
            <a:endParaRPr lang="ru-RU" sz="1600" dirty="0" smtClean="0"/>
          </a:p>
          <a:p>
            <a:pPr algn="r"/>
            <a:r>
              <a:rPr lang="ru-RU" sz="1600" dirty="0" smtClean="0"/>
              <a:t>методисты </a:t>
            </a:r>
            <a:r>
              <a:rPr lang="ru-RU" sz="1600" dirty="0" smtClean="0"/>
              <a:t>ЦНППМ ПР </a:t>
            </a:r>
          </a:p>
          <a:p>
            <a:pPr algn="r"/>
            <a:r>
              <a:rPr lang="ru-RU" sz="1600" dirty="0" smtClean="0"/>
              <a:t>ОГАОУ ДПО «Белгородский институт</a:t>
            </a:r>
          </a:p>
          <a:p>
            <a:pPr algn="r"/>
            <a:r>
              <a:rPr lang="ru-RU" sz="1600" dirty="0" smtClean="0"/>
              <a:t>развития образования»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16" y="714356"/>
            <a:ext cx="898356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06" y="642918"/>
            <a:ext cx="900278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290"/>
            <a:ext cx="4367228" cy="6196067"/>
          </a:xfrm>
          <a:prstGeom prst="rect">
            <a:avLst/>
          </a:prstGeom>
          <a:noFill/>
          <a:ln w="9525">
            <a:solidFill>
              <a:schemeClr val="tx1">
                <a:alpha val="81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3454272" cy="4705363"/>
          </a:xfrm>
          <a:prstGeom prst="rect">
            <a:avLst/>
          </a:prstGeom>
          <a:noFill/>
          <a:ln w="9525">
            <a:solidFill>
              <a:schemeClr val="tx1">
                <a:alpha val="84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285860"/>
            <a:ext cx="3357705" cy="4714908"/>
          </a:xfrm>
          <a:prstGeom prst="rect">
            <a:avLst/>
          </a:prstGeom>
          <a:noFill/>
          <a:ln w="9525">
            <a:solidFill>
              <a:schemeClr val="tx1">
                <a:alpha val="81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3571868" y="2928934"/>
            <a:ext cx="2714644" cy="157163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16122"/>
            <a:ext cx="4643470" cy="6639728"/>
          </a:xfrm>
          <a:prstGeom prst="rect">
            <a:avLst/>
          </a:prstGeom>
          <a:noFill/>
          <a:ln w="9525">
            <a:solidFill>
              <a:schemeClr val="tx1">
                <a:alpha val="68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85728"/>
            <a:ext cx="4780642" cy="6286544"/>
          </a:xfrm>
          <a:prstGeom prst="rect">
            <a:avLst/>
          </a:prstGeom>
          <a:noFill/>
          <a:ln w="9525">
            <a:solidFill>
              <a:schemeClr val="tx1">
                <a:alpha val="83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714348" y="2643182"/>
            <a:ext cx="4429156" cy="114300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0"/>
            <a:ext cx="4572032" cy="67307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8298"/>
            <a:ext cx="4929222" cy="67617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1" y="285728"/>
            <a:ext cx="5369063" cy="571504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61878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500298" y="4714884"/>
            <a:ext cx="1612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hlinkClick r:id="rId4"/>
              </a:rPr>
              <a:t>АНКЕТЫ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ialecticspiritualism.com/wp-content/uploads/2017/04/John_Dewe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8604"/>
            <a:ext cx="3071834" cy="37130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285784" y="4714884"/>
            <a:ext cx="67865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"Учитель - вечный ученик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своей профессии с неутомимой потребностью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к саморазвитию и </a:t>
            </a:r>
            <a:r>
              <a:rPr lang="ru-RU" sz="2000" b="1" dirty="0" err="1" smtClean="0">
                <a:solidFill>
                  <a:srgbClr val="002060"/>
                </a:solidFill>
              </a:rPr>
              <a:t>самосовершествованию</a:t>
            </a:r>
            <a:r>
              <a:rPr lang="ru-RU" sz="2000" b="1" dirty="0" smtClean="0">
                <a:solidFill>
                  <a:srgbClr val="002060"/>
                </a:solidFill>
              </a:rPr>
              <a:t>"</a:t>
            </a:r>
          </a:p>
          <a:p>
            <a:pPr algn="r"/>
            <a:r>
              <a:rPr lang="ru-RU" sz="2000" b="1" i="1" dirty="0" smtClean="0">
                <a:solidFill>
                  <a:srgbClr val="002060"/>
                </a:solidFill>
              </a:rPr>
              <a:t>				Д.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Дьюи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429000"/>
            <a:ext cx="667279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14290"/>
            <a:ext cx="5286412" cy="219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трелка вниз 4"/>
          <p:cNvSpPr/>
          <p:nvPr/>
        </p:nvSpPr>
        <p:spPr>
          <a:xfrm>
            <a:off x="3857620" y="2643182"/>
            <a:ext cx="85725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857356" y="5715016"/>
            <a:ext cx="1928826" cy="64294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трелка вниз 5"/>
          <p:cNvSpPr/>
          <p:nvPr/>
        </p:nvSpPr>
        <p:spPr>
          <a:xfrm>
            <a:off x="4071934" y="214290"/>
            <a:ext cx="85725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357298"/>
            <a:ext cx="9143999" cy="397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Овал 6"/>
          <p:cNvSpPr/>
          <p:nvPr/>
        </p:nvSpPr>
        <p:spPr>
          <a:xfrm>
            <a:off x="4429124" y="2714620"/>
            <a:ext cx="1928826" cy="50006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4357686" y="500042"/>
            <a:ext cx="85725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57364"/>
            <a:ext cx="926595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0" y="4929198"/>
            <a:ext cx="1928826" cy="50006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низ 4"/>
          <p:cNvSpPr/>
          <p:nvPr/>
        </p:nvSpPr>
        <p:spPr>
          <a:xfrm>
            <a:off x="4286248" y="785794"/>
            <a:ext cx="85725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35" y="1714488"/>
            <a:ext cx="9104965" cy="2881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Овал 7"/>
          <p:cNvSpPr/>
          <p:nvPr/>
        </p:nvSpPr>
        <p:spPr>
          <a:xfrm>
            <a:off x="0" y="3357562"/>
            <a:ext cx="1928826" cy="50006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71678"/>
            <a:ext cx="6286544" cy="346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9" y="214291"/>
            <a:ext cx="1500198" cy="1430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contrast="-24000"/>
          </a:blip>
          <a:srcRect/>
          <a:stretch>
            <a:fillRect/>
          </a:stretch>
        </p:blipFill>
        <p:spPr bwMode="auto">
          <a:xfrm>
            <a:off x="4714876" y="571480"/>
            <a:ext cx="4248958" cy="58578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285728"/>
            <a:ext cx="3857652" cy="181588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ДОПОЛНИТЕЛЬНАЯ ПРОФЕССИОНАЛЬНАЯ ПРОГРАММА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ПОВЫШЕНИЯ КВАЛИФИКАЦИИ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«НАСТАВНИЧЕСТВО КАК ИНСТРУМЕНТ РЕАЛИЗАЦИИ НЕПРЕРЫВНОГО ПОВЫШЕНИЯ ПРОФЕССИОНАЛЬНОГО МАСТЕРСТВА ПЕДАГОГИЧЕСКИХ РАБОТНИКОВ»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24 часа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428868"/>
            <a:ext cx="4143404" cy="1600438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b="1" dirty="0" smtClean="0"/>
              <a:t>Категория слушателей: </a:t>
            </a:r>
            <a:r>
              <a:rPr lang="ru-RU" dirty="0" smtClean="0"/>
              <a:t>руководители,</a:t>
            </a:r>
            <a:r>
              <a:rPr lang="ru-RU" b="1" dirty="0" smtClean="0"/>
              <a:t> </a:t>
            </a:r>
            <a:r>
              <a:rPr lang="ru-RU" dirty="0" smtClean="0"/>
              <a:t>заместители руководителей, педагогические работники, методисты образовательных организаций.</a:t>
            </a:r>
          </a:p>
          <a:p>
            <a:endParaRPr lang="ru-RU" sz="800" dirty="0" smtClean="0"/>
          </a:p>
          <a:p>
            <a:r>
              <a:rPr lang="ru-RU" b="1" dirty="0" smtClean="0"/>
              <a:t>Форма обучения:</a:t>
            </a:r>
            <a:r>
              <a:rPr lang="ru-RU" dirty="0" smtClean="0"/>
              <a:t> очная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86256"/>
            <a:ext cx="3357586" cy="223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1ACF5"/>
          </a:solidFill>
          <a:ln>
            <a:solidFill>
              <a:srgbClr val="EA25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539" name="TextBox 12"/>
          <p:cNvSpPr txBox="1">
            <a:spLocks noChangeArrowheads="1"/>
          </p:cNvSpPr>
          <p:nvPr/>
        </p:nvSpPr>
        <p:spPr bwMode="auto">
          <a:xfrm>
            <a:off x="0" y="2566988"/>
            <a:ext cx="914400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5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БЛАГОДАРЮ</a:t>
            </a:r>
          </a:p>
          <a:p>
            <a:pPr algn="ctr"/>
            <a:r>
              <a:rPr lang="ru-RU" altLang="ru-RU" sz="5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87626" y="5491163"/>
            <a:ext cx="40259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5541" name="TextBox 14"/>
          <p:cNvSpPr txBox="1">
            <a:spLocks noChangeArrowheads="1"/>
          </p:cNvSpPr>
          <p:nvPr/>
        </p:nvSpPr>
        <p:spPr bwMode="auto">
          <a:xfrm>
            <a:off x="0" y="5668965"/>
            <a:ext cx="9144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chemeClr val="bg1"/>
                </a:solidFill>
              </a:rPr>
              <a:t>Электронная почта:</a:t>
            </a:r>
            <a:r>
              <a:rPr lang="en-US" altLang="ru-RU" sz="1400" b="1" dirty="0">
                <a:solidFill>
                  <a:schemeClr val="bg1"/>
                </a:solidFill>
              </a:rPr>
              <a:t> </a:t>
            </a:r>
            <a:r>
              <a:rPr lang="en-US" altLang="ru-RU" sz="1400" b="1" dirty="0" smtClean="0">
                <a:solidFill>
                  <a:schemeClr val="bg1"/>
                </a:solidFill>
              </a:rPr>
              <a:t>ryzhkova_oa</a:t>
            </a:r>
            <a:r>
              <a:rPr lang="en-US" altLang="ru-RU" sz="1400" dirty="0" smtClean="0">
                <a:solidFill>
                  <a:schemeClr val="bg1"/>
                </a:solidFill>
              </a:rPr>
              <a:t>@beliro.ru</a:t>
            </a:r>
            <a:r>
              <a:rPr lang="ru-RU" altLang="ru-RU" sz="1400" dirty="0">
                <a:solidFill>
                  <a:schemeClr val="bg1"/>
                </a:solidFill>
              </a:rPr>
              <a:t>, </a:t>
            </a:r>
            <a:endParaRPr lang="en-US" altLang="ru-RU" sz="1400" dirty="0">
              <a:solidFill>
                <a:schemeClr val="bg1"/>
              </a:solidFill>
            </a:endParaRPr>
          </a:p>
          <a:p>
            <a:pPr algn="ctr"/>
            <a:r>
              <a:rPr lang="ru-RU" altLang="ru-RU" sz="1400" b="1" dirty="0">
                <a:solidFill>
                  <a:schemeClr val="bg1"/>
                </a:solidFill>
              </a:rPr>
              <a:t>+7 (4722) </a:t>
            </a:r>
            <a:r>
              <a:rPr lang="ru-RU" altLang="ru-RU" sz="1400" b="1" dirty="0" smtClean="0">
                <a:solidFill>
                  <a:schemeClr val="bg1"/>
                </a:solidFill>
              </a:rPr>
              <a:t>3</a:t>
            </a:r>
            <a:r>
              <a:rPr lang="en-US" altLang="ru-RU" sz="1400" b="1" dirty="0" smtClean="0">
                <a:solidFill>
                  <a:schemeClr val="bg1"/>
                </a:solidFill>
              </a:rPr>
              <a:t>4-30-99</a:t>
            </a:r>
            <a:endParaRPr lang="en-US" altLang="ru-RU" sz="1400" dirty="0">
              <a:solidFill>
                <a:schemeClr val="bg1"/>
              </a:solidFill>
            </a:endParaRPr>
          </a:p>
          <a:p>
            <a:pPr algn="ctr"/>
            <a:r>
              <a:rPr lang="ru-RU" altLang="ru-RU" sz="1400" dirty="0">
                <a:solidFill>
                  <a:schemeClr val="bg1"/>
                </a:solidFill>
              </a:rPr>
              <a:t>308007 г. Белгород, ул. Студенческая,</a:t>
            </a:r>
            <a:r>
              <a:rPr lang="en-US" altLang="ru-RU" sz="1400" dirty="0">
                <a:solidFill>
                  <a:schemeClr val="bg1"/>
                </a:solidFill>
              </a:rPr>
              <a:t> </a:t>
            </a:r>
            <a:r>
              <a:rPr lang="ru-RU" altLang="ru-RU" sz="1400" dirty="0">
                <a:solidFill>
                  <a:schemeClr val="bg1"/>
                </a:solidFill>
              </a:rPr>
              <a:t>14</a:t>
            </a:r>
          </a:p>
          <a:p>
            <a:pPr algn="ctr"/>
            <a:r>
              <a:rPr lang="ru-RU" altLang="ru-RU" sz="1400" b="1" dirty="0">
                <a:solidFill>
                  <a:schemeClr val="bg1"/>
                </a:solidFill>
              </a:rPr>
              <a:t>Сайт в сети Интернет:</a:t>
            </a:r>
            <a:r>
              <a:rPr lang="ru-RU" altLang="ru-RU" sz="1400" dirty="0">
                <a:solidFill>
                  <a:schemeClr val="bg1"/>
                </a:solidFill>
              </a:rPr>
              <a:t> http://new.beliro.ru</a:t>
            </a:r>
            <a:endParaRPr lang="en-US" altLang="ru-RU" sz="1400" dirty="0">
              <a:solidFill>
                <a:schemeClr val="bg1"/>
              </a:solidFill>
            </a:endParaRPr>
          </a:p>
        </p:txBody>
      </p:sp>
      <p:pic>
        <p:nvPicPr>
          <p:cNvPr id="65542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73514" y="725490"/>
            <a:ext cx="145573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19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525"/>
            <a:ext cx="9143999" cy="633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2" y="642918"/>
            <a:ext cx="9119948" cy="558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24680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https://avatars.mds.yandex.net/get-zen_doc/1921148/pub_5d9eed3323bf4800b076adeb_5d9eee393642b665ec547548/scale_1200"/>
          <p:cNvPicPr>
            <a:picLocks noChangeAspect="1" noChangeArrowheads="1"/>
          </p:cNvPicPr>
          <p:nvPr/>
        </p:nvPicPr>
        <p:blipFill>
          <a:blip r:embed="rId2">
            <a:lum bright="16000"/>
          </a:blip>
          <a:srcRect/>
          <a:stretch>
            <a:fillRect/>
          </a:stretch>
        </p:blipFill>
        <p:spPr bwMode="auto">
          <a:xfrm>
            <a:off x="1643042" y="2143116"/>
            <a:ext cx="4071966" cy="240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1" y="0"/>
            <a:ext cx="24288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428604"/>
            <a:ext cx="6286544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C00000"/>
                </a:solidFill>
              </a:rPr>
              <a:t>НАСТАВНИК</a:t>
            </a:r>
            <a:r>
              <a:rPr lang="ru-RU" sz="1700" b="1" dirty="0" smtClean="0"/>
              <a:t> – участник персонализированной программы наставничества, имеющий </a:t>
            </a:r>
            <a:r>
              <a:rPr lang="ru-RU" sz="1700" b="1" dirty="0" smtClean="0">
                <a:solidFill>
                  <a:srgbClr val="C00000"/>
                </a:solidFill>
              </a:rPr>
              <a:t>измеримые позитивные результаты</a:t>
            </a:r>
            <a:r>
              <a:rPr lang="ru-RU" sz="1700" b="1" dirty="0" smtClean="0"/>
              <a:t> профессиональной деятельности, </a:t>
            </a:r>
            <a:r>
              <a:rPr lang="ru-RU" sz="1700" b="1" dirty="0" smtClean="0">
                <a:solidFill>
                  <a:srgbClr val="C00000"/>
                </a:solidFill>
              </a:rPr>
              <a:t>готовый</a:t>
            </a:r>
            <a:br>
              <a:rPr lang="ru-RU" sz="1700" b="1" dirty="0" smtClean="0">
                <a:solidFill>
                  <a:srgbClr val="C00000"/>
                </a:solidFill>
              </a:rPr>
            </a:br>
            <a:r>
              <a:rPr lang="ru-RU" sz="1700" b="1" dirty="0" smtClean="0">
                <a:solidFill>
                  <a:srgbClr val="C00000"/>
                </a:solidFill>
              </a:rPr>
              <a:t>и способный</a:t>
            </a:r>
            <a:r>
              <a:rPr lang="ru-RU" sz="1700" b="1" dirty="0" smtClean="0"/>
              <a:t> организовать индивидуальную траекторию профессионального развития наставляемого на основе его профессиональных затруднений, также обладающий </a:t>
            </a:r>
            <a:r>
              <a:rPr lang="ru-RU" sz="1700" b="1" dirty="0" smtClean="0">
                <a:solidFill>
                  <a:srgbClr val="C00000"/>
                </a:solidFill>
              </a:rPr>
              <a:t>опытом</a:t>
            </a:r>
            <a:br>
              <a:rPr lang="ru-RU" sz="1700" b="1" dirty="0" smtClean="0">
                <a:solidFill>
                  <a:srgbClr val="C00000"/>
                </a:solidFill>
              </a:rPr>
            </a:br>
            <a:r>
              <a:rPr lang="ru-RU" sz="1700" b="1" dirty="0" smtClean="0">
                <a:solidFill>
                  <a:srgbClr val="C00000"/>
                </a:solidFill>
              </a:rPr>
              <a:t>и навыками</a:t>
            </a:r>
            <a:r>
              <a:rPr lang="ru-RU" sz="1700" b="1" dirty="0" smtClean="0"/>
              <a:t>, необходимыми для стимуляции и поддержки процессов самореализации и самосовершенствования наставляемого.</a:t>
            </a:r>
            <a:endParaRPr lang="ru-RU" sz="17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357694"/>
            <a:ext cx="6000792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1700" b="1" dirty="0" smtClean="0">
                <a:solidFill>
                  <a:srgbClr val="0070C0"/>
                </a:solidFill>
              </a:rPr>
              <a:t>НАСТАВЛЯЕМЫЙ</a:t>
            </a:r>
            <a:r>
              <a:rPr lang="ru-RU" sz="1700" b="1" dirty="0" smtClean="0"/>
              <a:t> – участник персонализированной программы наставничества, который через взаимодействие</a:t>
            </a:r>
            <a:br>
              <a:rPr lang="ru-RU" sz="1700" b="1" dirty="0" smtClean="0"/>
            </a:br>
            <a:r>
              <a:rPr lang="ru-RU" sz="1700" b="1" dirty="0" smtClean="0"/>
              <a:t>с наставником и при его помощи</a:t>
            </a:r>
            <a:br>
              <a:rPr lang="ru-RU" sz="1700" b="1" dirty="0" smtClean="0"/>
            </a:br>
            <a:r>
              <a:rPr lang="ru-RU" sz="1700" b="1" dirty="0" smtClean="0"/>
              <a:t>и поддержке приобретает </a:t>
            </a:r>
            <a:r>
              <a:rPr lang="ru-RU" sz="1700" b="1" dirty="0" smtClean="0">
                <a:solidFill>
                  <a:srgbClr val="0070C0"/>
                </a:solidFill>
              </a:rPr>
              <a:t>новый опыт, развивает </a:t>
            </a:r>
            <a:r>
              <a:rPr lang="ru-RU" sz="1700" b="1" dirty="0" smtClean="0"/>
              <a:t>необходимые </a:t>
            </a:r>
            <a:r>
              <a:rPr lang="ru-RU" sz="1700" b="1" dirty="0" smtClean="0">
                <a:solidFill>
                  <a:srgbClr val="0070C0"/>
                </a:solidFill>
              </a:rPr>
              <a:t>навыки и компетенции</a:t>
            </a:r>
            <a:r>
              <a:rPr lang="ru-RU" sz="1700" b="1" dirty="0" smtClean="0"/>
              <a:t>, добивается предсказуемых результатов, преодолевая тем самым свои </a:t>
            </a:r>
            <a:r>
              <a:rPr lang="ru-RU" sz="1700" b="1" dirty="0" smtClean="0">
                <a:solidFill>
                  <a:srgbClr val="0070C0"/>
                </a:solidFill>
              </a:rPr>
              <a:t>профессиональные затруднения</a:t>
            </a:r>
            <a:endParaRPr lang="ru-RU" sz="17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7" y="642918"/>
            <a:ext cx="9022846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3999" cy="558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132</Words>
  <PresentationFormat>Экран (4:3)</PresentationFormat>
  <Paragraphs>27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Рыжкова О.А.</dc:creator>
  <cp:lastModifiedBy>ryzhkova</cp:lastModifiedBy>
  <cp:revision>46</cp:revision>
  <dcterms:created xsi:type="dcterms:W3CDTF">2022-02-09T12:31:11Z</dcterms:created>
  <dcterms:modified xsi:type="dcterms:W3CDTF">2022-05-26T08:44:02Z</dcterms:modified>
</cp:coreProperties>
</file>