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2"/>
  </p:notesMasterIdLst>
  <p:sldIdLst>
    <p:sldId id="256" r:id="rId2"/>
    <p:sldId id="266" r:id="rId3"/>
    <p:sldId id="280" r:id="rId4"/>
    <p:sldId id="274" r:id="rId5"/>
    <p:sldId id="283" r:id="rId6"/>
    <p:sldId id="277" r:id="rId7"/>
    <p:sldId id="279" r:id="rId8"/>
    <p:sldId id="293" r:id="rId9"/>
    <p:sldId id="278" r:id="rId10"/>
    <p:sldId id="270" r:id="rId11"/>
    <p:sldId id="284" r:id="rId12"/>
    <p:sldId id="287" r:id="rId13"/>
    <p:sldId id="285" r:id="rId14"/>
    <p:sldId id="286" r:id="rId15"/>
    <p:sldId id="292" r:id="rId16"/>
    <p:sldId id="288" r:id="rId17"/>
    <p:sldId id="289" r:id="rId18"/>
    <p:sldId id="290" r:id="rId19"/>
    <p:sldId id="257" r:id="rId20"/>
    <p:sldId id="258" r:id="rId21"/>
    <p:sldId id="262" r:id="rId22"/>
    <p:sldId id="281" r:id="rId23"/>
    <p:sldId id="264" r:id="rId24"/>
    <p:sldId id="261" r:id="rId25"/>
    <p:sldId id="294" r:id="rId26"/>
    <p:sldId id="296" r:id="rId27"/>
    <p:sldId id="297" r:id="rId28"/>
    <p:sldId id="298" r:id="rId29"/>
    <p:sldId id="267" r:id="rId30"/>
    <p:sldId id="268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5B6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6" autoAdjust="0"/>
    <p:restoredTop sz="94675" autoAdjust="0"/>
  </p:normalViewPr>
  <p:slideViewPr>
    <p:cSldViewPr snapToGrid="0">
      <p:cViewPr>
        <p:scale>
          <a:sx n="58" d="100"/>
          <a:sy n="58" d="100"/>
        </p:scale>
        <p:origin x="-1170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F1B986-325A-452B-A641-9E4EB37602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EEA4FC-497E-4BC7-A9A1-1B8E7AA4CD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062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EA4FC-497E-4BC7-A9A1-1B8E7AA4CDD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EA4FC-497E-4BC7-A9A1-1B8E7AA4CDDB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1393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EEA4FC-497E-4BC7-A9A1-1B8E7AA4CDDB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7326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0076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1056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6950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2219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3087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5061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2080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3347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0483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4804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04A0-A1FF-4739-8730-DA521012A839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4220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304A0-A1FF-4739-8730-DA521012A839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B6889-DA1D-48D1-A550-178F8DE957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9531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rulaws.ru/laws/Federalnyy-zakon-ot-29.12.2012-N-273-FZ/" TargetMode="External"/><Relationship Id="rId2" Type="http://schemas.openxmlformats.org/officeDocument/2006/relationships/hyperlink" Target="https://rulaws.ru/goverment/Postanovlenie-Pravitelstva-RF-ot-02.08.2019-N-1006/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78251" y="1044871"/>
            <a:ext cx="8854698" cy="3294653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Стратегические направления деятельности общеобразовательных учреждений в 2022-2023 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учебном году: 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национальные приоритеты и проектирование образовательной деятельности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99281" y="4541002"/>
            <a:ext cx="8668719" cy="716797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22 августа 202 года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Августовская секция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40670" t="17822" r="31640" b="58475"/>
          <a:stretch/>
        </p:blipFill>
        <p:spPr>
          <a:xfrm>
            <a:off x="4278085" y="5393410"/>
            <a:ext cx="3967013" cy="127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8747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7800" t="2893" r="3694" b="8882"/>
          <a:stretch>
            <a:fillRect/>
          </a:stretch>
        </p:blipFill>
        <p:spPr bwMode="auto">
          <a:xfrm>
            <a:off x="271497" y="387458"/>
            <a:ext cx="4339526" cy="647054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15918" y="365126"/>
            <a:ext cx="6571281" cy="7197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Основные направления деятельности Системы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21451" y="805912"/>
            <a:ext cx="697423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На муниципальном уровне: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- сопровождение персональных траекторий профессионального развития педагогов;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- информирование педагогических работников об инновационных формах обучения;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- изучение запросов, методическое сопровождение и оказание практической помощи педагогическим работникам;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- стимулирование участия педагогических работников в деятельности профессиональных ассоциаций, сопровождение деятельности объединений педагогов, способствующих их профессиональному развитию, с учетом конкретной ситуации в образовательной организации для обеспечения возможности каждому педагогу повысить свой профессиональный уровень;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- организация взаимодействия и </a:t>
            </a:r>
            <a:r>
              <a:rPr lang="ru-RU" sz="2000" dirty="0" err="1" smtClean="0">
                <a:solidFill>
                  <a:srgbClr val="002060"/>
                </a:solidFill>
              </a:rPr>
              <a:t>взаимообучения</a:t>
            </a:r>
            <a:r>
              <a:rPr lang="ru-RU" sz="2000" dirty="0" smtClean="0">
                <a:solidFill>
                  <a:srgbClr val="002060"/>
                </a:solidFill>
              </a:rPr>
              <a:t> работников образования;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</a:rPr>
              <a:t>- помощь педагогам в обобщении и презентации своего опыта работы.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19745" b="15922"/>
          <a:stretch>
            <a:fillRect/>
          </a:stretch>
        </p:blipFill>
        <p:spPr bwMode="auto">
          <a:xfrm>
            <a:off x="604157" y="976312"/>
            <a:ext cx="11185072" cy="560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36814" y="342900"/>
            <a:ext cx="11087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Система (целевая модель )наставничества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https://avatars.mds.yandex.net/get-zen_doc/1921148/pub_5d9eed3323bf4800b076adeb_5d9eee393642b665ec547548/scale_1200"/>
          <p:cNvPicPr>
            <a:picLocks noChangeAspect="1" noChangeArrowheads="1"/>
          </p:cNvPicPr>
          <p:nvPr/>
        </p:nvPicPr>
        <p:blipFill>
          <a:blip r:embed="rId2" cstate="print">
            <a:lum bright="16000"/>
          </a:blip>
          <a:srcRect/>
          <a:stretch>
            <a:fillRect/>
          </a:stretch>
        </p:blipFill>
        <p:spPr bwMode="auto">
          <a:xfrm>
            <a:off x="2285973" y="2285992"/>
            <a:ext cx="4857784" cy="214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76211" y="428604"/>
            <a:ext cx="8602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C00000"/>
                </a:solidFill>
              </a:rPr>
              <a:t>НАСТАВНИК</a:t>
            </a:r>
            <a:r>
              <a:rPr lang="ru-RU" b="1" dirty="0" smtClean="0"/>
              <a:t> – участник персонализированной программы наставничества, имеющий </a:t>
            </a:r>
            <a:r>
              <a:rPr lang="ru-RU" b="1" dirty="0" smtClean="0">
                <a:solidFill>
                  <a:srgbClr val="C00000"/>
                </a:solidFill>
              </a:rPr>
              <a:t>измеримые позитивные результаты</a:t>
            </a:r>
            <a:r>
              <a:rPr lang="ru-RU" b="1" dirty="0" smtClean="0"/>
              <a:t> профессиональной деятельности, </a:t>
            </a:r>
            <a:r>
              <a:rPr lang="ru-RU" b="1" dirty="0" smtClean="0">
                <a:solidFill>
                  <a:srgbClr val="C00000"/>
                </a:solidFill>
              </a:rPr>
              <a:t>готовый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и способный</a:t>
            </a:r>
            <a:r>
              <a:rPr lang="ru-RU" b="1" dirty="0" smtClean="0"/>
              <a:t> организовать индивидуальную траекторию профессионального развития наставляемого на основе его профессиональных затруднений, также обладающий </a:t>
            </a:r>
            <a:r>
              <a:rPr lang="ru-RU" b="1" dirty="0" smtClean="0">
                <a:solidFill>
                  <a:srgbClr val="C00000"/>
                </a:solidFill>
              </a:rPr>
              <a:t>опытом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и навыками</a:t>
            </a:r>
            <a:r>
              <a:rPr lang="ru-RU" b="1" dirty="0" smtClean="0"/>
              <a:t>, необходимыми для стимуляции и поддержки процессов самореализации и самосовершенствования наставляемого.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6211" y="4357694"/>
            <a:ext cx="86351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</a:rPr>
              <a:t>НАСТАВЛЯЕМЫЙ</a:t>
            </a:r>
            <a:r>
              <a:rPr lang="ru-RU" b="1" dirty="0" smtClean="0"/>
              <a:t> – участник персонализированной программы наставничества, который через взаимодействие</a:t>
            </a:r>
            <a:br>
              <a:rPr lang="ru-RU" b="1" dirty="0" smtClean="0"/>
            </a:br>
            <a:r>
              <a:rPr lang="ru-RU" b="1" dirty="0" smtClean="0"/>
              <a:t>с наставником и при его помощи</a:t>
            </a:r>
            <a:br>
              <a:rPr lang="ru-RU" b="1" dirty="0" smtClean="0"/>
            </a:br>
            <a:r>
              <a:rPr lang="ru-RU" b="1" dirty="0" smtClean="0"/>
              <a:t>и поддержке приобретает </a:t>
            </a:r>
            <a:r>
              <a:rPr lang="ru-RU" b="1" dirty="0" smtClean="0">
                <a:solidFill>
                  <a:srgbClr val="0070C0"/>
                </a:solidFill>
              </a:rPr>
              <a:t>новый опыт, развивает </a:t>
            </a:r>
            <a:r>
              <a:rPr lang="ru-RU" b="1" dirty="0" smtClean="0"/>
              <a:t>необходимые </a:t>
            </a:r>
            <a:r>
              <a:rPr lang="ru-RU" b="1" dirty="0" smtClean="0">
                <a:solidFill>
                  <a:srgbClr val="0070C0"/>
                </a:solidFill>
              </a:rPr>
              <a:t>навыки и компетенции</a:t>
            </a:r>
            <a:r>
              <a:rPr lang="ru-RU" b="1" dirty="0" smtClean="0"/>
              <a:t>, добивается предсказуемых результатов, преодолевая тем самым свои </a:t>
            </a:r>
            <a:r>
              <a:rPr lang="ru-RU" b="1" dirty="0" smtClean="0">
                <a:solidFill>
                  <a:srgbClr val="0070C0"/>
                </a:solidFill>
              </a:rPr>
              <a:t>профессиональные затруднения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/>
          <a:srcRect l="40670" t="17822" r="31640" b="58475"/>
          <a:stretch/>
        </p:blipFill>
        <p:spPr>
          <a:xfrm>
            <a:off x="9454243" y="282567"/>
            <a:ext cx="2464784" cy="1464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2767" t="2656"/>
          <a:stretch>
            <a:fillRect/>
          </a:stretch>
        </p:blipFill>
        <p:spPr bwMode="auto">
          <a:xfrm>
            <a:off x="194419" y="359229"/>
            <a:ext cx="11478470" cy="6208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r="274"/>
          <a:stretch>
            <a:fillRect/>
          </a:stretch>
        </p:blipFill>
        <p:spPr bwMode="auto">
          <a:xfrm>
            <a:off x="212271" y="290513"/>
            <a:ext cx="11658600" cy="627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923815" y="5796643"/>
            <a:ext cx="914400" cy="293914"/>
          </a:xfrm>
          <a:prstGeom prst="rect">
            <a:avLst/>
          </a:prstGeom>
          <a:solidFill>
            <a:srgbClr val="C35B6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 l="9915" b="67714"/>
          <a:stretch>
            <a:fillRect/>
          </a:stretch>
        </p:blipFill>
        <p:spPr bwMode="auto">
          <a:xfrm>
            <a:off x="8866413" y="293916"/>
            <a:ext cx="3086101" cy="1322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5554" y="524534"/>
            <a:ext cx="3344675" cy="4705363"/>
          </a:xfrm>
          <a:prstGeom prst="rect">
            <a:avLst/>
          </a:prstGeom>
          <a:noFill/>
          <a:ln w="9525">
            <a:solidFill>
              <a:schemeClr val="tx1">
                <a:alpha val="84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9305" t="2857" b="5715"/>
          <a:stretch>
            <a:fillRect/>
          </a:stretch>
        </p:blipFill>
        <p:spPr bwMode="auto">
          <a:xfrm>
            <a:off x="8131629" y="2008414"/>
            <a:ext cx="4060371" cy="4457700"/>
          </a:xfrm>
          <a:prstGeom prst="rect">
            <a:avLst/>
          </a:prstGeom>
          <a:noFill/>
          <a:ln w="9525">
            <a:solidFill>
              <a:schemeClr val="tx1">
                <a:alpha val="81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6" name="Овал 5"/>
          <p:cNvSpPr/>
          <p:nvPr/>
        </p:nvSpPr>
        <p:spPr>
          <a:xfrm>
            <a:off x="8392886" y="3598405"/>
            <a:ext cx="3369144" cy="1571636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435" y="197963"/>
            <a:ext cx="4019580" cy="5941579"/>
          </a:xfrm>
          <a:prstGeom prst="rect">
            <a:avLst/>
          </a:prstGeom>
          <a:noFill/>
          <a:ln w="9525">
            <a:solidFill>
              <a:schemeClr val="tx1">
                <a:alpha val="81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6393" y="127260"/>
            <a:ext cx="6096043" cy="67307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rcRect l="226" t="71667" r="41914"/>
          <a:stretch>
            <a:fillRect/>
          </a:stretch>
        </p:blipFill>
        <p:spPr>
          <a:xfrm>
            <a:off x="9552214" y="244929"/>
            <a:ext cx="2334986" cy="1665514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rcRect l="53834" t="71667"/>
          <a:stretch>
            <a:fillRect/>
          </a:stretch>
        </p:blipFill>
        <p:spPr>
          <a:xfrm>
            <a:off x="277587" y="4490358"/>
            <a:ext cx="2204356" cy="2095499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3682" y="96267"/>
            <a:ext cx="6572296" cy="67617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40670" t="17822" r="31640" b="58475"/>
          <a:stretch/>
        </p:blipFill>
        <p:spPr>
          <a:xfrm>
            <a:off x="9682842" y="212271"/>
            <a:ext cx="2152051" cy="15512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rcRect l="53834" t="71667"/>
          <a:stretch>
            <a:fillRect/>
          </a:stretch>
        </p:blipFill>
        <p:spPr>
          <a:xfrm>
            <a:off x="457202" y="4833258"/>
            <a:ext cx="1747155" cy="1665513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635" t="2177" r="-171" b="1536"/>
          <a:stretch>
            <a:fillRect/>
          </a:stretch>
        </p:blipFill>
        <p:spPr bwMode="auto">
          <a:xfrm>
            <a:off x="2547258" y="0"/>
            <a:ext cx="7053943" cy="6613071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rcRect l="53834" t="71667" r="5813"/>
          <a:stretch>
            <a:fillRect/>
          </a:stretch>
        </p:blipFill>
        <p:spPr>
          <a:xfrm>
            <a:off x="326573" y="4343400"/>
            <a:ext cx="1926770" cy="2095499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rcRect l="226" t="71667" r="41914"/>
          <a:stretch>
            <a:fillRect/>
          </a:stretch>
        </p:blipFill>
        <p:spPr>
          <a:xfrm>
            <a:off x="9764486" y="244929"/>
            <a:ext cx="2122714" cy="1665514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5448" t="11472" r="15734" b="5760"/>
          <a:stretch/>
        </p:blipFill>
        <p:spPr>
          <a:xfrm>
            <a:off x="728420" y="875653"/>
            <a:ext cx="10879811" cy="59823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6359" y="253161"/>
            <a:ext cx="9624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МОДЕРНИЗАЦИЯ ШКОЛЬНЫХ СИСТЕМ ОБРАЗОВАНИЯ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9871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9724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Стратегический вектор развития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960" y="733246"/>
            <a:ext cx="1143359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200" dirty="0" smtClean="0">
                <a:solidFill>
                  <a:srgbClr val="002060"/>
                </a:solidFill>
                <a:latin typeface="Arial"/>
                <a:ea typeface="Calibri" pitchFamily="34" charset="0"/>
                <a:cs typeface="Arial"/>
              </a:rPr>
              <a:t>■ </a:t>
            </a:r>
            <a:r>
              <a:rPr lang="ru-RU" sz="220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Указ Президента РФ от 7 мая 2018 г. № 204 «О национальных целях и стратегических задачах развития Российской Федерации на период до 2024 года»; </a:t>
            </a:r>
            <a:endParaRPr lang="ru-RU" sz="2200" dirty="0" smtClean="0">
              <a:solidFill>
                <a:srgbClr val="002060"/>
              </a:solidFill>
              <a:cs typeface="Arial" pitchFamily="34" charset="0"/>
            </a:endParaRPr>
          </a:p>
          <a:p>
            <a:r>
              <a:rPr lang="ru-RU" sz="2200" dirty="0" smtClean="0">
                <a:solidFill>
                  <a:srgbClr val="002060"/>
                </a:solidFill>
                <a:latin typeface="Arial"/>
                <a:ea typeface="Calibri" pitchFamily="34" charset="0"/>
                <a:cs typeface="Arial"/>
              </a:rPr>
              <a:t>■ </a:t>
            </a:r>
            <a:r>
              <a:rPr lang="ru-RU" sz="2200" dirty="0" smtClean="0">
                <a:solidFill>
                  <a:srgbClr val="002060"/>
                </a:solidFill>
              </a:rPr>
              <a:t>Указ Президента Российской Федерации от 21 июля 2020 г. N 474 «О национальных целях развития Российской Федерации на период до 2030 года»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/>
                <a:ea typeface="Calibri" pitchFamily="34" charset="0"/>
                <a:cs typeface="Arial"/>
              </a:rPr>
              <a:t>■ </a:t>
            </a:r>
            <a:r>
              <a:rPr lang="ru-RU" sz="2200" dirty="0" smtClean="0">
                <a:solidFill>
                  <a:srgbClr val="002060"/>
                </a:solidFill>
              </a:rPr>
              <a:t>Концепция создания единой федеральной системы научно-методического сопровождения педагогических работников (утв. Распоряжением Министерства просвещения Российской Федерации от 6 августа 2020 г. № Р-76)</a:t>
            </a:r>
            <a:r>
              <a:rPr lang="ru-RU" sz="220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/>
                <a:ea typeface="Calibri" pitchFamily="34" charset="0"/>
                <a:cs typeface="Arial"/>
              </a:rPr>
              <a:t>■ </a:t>
            </a:r>
            <a:r>
              <a:rPr lang="ru-RU" sz="220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Распоряжение Правительства Российской Федерации от 31 января 2019 года № 3273-р</a:t>
            </a:r>
            <a:r>
              <a:rPr lang="ru-RU" sz="2200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ru-RU" sz="220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(с </a:t>
            </a:r>
            <a:r>
              <a:rPr lang="ru-RU" sz="2200" dirty="0" err="1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изм</a:t>
            </a:r>
            <a:r>
              <a:rPr lang="ru-RU" sz="220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. 07.10.2020 №2580-р) «Основные принципы национальной системы профессионального роста педагогических работников Российской Федерации, включая национальную систему учительского роста»;</a:t>
            </a:r>
            <a:endParaRPr lang="ru-RU" sz="2200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</a:t>
            </a:r>
            <a:r>
              <a:rPr lang="ru-RU" sz="2200" dirty="0" smtClean="0">
                <a:solidFill>
                  <a:srgbClr val="002060"/>
                </a:solidFill>
                <a:latin typeface="Arial"/>
                <a:ea typeface="Calibri" pitchFamily="34" charset="0"/>
                <a:cs typeface="Arial"/>
              </a:rPr>
              <a:t>■ </a:t>
            </a:r>
            <a:r>
              <a:rPr lang="ru-RU" sz="220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Национальный проект «Образование»;</a:t>
            </a:r>
            <a:endParaRPr lang="ru-RU" sz="2200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/>
                <a:ea typeface="Calibri" pitchFamily="34" charset="0"/>
                <a:cs typeface="Arial"/>
              </a:rPr>
              <a:t>■ </a:t>
            </a:r>
            <a:r>
              <a:rPr lang="ru-RU" sz="2200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Распоряжение Министерства просвещения Российской Федерации от 04 февраля 2021 года № Р-33 «Об утверждении методических рекомендаций по реализации мероприятий по формированию и обеспечению функционирования единой федеральной системы научно-методического сопровождения педагогических работников и управленческих кадров»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5563" t="10142" r="16170" b="26608"/>
          <a:stretch/>
        </p:blipFill>
        <p:spPr>
          <a:xfrm>
            <a:off x="294467" y="790413"/>
            <a:ext cx="11685723" cy="576537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6359" y="253161"/>
            <a:ext cx="9624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МОДЕРНИЗАЦИЯ ШКОЛЬНЫХ СИСТЕМ ОБРАЗОВАНИЯ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2001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l="26053" t="13772" r="15431" b="5234"/>
          <a:stretch/>
        </p:blipFill>
        <p:spPr>
          <a:xfrm>
            <a:off x="571501" y="751114"/>
            <a:ext cx="11266715" cy="58782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38943" y="195942"/>
            <a:ext cx="9571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МОДЕРНИЗАЦИЯ ШКОЛЬНЫХ СИСТЕМ ОБРАЗОВАНИЯ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1077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73529" y="264955"/>
            <a:ext cx="10825843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Реализация программы "Модернизация школьных систем образования" предполагает осуществление работы по шести направлениям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Проведение капитального ремонта зданий региональных (муниципальных) общеобразовательных организаций.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Оснащение участвующих в программе образовательных организаций средствами обучения и воспитания.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Обеспечение в отношении образовательных организаций, участвующих в программе, требований к антитеррористической защищенности объектов (территорий) Министерства просвещения Российской Федерации и объектов (территорий), относящихся к сфере деятельности Министерства просвещения Российской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Федерации, и формы паспорта безопасности этих объектов (территорий), утвержденных </a:t>
            </a: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постановлением Правительства Российской Федерации от 02.08.2019 N 1006</a:t>
            </a: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600" b="0" i="0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Обеспечение дополнительного профессионального образования педагогических работников, осуществляющих образовательный процесс в общеобразовательных организациях, участвующих в программе, сверх минимальных требований о дополнительном профессиональном образовании по профилю педагогической деятельности не реже чем один раз в три года в соответствии с пунктом 2 части 5 статьи 47 Федерального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B6DFD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закона от 29.12.2012 N 273-ФЗ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"Об образовании в Российской Федерации" и (или) обучения управленческих команд, состоящих из представителей администраций и педагогических работников указанных общеобразовательных организаций.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Обновление в общеобразовательных организациях, участвующих в программе, 100% учебников и учебных пособий, не позволяющих их дальнейшее использование в образовательном процессе по причине их ветхости и дефектности.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Привлечение обучающихся, их родителей (законных представителей), педагогических работников к обсуждению дизайнерских и иных решений в рамках подготовки и проведения капитального ремонта общеобразовательных организаций, участвующих в программе.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660" y="751178"/>
            <a:ext cx="1148922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  <a:cs typeface="Arial" panose="020B0604020202020204" pitchFamily="34" charset="0"/>
              </a:rPr>
              <a:t>■ Приказ Министерства просвещения РФ от 31 мая 2021 г. № 286 “Об утверждении федерального государственного образовательного стандарта начального общего образования</a:t>
            </a:r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”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■ Приказ </a:t>
            </a:r>
            <a:r>
              <a:rPr lang="ru-RU" sz="2000" dirty="0">
                <a:solidFill>
                  <a:srgbClr val="002060"/>
                </a:solidFill>
                <a:cs typeface="Arial" panose="020B0604020202020204" pitchFamily="34" charset="0"/>
              </a:rPr>
              <a:t>Министерства просвещения РФ от 31 мая 2021 г. №  287 “Об утверждении федерального государственного образовательного стандарта основного общего образования</a:t>
            </a:r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”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■ Приказ Министерства просвещения РФ от 18 июля 2022 года № 568 «О внесении изменений в федеральный государственный образовательный стандарт основного общего образования, утвержденный приказом Министерства просвещения Российской Федерации от 31 мая 2021 г. №287»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■ Приказ </a:t>
            </a:r>
            <a:r>
              <a:rPr lang="ru-RU" sz="2000" dirty="0">
                <a:solidFill>
                  <a:srgbClr val="002060"/>
                </a:solidFill>
                <a:cs typeface="Arial" panose="020B0604020202020204" pitchFamily="34" charset="0"/>
              </a:rPr>
              <a:t>Министерства просвещения РФ от 18 июля 2022 года № </a:t>
            </a:r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569 </a:t>
            </a:r>
            <a:r>
              <a:rPr lang="ru-RU" sz="2000" dirty="0">
                <a:solidFill>
                  <a:srgbClr val="002060"/>
                </a:solidFill>
                <a:cs typeface="Arial" panose="020B0604020202020204" pitchFamily="34" charset="0"/>
              </a:rPr>
              <a:t>«О внесении изменений в федеральный государственный образовательный стандарт </a:t>
            </a:r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начального общего </a:t>
            </a:r>
            <a:r>
              <a:rPr lang="ru-RU" sz="2000" dirty="0">
                <a:solidFill>
                  <a:srgbClr val="002060"/>
                </a:solidFill>
                <a:cs typeface="Arial" panose="020B0604020202020204" pitchFamily="34" charset="0"/>
              </a:rPr>
              <a:t>образования, утвержденный приказом Министерства просвещения Российской Федерации от 31 мая 2021 г. №</a:t>
            </a:r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286»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cs typeface="Arial" panose="020B0604020202020204" pitchFamily="34" charset="0"/>
              </a:rPr>
              <a:t>■ Письмо Министерства просвещения РФ от 15 февраля 2022 г.    № АЗ – 113/03 «О направлении методических рекомендаций» 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■ Письмо Министерства просвещения РФ от 05 июля 2022 г. №ТВ-1290/03 «О направлении методических рекомендаций» (</a:t>
            </a:r>
            <a:r>
              <a:rPr lang="ru-RU" sz="2000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по организации внеурочной деятельности в рамках реализации обновленных ФГОС НОО и ФГОС ООО</a:t>
            </a:r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)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cs typeface="Arial" panose="020B0604020202020204" pitchFamily="34" charset="0"/>
              </a:rPr>
              <a:t>■ </a:t>
            </a:r>
            <a:r>
              <a:rPr lang="ru-RU" sz="2000" dirty="0" smtClean="0">
                <a:solidFill>
                  <a:srgbClr val="002060"/>
                </a:solidFill>
              </a:rPr>
              <a:t>Письмо </a:t>
            </a:r>
            <a:r>
              <a:rPr lang="ru-RU" sz="2000" dirty="0" err="1" smtClean="0">
                <a:solidFill>
                  <a:srgbClr val="002060"/>
                </a:solidFill>
              </a:rPr>
              <a:t>Минпросвещения</a:t>
            </a:r>
            <a:r>
              <a:rPr lang="ru-RU" sz="2000" dirty="0" smtClean="0">
                <a:solidFill>
                  <a:srgbClr val="002060"/>
                </a:solidFill>
              </a:rPr>
              <a:t> России от 08.08.2022 N ТВ-1517/03 "О направлении информации" (Ответы на наиболее частые вопросы, возникающие на региональном, муниципальном уровнях и уровне образовательной организации при введении обновленных ФГОС НОО и ООО"</a:t>
            </a:r>
            <a:endParaRPr lang="ru-RU" sz="2000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1925" y="325464"/>
            <a:ext cx="1097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Введение обновленных ФГОС НОО и ФГОС ООО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9906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/>
          <a:srcRect l="41831" t="12394" r="27535" b="12871"/>
          <a:stretch/>
        </p:blipFill>
        <p:spPr>
          <a:xfrm>
            <a:off x="548553" y="836907"/>
            <a:ext cx="4891352" cy="579636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/>
          <a:srcRect l="33169" t="11643" r="33768" b="7793"/>
          <a:stretch/>
        </p:blipFill>
        <p:spPr>
          <a:xfrm>
            <a:off x="6741763" y="805911"/>
            <a:ext cx="4742481" cy="584286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790414" y="247973"/>
            <a:ext cx="10662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Внесение изменений в обновленные ФГОС НОО и ФГОС ООО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25964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" y="1065672"/>
            <a:ext cx="12191999" cy="52663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54" tIns="30477" rIns="60954" bIns="30477" rtlCol="0" anchor="ctr"/>
          <a:lstStyle/>
          <a:p>
            <a:pPr algn="ctr"/>
            <a:endParaRPr lang="ru-RU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H="1">
            <a:off x="0" y="1046218"/>
            <a:ext cx="12192000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07282" y="103947"/>
            <a:ext cx="10774161" cy="923330"/>
          </a:xfrm>
          <a:prstGeom prst="rect">
            <a:avLst/>
          </a:prstGeom>
          <a:noFill/>
        </p:spPr>
        <p:txBody>
          <a:bodyPr wrap="square" lIns="60954" tIns="30477" rIns="60954" bIns="30477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+mj-lt"/>
              </a:rPr>
              <a:t>ТРЕНДЫ В СИСТЕМЕ </a:t>
            </a:r>
            <a:br>
              <a:rPr lang="ru-RU" sz="2800" b="1" dirty="0">
                <a:solidFill>
                  <a:srgbClr val="0070C0"/>
                </a:solidFill>
                <a:latin typeface="+mj-lt"/>
              </a:rPr>
            </a:br>
            <a:r>
              <a:rPr lang="ru-RU" sz="2800" b="1" dirty="0">
                <a:solidFill>
                  <a:srgbClr val="0070C0"/>
                </a:solidFill>
                <a:latin typeface="+mj-lt"/>
              </a:rPr>
              <a:t>ОБУЧЕНИЯ И ВОСПИТАНИЯ</a:t>
            </a:r>
          </a:p>
        </p:txBody>
      </p:sp>
      <p:grpSp>
        <p:nvGrpSpPr>
          <p:cNvPr id="2" name="Группа 23"/>
          <p:cNvGrpSpPr/>
          <p:nvPr/>
        </p:nvGrpSpPr>
        <p:grpSpPr>
          <a:xfrm>
            <a:off x="1" y="3378201"/>
            <a:ext cx="11828207" cy="3170520"/>
            <a:chOff x="11204209" y="541129"/>
            <a:chExt cx="6359253" cy="362845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1461040" y="541129"/>
              <a:ext cx="6102422" cy="362845"/>
            </a:xfrm>
            <a:prstGeom prst="rect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541284" algn="just">
                <a:spcAft>
                  <a:spcPts val="600"/>
                </a:spcAft>
              </a:pPr>
              <a: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  <a:t>переход от «этапного» восприятия обучения </a:t>
              </a:r>
              <a:b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</a:br>
              <a: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  <a:t>и жизни в целом (окончание школы, вуза, трудоустройство) </a:t>
              </a:r>
              <a:b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</a:br>
              <a:endParaRPr lang="ru-RU" sz="2400" b="1" dirty="0">
                <a:solidFill>
                  <a:srgbClr val="002060"/>
                </a:solidFill>
                <a:cs typeface="Arial" panose="020B0604020202020204" pitchFamily="34" charset="0"/>
              </a:endParaRPr>
            </a:p>
            <a:p>
              <a:pPr marL="541284" algn="just">
                <a:spcAft>
                  <a:spcPts val="600"/>
                </a:spcAft>
              </a:pPr>
              <a: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  <a:t>к осознанию ребенком непрерывности образования </a:t>
              </a:r>
              <a:b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</a:br>
              <a: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  <a:t>(</a:t>
              </a:r>
              <a:r>
                <a:rPr lang="ru-RU" sz="2400" b="1" dirty="0" err="1">
                  <a:solidFill>
                    <a:srgbClr val="002060"/>
                  </a:solidFill>
                  <a:cs typeface="Arial" panose="020B0604020202020204" pitchFamily="34" charset="0"/>
                </a:rPr>
                <a:t>lifelong</a:t>
              </a:r>
              <a: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  <a:t> </a:t>
              </a:r>
              <a:r>
                <a:rPr lang="ru-RU" sz="2400" b="1" dirty="0" err="1">
                  <a:solidFill>
                    <a:srgbClr val="002060"/>
                  </a:solidFill>
                  <a:cs typeface="Arial" panose="020B0604020202020204" pitchFamily="34" charset="0"/>
                </a:rPr>
                <a:t>learning</a:t>
              </a:r>
              <a:r>
                <a:rPr lang="ru-RU" sz="2400" b="1" dirty="0">
                  <a:solidFill>
                    <a:srgbClr val="002060"/>
                  </a:solidFill>
                  <a:cs typeface="Arial" panose="020B0604020202020204" pitchFamily="34" charset="0"/>
                </a:rPr>
                <a:t>) и условности деления жизни на хронологически обособленные части</a:t>
              </a:r>
            </a:p>
          </p:txBody>
        </p:sp>
        <p:sp>
          <p:nvSpPr>
            <p:cNvPr id="28" name="Прямоугольный треугольник 27"/>
            <p:cNvSpPr/>
            <p:nvPr/>
          </p:nvSpPr>
          <p:spPr>
            <a:xfrm rot="16200000">
              <a:off x="11150054" y="595285"/>
              <a:ext cx="362844" cy="254534"/>
            </a:xfrm>
            <a:prstGeom prst="rt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63FF0762-D944-42BA-8AA0-C8CA68E84C84}"/>
              </a:ext>
            </a:extLst>
          </p:cNvPr>
          <p:cNvSpPr txBox="1"/>
          <p:nvPr/>
        </p:nvSpPr>
        <p:spPr>
          <a:xfrm>
            <a:off x="985298" y="2255983"/>
            <a:ext cx="11425889" cy="851894"/>
          </a:xfrm>
          <a:prstGeom prst="rect">
            <a:avLst/>
          </a:prstGeom>
          <a:noFill/>
        </p:spPr>
        <p:txBody>
          <a:bodyPr wrap="square" lIns="60954" tIns="30477" rIns="60954" bIns="30477">
            <a:spAutoFit/>
          </a:bodyPr>
          <a:lstStyle/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помощь в осознании персональной ответственности </a:t>
            </a:r>
            <a:b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за образовательные результаты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3FF0762-D944-42BA-8AA0-C8CA68E84C84}"/>
              </a:ext>
            </a:extLst>
          </p:cNvPr>
          <p:cNvSpPr txBox="1"/>
          <p:nvPr/>
        </p:nvSpPr>
        <p:spPr>
          <a:xfrm>
            <a:off x="985298" y="1318000"/>
            <a:ext cx="11425889" cy="439217"/>
          </a:xfrm>
          <a:prstGeom prst="rect">
            <a:avLst/>
          </a:prstGeom>
          <a:noFill/>
        </p:spPr>
        <p:txBody>
          <a:bodyPr wrap="square" lIns="60954" tIns="30477" rIns="60954" bIns="30477">
            <a:spAutoFit/>
          </a:bodyPr>
          <a:lstStyle/>
          <a:p>
            <a:pPr>
              <a:lnSpc>
                <a:spcPct val="107000"/>
              </a:lnSpc>
              <a:spcAft>
                <a:spcPts val="1800"/>
              </a:spcAft>
            </a:pP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формирование самостоятельности ребенка </a:t>
            </a:r>
          </a:p>
        </p:txBody>
      </p:sp>
      <p:sp>
        <p:nvSpPr>
          <p:cNvPr id="27" name="Прямоугольный треугольник 26"/>
          <p:cNvSpPr/>
          <p:nvPr/>
        </p:nvSpPr>
        <p:spPr>
          <a:xfrm rot="16200000">
            <a:off x="556769" y="1442633"/>
            <a:ext cx="252073" cy="225881"/>
          </a:xfrm>
          <a:prstGeom prst="rt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54" tIns="30477" rIns="60954" bIns="30477"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ый треугольник 28"/>
          <p:cNvSpPr/>
          <p:nvPr/>
        </p:nvSpPr>
        <p:spPr>
          <a:xfrm rot="16200000">
            <a:off x="556769" y="2386795"/>
            <a:ext cx="252073" cy="225881"/>
          </a:xfrm>
          <a:prstGeom prst="rtTriangl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954" tIns="30477" rIns="60954" bIns="30477" rtlCol="0" anchor="ctr"/>
          <a:lstStyle/>
          <a:p>
            <a:pPr algn="ctr"/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/>
          <a:srcRect l="55083" t="18775" r="35335" b="66778"/>
          <a:stretch/>
        </p:blipFill>
        <p:spPr>
          <a:xfrm>
            <a:off x="428786" y="0"/>
            <a:ext cx="1921790" cy="92989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print"/>
          <a:srcRect l="40670" t="17822" r="31640" b="58475"/>
          <a:stretch/>
        </p:blipFill>
        <p:spPr>
          <a:xfrm>
            <a:off x="10383035" y="0"/>
            <a:ext cx="1549830" cy="8989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0050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7586" y="1649183"/>
            <a:ext cx="1152797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Главная цель Стратегии - определение приоритетных направлений развития регионального образования на период до 2026 года, создание организационных, кадровых и финансовых условий для реализации этих </a:t>
            </a:r>
            <a:r>
              <a:rPr lang="ru-RU" sz="2400" b="1" dirty="0" smtClean="0">
                <a:solidFill>
                  <a:srgbClr val="002060"/>
                </a:solidFill>
              </a:rPr>
              <a:t>направлений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</a:endParaRPr>
          </a:p>
          <a:p>
            <a:pPr lvl="0" algn="just"/>
            <a:r>
              <a:rPr lang="ru-RU" sz="2400" dirty="0" smtClean="0">
                <a:solidFill>
                  <a:srgbClr val="002060"/>
                </a:solidFill>
              </a:rPr>
              <a:t>1. Повышение </a:t>
            </a:r>
            <a:r>
              <a:rPr lang="ru-RU" sz="2400" dirty="0" smtClean="0">
                <a:solidFill>
                  <a:srgbClr val="002060"/>
                </a:solidFill>
              </a:rPr>
              <a:t>качества общего и профессионального образования.</a:t>
            </a:r>
          </a:p>
          <a:p>
            <a:pPr lvl="0" algn="just"/>
            <a:r>
              <a:rPr lang="ru-RU" sz="2400" dirty="0" smtClean="0">
                <a:solidFill>
                  <a:srgbClr val="002060"/>
                </a:solidFill>
              </a:rPr>
              <a:t>2. Развитие </a:t>
            </a:r>
            <a:r>
              <a:rPr lang="ru-RU" sz="2400" dirty="0" smtClean="0">
                <a:solidFill>
                  <a:srgbClr val="002060"/>
                </a:solidFill>
              </a:rPr>
              <a:t>кадрового потенциала.</a:t>
            </a:r>
          </a:p>
          <a:p>
            <a:pPr lvl="0" algn="just"/>
            <a:r>
              <a:rPr lang="ru-RU" sz="2400" dirty="0" smtClean="0">
                <a:solidFill>
                  <a:srgbClr val="002060"/>
                </a:solidFill>
              </a:rPr>
              <a:t>3. Цифровая </a:t>
            </a:r>
            <a:r>
              <a:rPr lang="ru-RU" sz="2400" dirty="0" smtClean="0">
                <a:solidFill>
                  <a:srgbClr val="002060"/>
                </a:solidFill>
              </a:rPr>
              <a:t>трансформация отрасли (цифровая грамотность школьников, услуги </a:t>
            </a:r>
            <a:r>
              <a:rPr lang="ru-RU" sz="2400" dirty="0" err="1" smtClean="0">
                <a:solidFill>
                  <a:srgbClr val="002060"/>
                </a:solidFill>
              </a:rPr>
              <a:t>онлайн</a:t>
            </a:r>
            <a:r>
              <a:rPr lang="ru-RU" sz="2400" dirty="0" smtClean="0">
                <a:solidFill>
                  <a:srgbClr val="002060"/>
                </a:solidFill>
              </a:rPr>
              <a:t>, модернизация компьютерного парка).</a:t>
            </a:r>
          </a:p>
          <a:p>
            <a:pPr lvl="0" algn="just"/>
            <a:r>
              <a:rPr lang="ru-RU" sz="2400" dirty="0" smtClean="0">
                <a:solidFill>
                  <a:srgbClr val="002060"/>
                </a:solidFill>
              </a:rPr>
              <a:t>4. Синхронизация </a:t>
            </a:r>
            <a:r>
              <a:rPr lang="ru-RU" sz="2400" dirty="0" smtClean="0">
                <a:solidFill>
                  <a:srgbClr val="002060"/>
                </a:solidFill>
              </a:rPr>
              <a:t>системы подготовки кадров и регионального рынка труда.</a:t>
            </a:r>
          </a:p>
          <a:p>
            <a:pPr lvl="0" algn="just"/>
            <a:r>
              <a:rPr lang="ru-RU" sz="2400" dirty="0" smtClean="0">
                <a:solidFill>
                  <a:srgbClr val="002060"/>
                </a:solidFill>
              </a:rPr>
              <a:t>5. Организация  </a:t>
            </a:r>
            <a:r>
              <a:rPr lang="ru-RU" sz="2400" dirty="0" smtClean="0">
                <a:solidFill>
                  <a:srgbClr val="002060"/>
                </a:solidFill>
              </a:rPr>
              <a:t>качественного отдыха и оздоровления школьников, обеспечение их занятости и трудоустройства в каникулярное время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  <a:endParaRPr lang="ru-RU" sz="2400" dirty="0" smtClean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l="6737" t="5618" r="59039" b="73447"/>
          <a:stretch/>
        </p:blipFill>
        <p:spPr>
          <a:xfrm>
            <a:off x="0" y="1"/>
            <a:ext cx="4474029" cy="1387928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797803" y="0"/>
            <a:ext cx="10394197" cy="1384995"/>
          </a:xfrm>
          <a:prstGeom prst="rect">
            <a:avLst/>
          </a:prstGeom>
        </p:spPr>
        <p:style>
          <a:lnRef idx="1">
            <a:schemeClr val="accen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ПРОЕКТ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СТРАТЕГИИ РАЗВИТИЯ ОБРАЗОВАНИЯ БЕЛГОРОДСКОЙ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ОБЛАСТИ НА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2022 - 2026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ГОДЫ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3420" t="64017" r="82692" b="13869"/>
          <a:stretch>
            <a:fillRect/>
          </a:stretch>
        </p:blipFill>
        <p:spPr bwMode="auto">
          <a:xfrm>
            <a:off x="9454243" y="5388428"/>
            <a:ext cx="2188029" cy="1273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1886" y="1077684"/>
            <a:ext cx="1152797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Главная цель Стратегии - определение приоритетных направлений развития регионального образования на период до 2026 года, создание организационных, кадровых и финансовых условий для реализации этих 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направлений</a:t>
            </a:r>
          </a:p>
          <a:p>
            <a:pPr algn="just"/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just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6. Развитие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воспитания и дополнительного образования в региональной системе образования: </a:t>
            </a:r>
          </a:p>
          <a:p>
            <a:pPr lvl="0"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формирование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системы воспитания в образовательных организациях, направленной на региональную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идентичность; </a:t>
            </a:r>
          </a:p>
          <a:p>
            <a:pPr lvl="0"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воспитание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уважительного отношения к семье, своей стране, культурному наследию,  к труду, людям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труда, </a:t>
            </a:r>
          </a:p>
          <a:p>
            <a:pPr lvl="0"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воспитание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чувства ответственности за состояние природных ресурсов и разумное взаимодействие с ними; становление и развитие у ребенка экологической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культуры; </a:t>
            </a:r>
          </a:p>
          <a:p>
            <a:pPr lvl="0" algn="just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формирование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 подрастающего поколения ответственного отношения к своему здоровью и потребности в здоровом образе жизни; </a:t>
            </a:r>
          </a:p>
          <a:p>
            <a:pPr lvl="0" algn="just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поддержка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развитие добровольчества и </a:t>
            </a:r>
            <a:r>
              <a:rPr lang="ru-RU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волонтерства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lvl="0" algn="just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поддержка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родительских и иных общественных объединений, содействующих воспитательной деятельности в образовательных организациях;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создание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условий для развития детских талантов и одаренности;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повышение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уровня информационной безопасности детей, снижение уровня преступности, негативных проявлений в подростковой среде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l="6737" t="5618" r="59039" b="73447"/>
          <a:stretch/>
        </p:blipFill>
        <p:spPr>
          <a:xfrm>
            <a:off x="0" y="1"/>
            <a:ext cx="4474029" cy="1077685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797803" y="0"/>
            <a:ext cx="10394197" cy="1107996"/>
          </a:xfrm>
          <a:prstGeom prst="rect">
            <a:avLst/>
          </a:prstGeom>
        </p:spPr>
        <p:style>
          <a:lnRef idx="1">
            <a:schemeClr val="accen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ПРОЕКТ 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СТРАТЕГИИ РАЗВИТИЯ ОБРАЗОВАНИЯ БЕЛГОРОДСКОЙ ОБЛАСТИ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2022 - 2026 </a:t>
            </a:r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ГОДЫ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1886" y="1077684"/>
            <a:ext cx="1152797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Главная цель Стратегии - определение приоритетных направлений развития регионального образования на период до 2026 года, создание организационных, кадровых и финансовых условий для реализации этих </a:t>
            </a:r>
            <a:r>
              <a:rPr lang="ru-RU" sz="2400" b="1" dirty="0" smtClean="0">
                <a:solidFill>
                  <a:srgbClr val="002060"/>
                </a:solidFill>
              </a:rPr>
              <a:t>направлений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</a:endParaRP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7. Переход </a:t>
            </a:r>
            <a:r>
              <a:rPr lang="ru-RU" sz="2400" dirty="0" smtClean="0">
                <a:solidFill>
                  <a:srgbClr val="002060"/>
                </a:solidFill>
              </a:rPr>
              <a:t>на формульное финансирование отрасли.</a:t>
            </a:r>
          </a:p>
          <a:p>
            <a:pPr lvl="0"/>
            <a:r>
              <a:rPr lang="ru-RU" sz="2400" dirty="0" smtClean="0">
                <a:solidFill>
                  <a:srgbClr val="002060"/>
                </a:solidFill>
              </a:rPr>
              <a:t>8. Развитие </a:t>
            </a:r>
            <a:r>
              <a:rPr lang="ru-RU" sz="2400" dirty="0" smtClean="0">
                <a:solidFill>
                  <a:srgbClr val="002060"/>
                </a:solidFill>
              </a:rPr>
              <a:t>инфраструктуры образовательных организаций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l="6737" t="5618" r="59039" b="73447"/>
          <a:stretch/>
        </p:blipFill>
        <p:spPr>
          <a:xfrm>
            <a:off x="0" y="1"/>
            <a:ext cx="4474029" cy="1077685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1797803" y="0"/>
            <a:ext cx="10394197" cy="1107996"/>
          </a:xfrm>
          <a:prstGeom prst="rect">
            <a:avLst/>
          </a:prstGeom>
        </p:spPr>
        <p:style>
          <a:lnRef idx="1">
            <a:schemeClr val="accen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ПРОЕКТ 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СТРАТЕГИИ РАЗВИТИЯ ОБРАЗОВАНИЯ БЕЛГОРОДСКОЙ ОБЛАСТИ</a:t>
            </a: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2022 - 2026 </a:t>
            </a:r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ГОДЫ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0243" y="3363686"/>
            <a:ext cx="1134835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solidFill>
                  <a:srgbClr val="002060"/>
                </a:solidFill>
              </a:rPr>
              <a:t>Стратегия определяет образовательную политику Правительства Белгородской области, обеспечивающую необходимые условия для реализации конституционного права граждан на образование с учетом целевых, содержательных и результативных приоритетов развития региональной системы образования.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Основные принципы образования Белгородской области</a:t>
            </a:r>
          </a:p>
          <a:p>
            <a:pPr lvl="0"/>
            <a:r>
              <a:rPr lang="ru-RU" sz="2200" dirty="0" smtClean="0">
                <a:solidFill>
                  <a:srgbClr val="002060"/>
                </a:solidFill>
              </a:rPr>
              <a:t>образование для жизни;</a:t>
            </a:r>
          </a:p>
          <a:p>
            <a:pPr lvl="0"/>
            <a:r>
              <a:rPr lang="ru-RU" sz="2200" dirty="0" smtClean="0">
                <a:solidFill>
                  <a:srgbClr val="002060"/>
                </a:solidFill>
              </a:rPr>
              <a:t>развитие талантов каждого (Система Талантов);</a:t>
            </a:r>
          </a:p>
          <a:p>
            <a:pPr lvl="0"/>
            <a:r>
              <a:rPr lang="ru-RU" sz="2200" dirty="0" smtClean="0">
                <a:solidFill>
                  <a:srgbClr val="002060"/>
                </a:solidFill>
              </a:rPr>
              <a:t>воспитание ответственного отношения к себе и региону;</a:t>
            </a:r>
          </a:p>
          <a:p>
            <a:pPr lvl="0"/>
            <a:r>
              <a:rPr lang="ru-RU" sz="2200" dirty="0" smtClean="0">
                <a:solidFill>
                  <a:srgbClr val="002060"/>
                </a:solidFill>
              </a:rPr>
              <a:t>регион для образования, образование для региона.</a:t>
            </a:r>
            <a:endParaRPr lang="ru-RU" sz="22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3420" t="64017" r="82692" b="13869"/>
          <a:stretch>
            <a:fillRect/>
          </a:stretch>
        </p:blipFill>
        <p:spPr bwMode="auto">
          <a:xfrm>
            <a:off x="9192984" y="5078186"/>
            <a:ext cx="2367643" cy="1469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6737" t="5618" b="73447"/>
          <a:stretch/>
        </p:blipFill>
        <p:spPr>
          <a:xfrm>
            <a:off x="0" y="0"/>
            <a:ext cx="12192000" cy="1549831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797803" y="0"/>
            <a:ext cx="10394197" cy="1815882"/>
          </a:xfrm>
          <a:prstGeom prst="rect">
            <a:avLst/>
          </a:prstGeom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ПРОЕКТ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СТРАТЕГИИ РАЗВИТИЯ ОБРАЗОВАНИЯ БЕЛГОРОДСКОЙ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ОБЛАСТИ НА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2022 - 2026 ГОДЫ</a:t>
            </a:r>
            <a:endParaRPr lang="ru-RU" sz="500" b="1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500" b="1" dirty="0" smtClean="0">
              <a:solidFill>
                <a:srgbClr val="C00000"/>
              </a:solidFill>
            </a:endParaRPr>
          </a:p>
          <a:p>
            <a:pPr algn="ctr"/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336497"/>
            <a:ext cx="12192000" cy="517860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планируемый период до 2026 года актуальными являются следующие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цели профессионального развития педагогических работников Белгородской области.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Выявление профессиональных дефицитов педагогических работников и построение индивидуальных маршрутов непрерывного развития профессионального мастерства педагогических работников.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Совершенствование предметных компетенций педагогических работников.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Осуществление профессиональной переподготовки по образовательным программам педагогической направленности.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Развитие цифровой образовательной среды дополнительного профессионального образования педагогических работников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Вовлечение педагогов в экспертную деятельность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Профилактика профессионального выгорания педагогов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Формирование методического актива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Осуществление научно-методического сопровождения педагогических работников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Поддержка молодых педагогов/реализация программ наставничества педагогических работников.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Организация сетевого взаимодействия педагогов (методических объединений, профессиональных сообществ педагогов) на региональном уровне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Анализ состояния и результатов деятельности методических объединений и/или профессиональных сообществ педагогов.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9417" y="216976"/>
            <a:ext cx="10516892" cy="1689315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Главные задачи реализации национального проекта «Образование», определенные Указом Президента Российской Федерации от 21 июля 2020 года № 474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 «О национальных целях развития Российской Федерации на период до 2030 года»: </a:t>
            </a:r>
            <a:r>
              <a:rPr lang="ru-RU" sz="2400" dirty="0" smtClean="0">
                <a:solidFill>
                  <a:srgbClr val="C00000"/>
                </a:solidFill>
              </a:rPr>
              <a:t/>
            </a:r>
            <a:br>
              <a:rPr lang="ru-RU" sz="2400" dirty="0" smtClean="0">
                <a:solidFill>
                  <a:srgbClr val="C00000"/>
                </a:solidFill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2957" y="1999281"/>
            <a:ext cx="11081288" cy="470898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-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вхождение Российской Федерации в число 10 ведущих стран мира по качеству общего образования; 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выравнивание стартовых возможностей детей дошкольного возраста за счет обеспечения и сохранения 100 процентов доступности качественного дошкольного образования, в том числе присмотра и ухода за детьми; 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увеличение доли выпускников образовательных организаций, реализующих программы среднего профессионального образования, занятых по виду деятельности и полученным компетенциям;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формирование эффективной системы выявления, поддержки и развития способностей и талантов у детей и молодежи, основанной на принципах справедливости, всеобщности и направленной на самоопределение и профессиональную ориентацию всех обучающихся; </a:t>
            </a: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развитие системы кадрового обеспечения сферы образования, позволяющей каждому педагогу повышать уровень профессионального мастерства на протяжении всей профессиональной деятельности.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7809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Стратегические приоритеты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9403" y="1268760"/>
            <a:ext cx="10849205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Arial"/>
                <a:cs typeface="Arial"/>
              </a:rPr>
              <a:t>■ </a:t>
            </a:r>
            <a:r>
              <a:rPr lang="ru-RU" sz="2400" dirty="0" smtClean="0">
                <a:solidFill>
                  <a:srgbClr val="002060"/>
                </a:solidFill>
              </a:rPr>
              <a:t>Реализация приоритетных направлений национального проекта «Образование» 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cs typeface="Arial"/>
              </a:rPr>
              <a:t>■ Реализация стратегических инициатив, программ и проектов федерального и регионального уровней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cs typeface="Arial"/>
              </a:rPr>
              <a:t>■ Введение обновленных ФГОС НОО и ФГОС ООО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cs typeface="Arial"/>
              </a:rPr>
              <a:t>■ Формирование и развитие функциональной грамотности обучающихся</a:t>
            </a:r>
          </a:p>
          <a:p>
            <a:pPr algn="just"/>
            <a:r>
              <a:rPr lang="ru-RU" sz="2400" dirty="0" smtClean="0">
                <a:solidFill>
                  <a:srgbClr val="002060"/>
                </a:solidFill>
                <a:cs typeface="Arial"/>
              </a:rPr>
              <a:t>■ Развитие цифровой образовательной среды </a:t>
            </a:r>
            <a:r>
              <a:rPr lang="ru-RU" sz="2400" dirty="0" smtClean="0">
                <a:solidFill>
                  <a:srgbClr val="002060"/>
                </a:solidFill>
                <a:cs typeface="Arial"/>
              </a:rPr>
              <a:t>(в </a:t>
            </a:r>
            <a:r>
              <a:rPr lang="ru-RU" sz="2400" dirty="0" smtClean="0">
                <a:solidFill>
                  <a:srgbClr val="002060"/>
                </a:solidFill>
                <a:cs typeface="Arial"/>
              </a:rPr>
              <a:t>том числе среды дополнительного профессионального образования</a:t>
            </a:r>
            <a:r>
              <a:rPr lang="ru-RU" sz="2400" dirty="0" smtClean="0">
                <a:solidFill>
                  <a:srgbClr val="002060"/>
                </a:solidFill>
                <a:cs typeface="Arial"/>
              </a:rPr>
              <a:t>) </a:t>
            </a:r>
            <a:endParaRPr lang="ru-RU" sz="2400" dirty="0" smtClean="0">
              <a:solidFill>
                <a:srgbClr val="002060"/>
              </a:solidFill>
              <a:cs typeface="Arial"/>
            </a:endParaRPr>
          </a:p>
          <a:p>
            <a:pPr algn="just"/>
            <a:r>
              <a:rPr lang="ru-RU" sz="2400" dirty="0" smtClean="0">
                <a:solidFill>
                  <a:srgbClr val="002060"/>
                </a:solidFill>
                <a:cs typeface="Arial"/>
              </a:rPr>
              <a:t>■ Внедрение системы (целевой модели) наставничества</a:t>
            </a:r>
            <a:endParaRPr lang="ru-RU" sz="2400" dirty="0" smtClean="0">
              <a:solidFill>
                <a:srgbClr val="002060"/>
              </a:solidFill>
              <a:cs typeface="Arial"/>
            </a:endParaRPr>
          </a:p>
          <a:p>
            <a:pPr algn="just"/>
            <a:endParaRPr lang="ru-RU" sz="2400" dirty="0" smtClean="0">
              <a:cs typeface="Arial"/>
            </a:endParaRPr>
          </a:p>
          <a:p>
            <a:pPr algn="just"/>
            <a:endParaRPr lang="ru-RU" sz="2400" dirty="0" smtClean="0">
              <a:cs typeface="Arial"/>
            </a:endParaRPr>
          </a:p>
          <a:p>
            <a:pPr algn="just"/>
            <a:endParaRPr lang="ru-RU" sz="2200" dirty="0" smtClean="0">
              <a:cs typeface="Arial"/>
            </a:endParaRPr>
          </a:p>
          <a:p>
            <a:pPr algn="just"/>
            <a:endParaRPr lang="ru-RU" sz="2000" dirty="0" smtClean="0"/>
          </a:p>
          <a:p>
            <a:pPr algn="just"/>
            <a:endParaRPr lang="ru-RU" sz="2000" dirty="0"/>
          </a:p>
        </p:txBody>
      </p:sp>
      <p:pic>
        <p:nvPicPr>
          <p:cNvPr id="7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999" b="21651"/>
          <a:stretch>
            <a:fillRect/>
          </a:stretch>
        </p:blipFill>
        <p:spPr bwMode="auto">
          <a:xfrm>
            <a:off x="4751851" y="5733256"/>
            <a:ext cx="3168352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838200" y="225641"/>
            <a:ext cx="10515600" cy="79724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Стратегический вектор развития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9966" y="981425"/>
            <a:ext cx="11623729" cy="466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8625" marR="428625" algn="just">
              <a:spcBef>
                <a:spcPts val="450"/>
              </a:spcBef>
              <a:spcAft>
                <a:spcPts val="45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■ ФЗ от 14 июля 2022 года № 295-ФЗ «О внесении изменений в Федеральный закон «Об образовании в Российской Федерации» </a:t>
            </a:r>
          </a:p>
          <a:p>
            <a:pPr marL="428625" marR="428625" algn="just">
              <a:spcBef>
                <a:spcPts val="450"/>
              </a:spcBef>
              <a:spcAft>
                <a:spcPts val="45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■ ФЗ от 14 июля 2022 года № 298-ФЗ «О внесении изменений в Федеральный закон «Об образовании в Российской Федерации» </a:t>
            </a:r>
          </a:p>
          <a:p>
            <a:pPr marL="428625" marR="428625" algn="just">
              <a:spcBef>
                <a:spcPts val="450"/>
              </a:spcBef>
              <a:spcAft>
                <a:spcPts val="45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■ Указ Президента РФ от 27 июня 2022 года №401 «О проведении в Российской Федерации Года педагога и наставника»</a:t>
            </a:r>
          </a:p>
          <a:p>
            <a:pPr marL="428625" marR="428625" algn="just">
              <a:spcBef>
                <a:spcPts val="450"/>
              </a:spcBef>
              <a:spcAft>
                <a:spcPts val="45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■ </a:t>
            </a: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Приказ Министерства просвещения Российской Федерации от 31.01.2022 N 43 "О реализации мероприятий программы "Модернизация школьных систем образования"</a:t>
            </a:r>
          </a:p>
          <a:p>
            <a:pPr marL="428625" marR="428625" algn="just">
              <a:spcBef>
                <a:spcPts val="450"/>
              </a:spcBef>
              <a:spcAft>
                <a:spcPts val="45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■</a:t>
            </a: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Письмо  Министерства просвещения Российской Федерации от 20 мая 2022 г. N АБ-1367/02 «О направлении методических рекомендаций «Модернизация школьных систем образования»</a:t>
            </a:r>
            <a:endParaRPr lang="ru-RU" sz="2000" dirty="0">
              <a:solidFill>
                <a:srgbClr val="00206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838200" y="225641"/>
            <a:ext cx="10515600" cy="79724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Стратегический вектор развития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5800" y="1306286"/>
            <a:ext cx="10384972" cy="2687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8625" marR="428625" algn="just">
              <a:spcBef>
                <a:spcPts val="450"/>
              </a:spcBef>
              <a:spcAft>
                <a:spcPts val="45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■ Проект «Школа </a:t>
            </a:r>
            <a:r>
              <a:rPr lang="ru-RU" sz="2200" dirty="0" err="1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Минпросвещения</a:t>
            </a: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России»</a:t>
            </a:r>
          </a:p>
          <a:p>
            <a:pPr marL="428625" marR="428625" algn="just">
              <a:spcBef>
                <a:spcPts val="450"/>
              </a:spcBef>
              <a:spcAft>
                <a:spcPts val="450"/>
              </a:spcAft>
            </a:pPr>
            <a:r>
              <a:rPr lang="ru-RU" sz="2200" dirty="0" smtClean="0">
                <a:solidFill>
                  <a:srgbClr val="00206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■ Концепция развития психологической службы в системе общего образования и среднего профессионального образования  в Российской Федерации на период до 2025 года (письмо Министерства просвещения РФ от 30 мая 2022 г. №ДГ-1349/07 «О направлении Концепции и плана»)</a:t>
            </a:r>
          </a:p>
          <a:p>
            <a:pPr marL="428625" marR="428625" algn="just">
              <a:spcBef>
                <a:spcPts val="450"/>
              </a:spcBef>
              <a:spcAft>
                <a:spcPts val="450"/>
              </a:spcAft>
            </a:pPr>
            <a:endParaRPr lang="ru-RU" sz="2000" dirty="0">
              <a:solidFill>
                <a:srgbClr val="00206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56170" t="52642" r="23732" b="28060"/>
          <a:stretch/>
        </p:blipFill>
        <p:spPr>
          <a:xfrm>
            <a:off x="6400799" y="4196443"/>
            <a:ext cx="3265714" cy="19062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rcRect l="226" t="71667"/>
          <a:stretch>
            <a:fillRect/>
          </a:stretch>
        </p:blipFill>
        <p:spPr>
          <a:xfrm>
            <a:off x="1907178" y="4261757"/>
            <a:ext cx="5179422" cy="180920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l="6021" t="4948" r="6964" b="10072"/>
          <a:stretch>
            <a:fillRect/>
          </a:stretch>
        </p:blipFill>
        <p:spPr bwMode="auto">
          <a:xfrm>
            <a:off x="232475" y="232475"/>
            <a:ext cx="4463511" cy="6338806"/>
          </a:xfrm>
          <a:prstGeom prst="rect">
            <a:avLst/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 t="68683" b="15321"/>
          <a:stretch>
            <a:fillRect/>
          </a:stretch>
        </p:blipFill>
        <p:spPr bwMode="auto">
          <a:xfrm>
            <a:off x="5176434" y="3130657"/>
            <a:ext cx="6338806" cy="291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494508" y="309966"/>
            <a:ext cx="5858360" cy="2067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8625" marR="428625" algn="ctr">
              <a:spcBef>
                <a:spcPts val="450"/>
              </a:spcBef>
              <a:spcAft>
                <a:spcPts val="450"/>
              </a:spcAft>
            </a:pPr>
            <a:r>
              <a:rPr lang="ru-RU" sz="2400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ФЗ от 14 июля 2022 года № 295-ФЗ </a:t>
            </a:r>
          </a:p>
          <a:p>
            <a:pPr marL="428625" marR="428625" algn="ctr">
              <a:spcBef>
                <a:spcPts val="450"/>
              </a:spcBef>
              <a:spcAft>
                <a:spcPts val="450"/>
              </a:spcAft>
            </a:pPr>
            <a:r>
              <a:rPr lang="ru-RU" sz="2400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«О внесении изменений в Федеральный закон «Об образовании в Российской Федерации»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95451" y="0"/>
            <a:ext cx="1446694" cy="21955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83444" y="2479729"/>
            <a:ext cx="6865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- исключено понятие «образовательная услуга»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9917255" y="5248114"/>
            <a:ext cx="105388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049321" y="5921182"/>
            <a:ext cx="1890793" cy="155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8056" y="0"/>
            <a:ext cx="1102213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28625" algn="ctr"/>
            <a:r>
              <a:rPr lang="ru-RU" sz="2200" b="1" dirty="0">
                <a:solidFill>
                  <a:srgbClr val="C00000"/>
                </a:solidFill>
                <a:ea typeface="Times New Roman" panose="02020603050405020304" pitchFamily="18" charset="0"/>
              </a:rPr>
              <a:t>ФЗ от 14 июля 2022 </a:t>
            </a:r>
            <a:r>
              <a:rPr lang="ru-RU" sz="2200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года № </a:t>
            </a:r>
            <a:r>
              <a:rPr lang="ru-RU" sz="2200" b="1" dirty="0">
                <a:solidFill>
                  <a:srgbClr val="C00000"/>
                </a:solidFill>
                <a:ea typeface="Times New Roman" panose="02020603050405020304" pitchFamily="18" charset="0"/>
              </a:rPr>
              <a:t>298-ФЗ</a:t>
            </a:r>
          </a:p>
          <a:p>
            <a:pPr marR="428625" algn="ctr"/>
            <a:r>
              <a:rPr lang="ru-RU" sz="2200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«О </a:t>
            </a:r>
            <a:r>
              <a:rPr lang="ru-RU" sz="2200" b="1" dirty="0">
                <a:solidFill>
                  <a:srgbClr val="C00000"/>
                </a:solidFill>
                <a:ea typeface="Times New Roman" panose="02020603050405020304" pitchFamily="18" charset="0"/>
              </a:rPr>
              <a:t>внесении изменений в Федеральный закон </a:t>
            </a:r>
            <a:r>
              <a:rPr lang="ru-RU" sz="2200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«Об</a:t>
            </a:r>
            <a:r>
              <a:rPr lang="ru-RU" sz="2200" b="1" dirty="0">
                <a:solidFill>
                  <a:srgbClr val="C00000"/>
                </a:solidFill>
                <a:ea typeface="Times New Roman" panose="02020603050405020304" pitchFamily="18" charset="0"/>
              </a:rPr>
              <a:t> образовании в Российской </a:t>
            </a:r>
            <a:r>
              <a:rPr lang="ru-RU" sz="2200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Федерации»</a:t>
            </a:r>
            <a:endParaRPr lang="ru-RU" sz="2200" dirty="0">
              <a:solidFill>
                <a:srgbClr val="C00000"/>
              </a:solidFill>
              <a:effectLst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6358" y="1022887"/>
            <a:ext cx="10600841" cy="5419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28625" algn="just"/>
            <a:r>
              <a:rPr lang="ru-RU" b="1" dirty="0">
                <a:solidFill>
                  <a:srgbClr val="002060"/>
                </a:solidFill>
                <a:ea typeface="Times New Roman" panose="02020603050405020304" pitchFamily="18" charset="0"/>
              </a:rPr>
              <a:t>3) статью 47 дополнить частями 61 и 62 следующего содержания:</a:t>
            </a:r>
          </a:p>
          <a:p>
            <a:pPr indent="428625" algn="just"/>
            <a:r>
              <a:rPr lang="ru-RU" dirty="0">
                <a:solidFill>
                  <a:srgbClr val="002060"/>
                </a:solidFill>
                <a:ea typeface="Times New Roman" panose="02020603050405020304" pitchFamily="18" charset="0"/>
              </a:rPr>
              <a:t>"61. Перечень документации, подготовка которой осуществляется педагогическими работниками при реализации основных общеобразовательных программ, утверждается федеральным органом исполнительной власти, осуществляющим функции по выработке и реализации государственной политики и нормативно-правовому регулированию в сфере общего образования. Орган государственной власти субъекта Российской Федерации, осуществляющий государственное управление в сфере образования, по согласованию с федеральным органом исполнительной власти, осуществляющим функции по выработке и реализации государственной политики и нормативно-правовому регулированию в сфере общего образования, вправе утвердить дополнительный перечень документации, подготовка которой осуществляется педагогическими работниками при реализации основных общеобразовательных программ.</a:t>
            </a:r>
          </a:p>
          <a:p>
            <a:pPr indent="428625" algn="just"/>
            <a:r>
              <a:rPr lang="ru-RU" b="1" dirty="0">
                <a:solidFill>
                  <a:srgbClr val="002060"/>
                </a:solidFill>
                <a:ea typeface="Times New Roman" panose="02020603050405020304" pitchFamily="18" charset="0"/>
              </a:rPr>
              <a:t>62. Не допускается возложение на педагогических работников общеобразовательных организаций работы, не предусмотренной частями 6 и 9 настоящей статьи, в том числе связанной с подготовкой документов, не включенных в перечни, указанные в части 61 настоящей статьи</a:t>
            </a:r>
            <a:r>
              <a:rPr lang="ru-RU" b="1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.".</a:t>
            </a:r>
            <a:endParaRPr lang="ru-RU" b="1" dirty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marL="1200150" indent="-771525"/>
            <a:r>
              <a:rPr lang="ru-RU" b="1" dirty="0">
                <a:solidFill>
                  <a:srgbClr val="002060"/>
                </a:solidFill>
                <a:ea typeface="Times New Roman" panose="02020603050405020304" pitchFamily="18" charset="0"/>
              </a:rPr>
              <a:t>Статья </a:t>
            </a:r>
            <a:r>
              <a:rPr lang="ru-RU" b="1" dirty="0" smtClean="0">
                <a:solidFill>
                  <a:srgbClr val="002060"/>
                </a:solidFill>
                <a:ea typeface="Times New Roman" panose="02020603050405020304" pitchFamily="18" charset="0"/>
              </a:rPr>
              <a:t>2</a:t>
            </a:r>
            <a:endParaRPr lang="ru-RU" dirty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pPr indent="428625" algn="just"/>
            <a:r>
              <a:rPr lang="ru-RU" dirty="0">
                <a:solidFill>
                  <a:srgbClr val="002060"/>
                </a:solidFill>
                <a:ea typeface="Times New Roman" panose="02020603050405020304" pitchFamily="18" charset="0"/>
              </a:rPr>
              <a:t>1. Настоящий Федеральный закон вступает в силу со дня его официального опубликования, за исключением пункта 3 статьи 1 настоящего Федерального закона.</a:t>
            </a:r>
          </a:p>
          <a:p>
            <a:pPr indent="428625" algn="just"/>
            <a:r>
              <a:rPr lang="ru-RU" dirty="0">
                <a:solidFill>
                  <a:srgbClr val="002060"/>
                </a:solidFill>
                <a:ea typeface="Times New Roman" panose="02020603050405020304" pitchFamily="18" charset="0"/>
              </a:rPr>
              <a:t>2. Пункт 3 статьи 1 настоящего Федерального закона вступает в силу с 1 сентября 2022 года.</a:t>
            </a:r>
          </a:p>
          <a:p>
            <a:pPr indent="428625" algn="just">
              <a:spcBef>
                <a:spcPts val="450"/>
              </a:spcBef>
              <a:spcAft>
                <a:spcPts val="450"/>
              </a:spcAf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48353" cy="195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6024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8168"/>
            <a:ext cx="10515600" cy="2100489"/>
          </a:xfrm>
        </p:spPr>
        <p:txBody>
          <a:bodyPr>
            <a:normAutofit/>
          </a:bodyPr>
          <a:lstStyle/>
          <a:p>
            <a:pPr algn="ctr"/>
            <a:r>
              <a:rPr lang="ru-RU" sz="2700" b="1" dirty="0" smtClean="0">
                <a:solidFill>
                  <a:srgbClr val="C00000"/>
                </a:solidFill>
              </a:rPr>
              <a:t>Проект приказа </a:t>
            </a:r>
            <a:r>
              <a:rPr lang="ru-RU" sz="2700" b="1" dirty="0" err="1" smtClean="0">
                <a:solidFill>
                  <a:srgbClr val="C00000"/>
                </a:solidFill>
              </a:rPr>
              <a:t>Минпросвещения</a:t>
            </a:r>
            <a:r>
              <a:rPr lang="ru-RU" sz="2700" b="1" dirty="0" smtClean="0">
                <a:solidFill>
                  <a:srgbClr val="C00000"/>
                </a:solidFill>
              </a:rPr>
              <a:t>  </a:t>
            </a:r>
            <a:br>
              <a:rPr lang="ru-RU" sz="2700" b="1" dirty="0" smtClean="0">
                <a:solidFill>
                  <a:srgbClr val="C00000"/>
                </a:solidFill>
              </a:rPr>
            </a:br>
            <a:r>
              <a:rPr lang="ru-RU" sz="2700" b="1" dirty="0" smtClean="0">
                <a:solidFill>
                  <a:srgbClr val="C00000"/>
                </a:solidFill>
              </a:rPr>
              <a:t>«Об утверждении перечня </a:t>
            </a:r>
            <a:r>
              <a:rPr lang="ru-RU" sz="2700" dirty="0" smtClean="0">
                <a:solidFill>
                  <a:srgbClr val="C00000"/>
                </a:solidFill>
              </a:rPr>
              <a:t> </a:t>
            </a:r>
            <a:r>
              <a:rPr lang="ru-RU" sz="2700" b="1" dirty="0" smtClean="0">
                <a:solidFill>
                  <a:srgbClr val="C00000"/>
                </a:solidFill>
              </a:rPr>
              <a:t>документации, подготовка которой осуществляется педагогическими работниками при реализации основных общеобразовательных программ»</a:t>
            </a:r>
            <a:endParaRPr lang="ru-RU" dirty="0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979713" y="2238303"/>
            <a:ext cx="10727873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ПЕРЕЧЕНЬ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документации, подготовка которой осуществляется педагогическими работниками при реализации основных общеобразовательных программ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l"/>
              </a:tabLs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рабочая программа учебного предмета, учебного курса (в том числе внеурочной деятельности), учебного модуля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журнал учета успеваемости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журнал внеурочной деятельности (для педагогических работников, осуществляющих внеурочную деятельность)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план воспитательной работы (для педагогических работников, осуществляющих функции классного руководства)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085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характеристика на обучающегося (по запросу)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35859" t="14070" r="35491" b="5351"/>
          <a:stretch/>
        </p:blipFill>
        <p:spPr>
          <a:xfrm>
            <a:off x="3518115" y="0"/>
            <a:ext cx="4897465" cy="660227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/>
          <a:srcRect l="55527" t="50497" r="21264" b="27203"/>
          <a:stretch/>
        </p:blipFill>
        <p:spPr>
          <a:xfrm>
            <a:off x="555171" y="3657600"/>
            <a:ext cx="2632314" cy="26812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/>
          <a:srcRect l="55083" t="17542" r="34871" b="65721"/>
          <a:stretch/>
        </p:blipFill>
        <p:spPr>
          <a:xfrm>
            <a:off x="8834033" y="433952"/>
            <a:ext cx="3006671" cy="199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58904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873</TotalTime>
  <Words>1336</Words>
  <Application>Microsoft Office PowerPoint</Application>
  <PresentationFormat>Произвольный</PresentationFormat>
  <Paragraphs>146</Paragraphs>
  <Slides>30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Стратегические направления деятельности общеобразовательных учреждений в 2022-2023  учебном году:  национальные приоритеты и проектирование образовательной деятельности</vt:lpstr>
      <vt:lpstr>Стратегический вектор развития</vt:lpstr>
      <vt:lpstr>Главные задачи реализации национального проекта «Образование», определенные Указом Президента Российской Федерации от 21 июля 2020 года № 474  «О национальных целях развития Российской Федерации на период до 2030 года»:  </vt:lpstr>
      <vt:lpstr>Слайд 4</vt:lpstr>
      <vt:lpstr>Слайд 5</vt:lpstr>
      <vt:lpstr>Слайд 6</vt:lpstr>
      <vt:lpstr>Слайд 7</vt:lpstr>
      <vt:lpstr>Проект приказа Минпросвещения   «Об утверждении перечня  документации, подготовка которой осуществляется педагогическими работниками при реализации основных общеобразовательных программ»</vt:lpstr>
      <vt:lpstr>Слайд 9</vt:lpstr>
      <vt:lpstr>Основные направления деятельности Системы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Стратегические приоритеты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Васильевна Ивлиева</dc:creator>
  <cp:lastModifiedBy>Helen</cp:lastModifiedBy>
  <cp:revision>75</cp:revision>
  <dcterms:created xsi:type="dcterms:W3CDTF">2022-08-17T14:05:08Z</dcterms:created>
  <dcterms:modified xsi:type="dcterms:W3CDTF">2022-08-21T20:37:01Z</dcterms:modified>
</cp:coreProperties>
</file>