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58" r:id="rId5"/>
    <p:sldId id="260" r:id="rId6"/>
    <p:sldId id="284" r:id="rId7"/>
    <p:sldId id="266" r:id="rId8"/>
    <p:sldId id="267" r:id="rId9"/>
    <p:sldId id="261" r:id="rId10"/>
    <p:sldId id="262" r:id="rId11"/>
    <p:sldId id="263" r:id="rId12"/>
    <p:sldId id="264" r:id="rId13"/>
    <p:sldId id="265" r:id="rId14"/>
    <p:sldId id="280" r:id="rId15"/>
    <p:sldId id="281" r:id="rId16"/>
    <p:sldId id="285" r:id="rId17"/>
    <p:sldId id="282" r:id="rId18"/>
    <p:sldId id="287" r:id="rId19"/>
    <p:sldId id="288" r:id="rId20"/>
    <p:sldId id="289" r:id="rId2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3B1195-5B87-473C-ABFC-B29F488FC1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6B9641-809C-4D58-9BD9-5C2262BCBEA0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1" cap="none" spc="0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Количество часов в неделю вариативной части определяется с учетом выбранной модели реализации плана внеурочной деятельности 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41830643-DD15-4B8A-AD81-7548C0E228F8}" type="parTrans" cxnId="{78E40EB5-0795-445E-93F4-475366F09B28}">
      <dgm:prSet/>
      <dgm:spPr/>
      <dgm:t>
        <a:bodyPr/>
        <a:lstStyle/>
        <a:p>
          <a:endParaRPr lang="ru-RU"/>
        </a:p>
      </dgm:t>
    </dgm:pt>
    <dgm:pt modelId="{58578C52-E825-4CE4-A833-5E4DE0A91EC7}" type="sibTrans" cxnId="{78E40EB5-0795-445E-93F4-475366F09B28}">
      <dgm:prSet/>
      <dgm:spPr/>
      <dgm:t>
        <a:bodyPr/>
        <a:lstStyle/>
        <a:p>
          <a:endParaRPr lang="ru-RU"/>
        </a:p>
      </dgm:t>
    </dgm:pt>
    <dgm:pt modelId="{844C7B0B-16F7-46F9-B474-B0AD055CCAF4}" type="pres">
      <dgm:prSet presAssocID="{6D3B1195-5B87-473C-ABFC-B29F488FC1E7}" presName="linear" presStyleCnt="0">
        <dgm:presLayoutVars>
          <dgm:animLvl val="lvl"/>
          <dgm:resizeHandles val="exact"/>
        </dgm:presLayoutVars>
      </dgm:prSet>
      <dgm:spPr/>
    </dgm:pt>
    <dgm:pt modelId="{824B5B41-8E86-4E41-9DD6-FA144F2D6EE9}" type="pres">
      <dgm:prSet presAssocID="{E86B9641-809C-4D58-9BD9-5C2262BCBEA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8E40EB5-0795-445E-93F4-475366F09B28}" srcId="{6D3B1195-5B87-473C-ABFC-B29F488FC1E7}" destId="{E86B9641-809C-4D58-9BD9-5C2262BCBEA0}" srcOrd="0" destOrd="0" parTransId="{41830643-DD15-4B8A-AD81-7548C0E228F8}" sibTransId="{58578C52-E825-4CE4-A833-5E4DE0A91EC7}"/>
    <dgm:cxn modelId="{5AB4416E-9E76-4C6D-BCEA-4459CDFD3ABC}" type="presOf" srcId="{6D3B1195-5B87-473C-ABFC-B29F488FC1E7}" destId="{844C7B0B-16F7-46F9-B474-B0AD055CCAF4}" srcOrd="0" destOrd="0" presId="urn:microsoft.com/office/officeart/2005/8/layout/vList2"/>
    <dgm:cxn modelId="{5D7C4B23-34CE-4C1B-B5C0-7CA14B2C3400}" type="presOf" srcId="{E86B9641-809C-4D58-9BD9-5C2262BCBEA0}" destId="{824B5B41-8E86-4E41-9DD6-FA144F2D6EE9}" srcOrd="0" destOrd="0" presId="urn:microsoft.com/office/officeart/2005/8/layout/vList2"/>
    <dgm:cxn modelId="{28518114-5081-4B0C-B136-3D3093A0DD6F}" type="presParOf" srcId="{844C7B0B-16F7-46F9-B474-B0AD055CCAF4}" destId="{824B5B41-8E86-4E41-9DD6-FA144F2D6E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4B5B41-8E86-4E41-9DD6-FA144F2D6EE9}">
      <dsp:nvSpPr>
        <dsp:cNvPr id="0" name=""/>
        <dsp:cNvSpPr/>
      </dsp:nvSpPr>
      <dsp:spPr>
        <a:xfrm>
          <a:off x="0" y="14139"/>
          <a:ext cx="9721079" cy="895050"/>
        </a:xfrm>
        <a:prstGeom prst="roundRect">
          <a:avLst/>
        </a:prstGeom>
        <a:solidFill>
          <a:schemeClr val="l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i="1" kern="1200" cap="none" spc="0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Количество часов в неделю вариативной части определяется с учетом выбранной модели реализации плана внеурочной деятельности </a:t>
          </a:r>
          <a:r>
            <a:rPr lang="ru-RU" sz="1700" kern="1200" dirty="0" smtClean="0"/>
            <a:t/>
          </a:r>
          <a:br>
            <a:rPr lang="ru-RU" sz="1700" kern="1200" dirty="0" smtClean="0"/>
          </a:br>
          <a:endParaRPr lang="ru-RU" sz="1700" kern="1200" dirty="0"/>
        </a:p>
      </dsp:txBody>
      <dsp:txXfrm>
        <a:off x="0" y="14139"/>
        <a:ext cx="9721079" cy="895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pPr>
                <a:defRPr/>
              </a:pPr>
              <a:t>21.08.2022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 bwMode="auto">
          <a:xfrm>
            <a:off x="761962" y="357167"/>
            <a:ext cx="10953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/>
              <a:t>УПРАВЛЕНИЕ ОБРАЗОВАНИЯ АДМИНИСТРАЦИИ ГОРОДА БЕЛГОРОДА</a:t>
            </a:r>
            <a:br>
              <a:rPr lang="ru-RU" sz="1600" b="1"/>
            </a:br>
            <a:r>
              <a:rPr lang="ru-RU" sz="1600" b="1"/>
              <a:t>МУНИЦИПАЛЬНОЕ БЮДЖЕТНОЕ УЧРЕЖДЕНИЕ «НАУЧНО-МЕТОДИЧЕСКИЙ ИНФОРМАЦИОННЫЙ ЦЕНТР»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1199456" y="2132856"/>
            <a:ext cx="1047757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ОРГАНИЗАЦИОННЫЙ РАЗДЕЛ ООП НОО, ООО В СООТВЕТСВИИ С ТРЕБОВАНИЯМИ ОБНОСЛЕННЫХ ФГОС: УЧЕБНЫЙ ПЛАН, ПЛАН ВНЕУРОЧНОЙ ДЕЯЕЛЬНОСТИ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3737060" name="Shape 1573737059"/>
          <p:cNvSpPr/>
          <p:nvPr/>
        </p:nvSpPr>
        <p:spPr bwMode="auto">
          <a:xfrm>
            <a:off x="-1603105" y="-757754"/>
            <a:ext cx="136098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832169468" name="Рисунок 832169467"/>
          <p:cNvPicPr>
            <a:picLocks noChangeAspect="1"/>
          </p:cNvPicPr>
          <p:nvPr/>
        </p:nvPicPr>
        <p:blipFill>
          <a:blip r:embed="rId2" cstate="print"/>
          <a:srcRect l="16478" t="12992" r="19109" b="16170"/>
          <a:stretch/>
        </p:blipFill>
        <p:spPr bwMode="auto">
          <a:xfrm>
            <a:off x="983432" y="274045"/>
            <a:ext cx="9937104" cy="62395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551384" y="260648"/>
            <a:ext cx="2304256" cy="125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7954316" name="Shape 917954315"/>
          <p:cNvSpPr/>
          <p:nvPr/>
        </p:nvSpPr>
        <p:spPr bwMode="auto">
          <a:xfrm>
            <a:off x="-1169474" y="-735290"/>
            <a:ext cx="1376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9525" t="8467" r="13322" b="6866"/>
          <a:stretch/>
        </p:blipFill>
        <p:spPr bwMode="auto">
          <a:xfrm>
            <a:off x="780369" y="332657"/>
            <a:ext cx="9636111" cy="594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 bwMode="auto">
          <a:xfrm>
            <a:off x="335360" y="260648"/>
            <a:ext cx="2520280" cy="125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0237" t="9800" r="14164" b="45150"/>
          <a:stretch/>
        </p:blipFill>
        <p:spPr bwMode="auto">
          <a:xfrm>
            <a:off x="753006" y="404664"/>
            <a:ext cx="1031154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 bwMode="auto">
          <a:xfrm>
            <a:off x="335360" y="260648"/>
            <a:ext cx="2520280" cy="125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99710943" name="Picture 2"/>
          <p:cNvPicPr>
            <a:picLocks noChangeAspect="1" noChangeArrowheads="1"/>
          </p:cNvPicPr>
          <p:nvPr/>
        </p:nvPicPr>
        <p:blipFill>
          <a:blip r:embed="rId2" cstate="print"/>
          <a:srcRect l="10237" t="9799" r="14164" b="73176"/>
          <a:stretch/>
        </p:blipFill>
        <p:spPr bwMode="auto">
          <a:xfrm>
            <a:off x="753005" y="404663"/>
            <a:ext cx="10311545" cy="1306136"/>
          </a:xfrm>
          <a:prstGeom prst="rect">
            <a:avLst/>
          </a:prstGeom>
          <a:noFill/>
          <a:ln w="9525">
            <a:noFill/>
            <a:miter/>
            <a:headEnd/>
            <a:tailEnd/>
          </a:ln>
        </p:spPr>
      </p:pic>
      <p:sp>
        <p:nvSpPr>
          <p:cNvPr id="667448313" name="Прямоугольник 4"/>
          <p:cNvSpPr/>
          <p:nvPr/>
        </p:nvSpPr>
        <p:spPr bwMode="auto">
          <a:xfrm>
            <a:off x="335359" y="260647"/>
            <a:ext cx="2520279" cy="1251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9590704" name="Shape 369590703"/>
          <p:cNvSpPr/>
          <p:nvPr/>
        </p:nvSpPr>
        <p:spPr bwMode="auto">
          <a:xfrm>
            <a:off x="-1982869" y="-595286"/>
            <a:ext cx="9629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467491975" name="Рисунок 467491974"/>
          <p:cNvPicPr>
            <a:picLocks noChangeAspect="1"/>
          </p:cNvPicPr>
          <p:nvPr/>
        </p:nvPicPr>
        <p:blipFill>
          <a:blip r:embed="rId3" cstate="print"/>
          <a:srcRect l="40872" t="35681" r="30914" b="55589"/>
          <a:stretch/>
        </p:blipFill>
        <p:spPr bwMode="auto">
          <a:xfrm>
            <a:off x="866930" y="2136189"/>
            <a:ext cx="7438336" cy="1294660"/>
          </a:xfrm>
          <a:prstGeom prst="rect">
            <a:avLst/>
          </a:prstGeom>
        </p:spPr>
      </p:pic>
      <p:sp>
        <p:nvSpPr>
          <p:cNvPr id="1444301478" name="TextBox 1444301477"/>
          <p:cNvSpPr txBox="1"/>
          <p:nvPr/>
        </p:nvSpPr>
        <p:spPr bwMode="auto">
          <a:xfrm>
            <a:off x="3983175" y="3987479"/>
            <a:ext cx="7392355" cy="1188755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r>
              <a:rPr sz="1800" i="1">
                <a:latin typeface="Times New Roman"/>
                <a:ea typeface="Times New Roman"/>
                <a:cs typeface="Times New Roman"/>
              </a:rPr>
              <a:t>/Примерная основная образовательная программа основного общего образования (одобрена решением Федерального научно-методического объединения по общему образованию, протокол заседания от 18 марта 2022 г. №1/15)/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 bwMode="auto">
          <a:xfrm>
            <a:off x="285709" y="214290"/>
            <a:ext cx="11620940" cy="55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/>
              <a:t>Примерное содержание приказа о внесении изменений в ООП </a:t>
            </a:r>
            <a:endParaRPr/>
          </a:p>
          <a:p>
            <a:pPr algn="ctr">
              <a:defRPr/>
            </a:pPr>
            <a:r>
              <a:rPr lang="ru-RU" b="1"/>
              <a:t>в части, касающейся учебного плана </a:t>
            </a:r>
            <a:endParaRPr/>
          </a:p>
          <a:p>
            <a:pPr algn="ctr">
              <a:defRPr/>
            </a:pPr>
            <a:endParaRPr lang="ru-RU" b="1"/>
          </a:p>
          <a:p>
            <a:pPr>
              <a:defRPr/>
            </a:pPr>
            <a:r>
              <a:rPr lang="ru-RU" b="1"/>
              <a:t> </a:t>
            </a:r>
            <a:endParaRPr lang="ru-RU"/>
          </a:p>
          <a:p>
            <a:pPr algn="ctr">
              <a:defRPr/>
            </a:pPr>
            <a:r>
              <a:rPr lang="ru-RU" sz="1200" b="1"/>
              <a:t>ПРИКАЗ</a:t>
            </a:r>
            <a:endParaRPr/>
          </a:p>
          <a:p>
            <a:pPr>
              <a:defRPr/>
            </a:pPr>
            <a:r>
              <a:rPr lang="ru-RU" sz="1200"/>
              <a:t>26 июня 2022 года                                                                                                                                                                            №0000</a:t>
            </a:r>
            <a:endParaRPr/>
          </a:p>
          <a:p>
            <a:pPr>
              <a:defRPr/>
            </a:pPr>
            <a:r>
              <a:rPr lang="ru-RU" sz="1200" b="1"/>
              <a:t> </a:t>
            </a:r>
            <a:endParaRPr lang="ru-RU" sz="1200"/>
          </a:p>
          <a:p>
            <a:pPr>
              <a:defRPr/>
            </a:pPr>
            <a:r>
              <a:rPr lang="ru-RU" sz="1200" b="1" i="1"/>
              <a:t>О внесении изменений в основную образовательную программу </a:t>
            </a:r>
            <a:endParaRPr/>
          </a:p>
          <a:p>
            <a:pPr>
              <a:defRPr/>
            </a:pPr>
            <a:r>
              <a:rPr lang="ru-RU" sz="1200" b="1" i="1"/>
              <a:t>основного общего образования МБОУ СОШ № 00  на 2022-2023 учебный год</a:t>
            </a:r>
            <a:endParaRPr lang="ru-RU" sz="1200"/>
          </a:p>
          <a:p>
            <a:pPr>
              <a:defRPr/>
            </a:pPr>
            <a:r>
              <a:rPr lang="ru-RU" sz="1200" b="1"/>
              <a:t> </a:t>
            </a:r>
            <a:endParaRPr lang="ru-RU" sz="1200"/>
          </a:p>
          <a:p>
            <a:pPr algn="just">
              <a:defRPr/>
            </a:pPr>
            <a:r>
              <a:rPr lang="ru-RU" sz="1200" b="1"/>
              <a:t>        </a:t>
            </a:r>
            <a:r>
              <a:rPr lang="ru-RU" sz="1200"/>
              <a:t>В</a:t>
            </a:r>
            <a:r>
              <a:rPr lang="ru-RU" sz="1200" b="1"/>
              <a:t> </a:t>
            </a:r>
            <a:r>
              <a:rPr lang="ru-RU" sz="1200"/>
              <a:t> соответствии с решением педагогического  совета МБОУ СОШ №00 от 29 июня 2022 г, протокол № 47,   в целях эффективной реализации требований федерального государственного образовательного стандарта основного общего образования, обеспечения достижения планируемых результатов освоения основной образовательной программы основного общего образования </a:t>
            </a:r>
            <a:r>
              <a:rPr lang="ru-RU" sz="1200" b="1"/>
              <a:t>п р и к а з ы в а ю:</a:t>
            </a:r>
            <a:endParaRPr/>
          </a:p>
          <a:p>
            <a:pPr lvl="0" algn="just">
              <a:defRPr/>
            </a:pPr>
            <a:r>
              <a:rPr lang="ru-RU" sz="1200"/>
              <a:t>       1. Внести следующие изменения в основную образовательную программу основного общего образования МБОУ СОШ №00 (принята на педагогическом совете МБОУ СОШ №00, протокол № 36 от 29 июня 2017 года, утверждена приказом директора от</a:t>
            </a:r>
            <a:br>
              <a:rPr lang="ru-RU" sz="1200"/>
            </a:br>
            <a:r>
              <a:rPr lang="ru-RU" sz="1200"/>
              <a:t> 03 июля 2017 года №79):</a:t>
            </a:r>
            <a:endParaRPr/>
          </a:p>
          <a:p>
            <a:pPr lvl="0" algn="just">
              <a:defRPr/>
            </a:pPr>
            <a:r>
              <a:rPr lang="ru-RU" sz="1200"/>
              <a:t>       1.1.  Пункт  3.1. «Учебный план основного общего образования» организационного  раздела ООП изложить в новой редакции (прилагается).</a:t>
            </a:r>
            <a:endParaRPr/>
          </a:p>
          <a:p>
            <a:pPr lvl="0" algn="just">
              <a:defRPr/>
            </a:pPr>
            <a:r>
              <a:rPr lang="ru-RU" sz="1200"/>
              <a:t>       1.2. Подраздел 3.1.1. «Календарный учебный график» изложить в новой редакции (прилагается)</a:t>
            </a:r>
            <a:endParaRPr/>
          </a:p>
          <a:p>
            <a:pPr lvl="0" algn="just">
              <a:defRPr/>
            </a:pPr>
            <a:r>
              <a:rPr lang="ru-RU" sz="1200"/>
              <a:t>       1.3. Подраздел 3.1.2. «План внеурочной деятельности» изложить в новой редакции (прилагается).</a:t>
            </a:r>
            <a:endParaRPr/>
          </a:p>
          <a:p>
            <a:pPr lvl="0" algn="just">
              <a:defRPr/>
            </a:pPr>
            <a:r>
              <a:rPr lang="ru-RU" sz="1200"/>
              <a:t>      2. Классным руководителям ознакомить родителей (законных представителей) обучающихся с внесенными изменениями в срок до 30 августа 2020 года.</a:t>
            </a:r>
            <a:endParaRPr/>
          </a:p>
          <a:p>
            <a:pPr lvl="0" algn="just">
              <a:defRPr/>
            </a:pPr>
            <a:r>
              <a:rPr lang="ru-RU" sz="1200"/>
              <a:t>      3. Заместителю директора Ивановой М.И. разместить данный приказ на официальном сайте школы до 30 августа 2020 года.</a:t>
            </a:r>
            <a:endParaRPr/>
          </a:p>
          <a:p>
            <a:pPr lvl="0" algn="just">
              <a:defRPr/>
            </a:pPr>
            <a:r>
              <a:rPr lang="ru-RU" sz="1200"/>
              <a:t>       4. Контроль за исполнением данного приказа оставляю за собой.</a:t>
            </a:r>
            <a:endParaRPr/>
          </a:p>
          <a:p>
            <a:pPr algn="just">
              <a:defRPr/>
            </a:pPr>
            <a:r>
              <a:rPr lang="ru-RU" sz="1200"/>
              <a:t> </a:t>
            </a:r>
            <a:endParaRPr/>
          </a:p>
          <a:p>
            <a:pPr>
              <a:defRPr/>
            </a:pPr>
            <a:r>
              <a:rPr lang="ru-RU" sz="1200"/>
              <a:t>  </a:t>
            </a:r>
            <a:endParaRPr/>
          </a:p>
          <a:p>
            <a:pPr>
              <a:defRPr/>
            </a:pPr>
            <a:r>
              <a:rPr lang="ru-RU" sz="1200" b="1"/>
              <a:t>Директор МБОУ СОШ №00					                                                           Петров С.И.</a:t>
            </a:r>
            <a:endParaRPr/>
          </a:p>
          <a:p>
            <a:pPr>
              <a:defRPr/>
            </a:pPr>
            <a:r>
              <a:rPr lang="ru-RU" b="1"/>
              <a:t> </a:t>
            </a:r>
            <a:endParaRPr/>
          </a:p>
          <a:p>
            <a:pPr algn="ctr">
              <a:defRPr/>
            </a:pPr>
            <a:endParaRPr lang="ru-RU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6858004" y="357165"/>
            <a:ext cx="4953106" cy="73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/>
              <a:t>Утвержден </a:t>
            </a:r>
            <a:endParaRPr/>
          </a:p>
          <a:p>
            <a:pPr algn="ctr">
              <a:defRPr/>
            </a:pPr>
            <a:r>
              <a:rPr lang="ru-RU" sz="1400"/>
              <a:t>приказом от «26» июня 2022 года  №0000</a:t>
            </a:r>
            <a:endParaRPr/>
          </a:p>
          <a:p>
            <a:pPr algn="ctr">
              <a:defRPr/>
            </a:pPr>
            <a:r>
              <a:rPr lang="ru-RU" sz="1400"/>
              <a:t>Директор МБОУ СОШ №00  ____/Петров С.И</a:t>
            </a:r>
            <a:r>
              <a:rPr lang="ru-RU" sz="1400" b="1"/>
              <a:t>.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2095471" y="1643049"/>
            <a:ext cx="9048956" cy="173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b="1"/>
          </a:p>
          <a:p>
            <a:pPr algn="ctr">
              <a:defRPr/>
            </a:pPr>
            <a:r>
              <a:rPr lang="ru-RU" b="1"/>
              <a:t>УЧЕБНЫЙ ПЛАН </a:t>
            </a:r>
            <a:endParaRPr/>
          </a:p>
          <a:p>
            <a:pPr algn="ctr">
              <a:defRPr/>
            </a:pPr>
            <a:r>
              <a:rPr lang="ru-RU" b="1"/>
              <a:t>уровня основного общего образования муниципального бюджетного общеобразовательного учреждения </a:t>
            </a:r>
            <a:endParaRPr/>
          </a:p>
          <a:p>
            <a:pPr algn="ctr">
              <a:defRPr/>
            </a:pPr>
            <a:r>
              <a:rPr lang="ru-RU" b="1"/>
              <a:t>«Средняя общеобразовательная школа №00» города Белгорода</a:t>
            </a:r>
            <a:endParaRPr/>
          </a:p>
          <a:p>
            <a:pPr algn="ctr">
              <a:defRPr/>
            </a:pPr>
            <a:r>
              <a:rPr lang="ru-RU" b="1"/>
              <a:t>на 2022-2023 учебный год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1.2. Особенности учебного </a:t>
            </a:r>
            <a:r>
              <a:rPr lang="ru-RU" sz="4000" dirty="0" smtClean="0"/>
              <a:t>плана</a:t>
            </a:r>
            <a:br>
              <a:rPr lang="ru-RU" sz="4000" dirty="0" smtClean="0"/>
            </a:br>
            <a:r>
              <a:rPr lang="ru-RU" sz="2800" i="1" u="sng" dirty="0" smtClean="0">
                <a:solidFill>
                  <a:srgbClr val="FF0000"/>
                </a:solidFill>
              </a:rPr>
              <a:t>необходимо обоснование</a:t>
            </a:r>
            <a:endParaRPr lang="ru-RU" sz="4000" i="1" u="sng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/>
              <a:t>УРОВЕНЬ НОО: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dirty="0" smtClean="0"/>
              <a:t>Предметная область «</a:t>
            </a:r>
            <a:r>
              <a:rPr lang="ru-RU" kern="100" dirty="0" smtClean="0">
                <a:ea typeface="Calibri"/>
                <a:cs typeface="Times New Roman"/>
              </a:rPr>
              <a:t>Родной язык </a:t>
            </a:r>
            <a:r>
              <a:rPr lang="ru-RU" kern="100" dirty="0" smtClean="0">
                <a:ea typeface="Calibri"/>
                <a:cs typeface="Times New Roman"/>
              </a:rPr>
              <a:t>и литературное </a:t>
            </a:r>
            <a:r>
              <a:rPr lang="ru-RU" kern="100" dirty="0" smtClean="0">
                <a:ea typeface="Calibri"/>
                <a:cs typeface="Times New Roman"/>
              </a:rPr>
              <a:t>чтение на родном </a:t>
            </a:r>
            <a:r>
              <a:rPr lang="ru-RU" kern="100" dirty="0" smtClean="0">
                <a:ea typeface="Calibri"/>
                <a:cs typeface="Times New Roman"/>
              </a:rPr>
              <a:t>языке»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ЧФУОО</a:t>
            </a:r>
          </a:p>
          <a:p>
            <a:pPr marL="514350" indent="-51435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kern="100" dirty="0" smtClean="0">
                <a:ea typeface="Calibri"/>
                <a:cs typeface="Times New Roman"/>
              </a:rPr>
              <a:t>УРОВЕНЬ ООО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dirty="0" smtClean="0"/>
              <a:t>Учебный </a:t>
            </a:r>
            <a:r>
              <a:rPr lang="ru-RU" dirty="0" smtClean="0"/>
              <a:t>предмет «Математика» предметной </a:t>
            </a:r>
            <a:r>
              <a:rPr lang="ru-RU" dirty="0" smtClean="0"/>
              <a:t>области «Математика </a:t>
            </a:r>
            <a:r>
              <a:rPr lang="ru-RU" dirty="0" smtClean="0"/>
              <a:t>и информатика</a:t>
            </a:r>
            <a:r>
              <a:rPr lang="ru-RU" dirty="0" smtClean="0"/>
              <a:t>»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dirty="0" smtClean="0"/>
              <a:t>Учебный предмет «История» предметной области «Общественно-научные предметы</a:t>
            </a:r>
            <a:r>
              <a:rPr lang="ru-RU" dirty="0" smtClean="0"/>
              <a:t>»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dirty="0" smtClean="0"/>
              <a:t>Предметная область «</a:t>
            </a:r>
            <a:r>
              <a:rPr lang="ru-RU" kern="100" dirty="0" smtClean="0">
                <a:ea typeface="Calibri"/>
                <a:cs typeface="Times New Roman"/>
              </a:rPr>
              <a:t>Родной язык и литературное чтение на родном языке</a:t>
            </a:r>
            <a:r>
              <a:rPr lang="ru-RU" kern="100" dirty="0" smtClean="0">
                <a:ea typeface="Calibri"/>
                <a:cs typeface="Times New Roman"/>
              </a:rPr>
              <a:t>»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/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Учебный предмет «Второй иностранный </a:t>
            </a:r>
            <a:r>
              <a:rPr lang="ru-RU" kern="100" dirty="0" smtClean="0">
                <a:ea typeface="Calibri"/>
                <a:cs typeface="Times New Roman"/>
              </a:rPr>
              <a:t>язык» предметной области «Иностранные языки»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/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Учебный </a:t>
            </a:r>
            <a:r>
              <a:rPr lang="ru-RU" kern="100" dirty="0" smtClean="0">
                <a:ea typeface="Calibri"/>
                <a:cs typeface="Times New Roman"/>
              </a:rPr>
              <a:t>предмет «Физическая культура» </a:t>
            </a:r>
            <a:r>
              <a:rPr lang="ru-RU" kern="100" dirty="0" smtClean="0">
                <a:ea typeface="Calibri"/>
                <a:cs typeface="Times New Roman"/>
              </a:rPr>
              <a:t>предметной области «Физическая культура и основы безопасности </a:t>
            </a:r>
            <a:r>
              <a:rPr lang="ru-RU" kern="100" dirty="0" smtClean="0">
                <a:ea typeface="Calibri"/>
                <a:cs typeface="Times New Roman"/>
              </a:rPr>
              <a:t>жизнедеятельности»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/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Предметная область «Основы духовно-нравственной культуры народов </a:t>
            </a:r>
            <a:r>
              <a:rPr lang="ru-RU" kern="100" dirty="0" smtClean="0">
                <a:ea typeface="Calibri"/>
                <a:cs typeface="Times New Roman"/>
              </a:rPr>
              <a:t>России»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Font typeface="Arial"/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Углубленное изучение отельных предметов</a:t>
            </a:r>
            <a:endParaRPr lang="ru-RU" kern="100" dirty="0" smtClean="0">
              <a:ea typeface="Calibri"/>
              <a:cs typeface="Times New Roman"/>
            </a:endParaRP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AutoNum type="arabicPeriod"/>
            </a:pPr>
            <a:r>
              <a:rPr lang="ru-RU" kern="100" dirty="0" smtClean="0">
                <a:ea typeface="Calibri"/>
                <a:cs typeface="Times New Roman"/>
              </a:rPr>
              <a:t>ЧФУОО</a:t>
            </a:r>
          </a:p>
          <a:p>
            <a:pPr marL="514350" indent="-514350">
              <a:buAutoNum type="arabicPeriod"/>
            </a:pPr>
            <a:endParaRPr lang="ru-RU" kern="100" dirty="0" smtClean="0">
              <a:ea typeface="Calibri"/>
              <a:cs typeface="Times New Roman"/>
            </a:endParaRPr>
          </a:p>
          <a:p>
            <a:pPr marL="514350" indent="-514350" algn="just">
              <a:buAutoNum type="arabicPeriod"/>
            </a:pPr>
            <a:endParaRPr lang="ru-RU" kern="100" dirty="0" smtClean="0">
              <a:ea typeface="Calibri"/>
              <a:cs typeface="Times New Roman"/>
            </a:endParaRPr>
          </a:p>
          <a:p>
            <a:pPr marL="514350" indent="-514350" algn="just">
              <a:buAutoNum type="arabicPeriod"/>
            </a:pPr>
            <a:endParaRPr lang="ru-RU" kern="100" dirty="0" smtClean="0"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3969" t="23674" r="5897" b="5305"/>
          <a:stretch/>
        </p:blipFill>
        <p:spPr bwMode="auto">
          <a:xfrm>
            <a:off x="479376" y="332656"/>
            <a:ext cx="10998021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 bwMode="auto">
          <a:xfrm>
            <a:off x="8760296" y="260648"/>
            <a:ext cx="3024336" cy="144016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b="1">
                <a:solidFill>
                  <a:srgbClr val="FF0000"/>
                </a:solidFill>
              </a:rPr>
              <a:t>до 1750 часов за пять лет обучения </a:t>
            </a:r>
            <a:endParaRPr/>
          </a:p>
          <a:p>
            <a:pPr algn="ctr">
              <a:defRPr/>
            </a:pPr>
            <a:endParaRPr lang="ru-RU" b="1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b="1">
                <a:solidFill>
                  <a:srgbClr val="FF0000"/>
                </a:solidFill>
              </a:rPr>
              <a:t>не более 10 часов в неделю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476210" y="142852"/>
            <a:ext cx="1152533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ea typeface="Arial Unicode MS"/>
                <a:cs typeface="Arial Unicode MS"/>
              </a:rPr>
              <a:t>ПЛАН ВНЕУРОЧНОЙ ДЕЯТЕЛЬНОСТИ</a:t>
            </a:r>
            <a:endParaRPr lang="ru-RU" b="1" dirty="0">
              <a:ea typeface="Arial Unicode MS"/>
              <a:cs typeface="Arial Unicode M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64" y="714356"/>
          <a:ext cx="11429192" cy="4602480"/>
        </p:xfrm>
        <a:graphic>
          <a:graphicData uri="http://schemas.openxmlformats.org/drawingml/2006/table">
            <a:tbl>
              <a:tblPr firstRow="1" bandRow="1"/>
              <a:tblGrid>
                <a:gridCol w="3305759"/>
                <a:gridCol w="3966911"/>
                <a:gridCol w="4156522"/>
              </a:tblGrid>
              <a:tr h="51303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Направление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внеурочной</a:t>
                      </a:r>
                      <a:b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деятельности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курса 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algn="ctr">
                      <a:solidFill>
                        <a:schemeClr val="tx1"/>
                      </a:solidFill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Рекомендуемое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</a:t>
                      </a:r>
                      <a:b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часов в неделю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algn="ctr">
                      <a:solidFill>
                        <a:schemeClr val="tx1"/>
                      </a:solidFill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56515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Часть, рекомендуемая для всех </a:t>
                      </a:r>
                      <a:r>
                        <a:rPr lang="ru-RU" sz="1600" b="1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обучающихся</a:t>
                      </a:r>
                      <a:endParaRPr lang="ru-RU" sz="16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Информационно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просветительские</a:t>
                      </a: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 патриотической,  нравственной</a:t>
                      </a: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экологической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направленности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«Разговоры</a:t>
                      </a: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важном»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«Разговоры</a:t>
                      </a:r>
                      <a:br>
                        <a:rPr lang="ru-RU" sz="16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 важном»</a:t>
                      </a:r>
                      <a:endParaRPr lang="ru-RU" sz="16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</a:t>
                      </a: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формированию</a:t>
                      </a:r>
                      <a:b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функциональной грамотности обучающихся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«Функциональная грамотность» </a:t>
                      </a:r>
                      <a:endParaRPr lang="ru-RU" sz="1600" b="0" i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defRPr/>
                      </a:pPr>
                      <a:r>
                        <a:rPr lang="ru-RU" sz="1600" b="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b="0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Занятия,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удовлетворение</a:t>
                      </a:r>
                      <a:br>
                        <a:rPr lang="ru-RU" sz="16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профориентационных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интересов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потребностей  обучающихся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600" b="0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«Мой выбор»</a:t>
                      </a:r>
                      <a:endParaRPr lang="ru-RU" sz="16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476210" y="142852"/>
            <a:ext cx="1152533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ea typeface="Arial Unicode MS"/>
                <a:cs typeface="Arial Unicode MS"/>
              </a:rPr>
              <a:t>ПЛАН ВНЕУРОЧНОЙ ДЕЯТЕЛЬНОСТИ</a:t>
            </a:r>
            <a:endParaRPr lang="ru-RU" b="1" dirty="0">
              <a:ea typeface="Arial Unicode MS"/>
              <a:cs typeface="Arial Unicode M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64" y="714356"/>
          <a:ext cx="11429192" cy="4602480"/>
        </p:xfrm>
        <a:graphic>
          <a:graphicData uri="http://schemas.openxmlformats.org/drawingml/2006/table">
            <a:tbl>
              <a:tblPr firstRow="1" bandRow="1"/>
              <a:tblGrid>
                <a:gridCol w="6172608"/>
                <a:gridCol w="2232248"/>
                <a:gridCol w="3024336"/>
              </a:tblGrid>
              <a:tr h="51303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Направление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внеурочной</a:t>
                      </a:r>
                      <a:b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деятельности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курса </a:t>
                      </a:r>
                      <a:endParaRPr lang="ru-RU" sz="16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Рекомендуемое</a:t>
                      </a:r>
                      <a:r>
                        <a:rPr lang="ru-RU" sz="1600" b="1" i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</a:t>
                      </a:r>
                      <a:b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часов в неделю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56515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Вариативная</a:t>
                      </a:r>
                      <a:r>
                        <a:rPr lang="ru-RU" sz="1600" b="1" i="1" baseline="0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часть</a:t>
                      </a:r>
                      <a:endParaRPr lang="ru-RU" sz="16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Занятия, связанные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реализацией особых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интеллектуальных и  </a:t>
                      </a:r>
                      <a:r>
                        <a:rPr lang="ru-RU" sz="1600" b="1" i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социокультурных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потребностей  обучающихся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Занятия,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удовлетворение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интересов и потребностей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обучающихся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творческом и физическом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развитии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помощь в 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самореализации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раскрытии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развитии</a:t>
                      </a:r>
                      <a:b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способностей и 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талантов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43204">
                <a:tc>
                  <a:txBody>
                    <a:bodyPr/>
                    <a:lstStyle/>
                    <a:p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Занятия,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направленные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удовлетворение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социальных интересов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 потребностей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обучающихся, на педагогическое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сопровождение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 ориентированных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ученических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сообществ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детских общественных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объединений, органов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ученического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самоуправления</a:t>
                      </a:r>
                      <a:r>
                        <a:rPr lang="ru-RU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организацию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совместно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 обучающимися комплекса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мероприятий</a:t>
                      </a:r>
                      <a:r>
                        <a:rPr lang="ru-RU" sz="1600" b="1" i="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</a:t>
                      </a:r>
                      <a:r>
                        <a:rPr lang="ru-RU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оспитательной направленности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21920" marR="1219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1415480" y="5517232"/>
          <a:ext cx="9721080" cy="923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332656"/>
            <a:ext cx="10515600" cy="97564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ОСНОВНЫЕ НОРМАТИВНЫЕ И ИНСТРУКТИВНО-МЕТОДИЧЕСКТЕ МАТЕРИАЛЫ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7408" y="1340768"/>
            <a:ext cx="10945216" cy="518457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РФ от 31 мая 2021 г. №286 «Об утверждении федерального государственного образовательного стандарта начального общего образования» (с изменениями от 18 июля 2022 г.) </a:t>
            </a:r>
          </a:p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 от 31 мая 2021 г. 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287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«Об утверждении федерального государственного образовательного стандарта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общего образования» (с изменениями от 18 июля 2022 г.) </a:t>
            </a:r>
          </a:p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№-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03-871 от 17 июня 2022г. «Об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организации занятий «Разговоры о важном»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 от 31 августа 2021 г. N 03-1420 «Об изучении учебного предмета «Второй иностранный язык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РФ  от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08 августа 2022 г. «Ответы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типичные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вопросы, возникающие на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региональном, муниципальном уровнях и уровне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образовательной организации при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введении обновленных ФГОС НОО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ООО» </a:t>
            </a:r>
          </a:p>
          <a:p>
            <a:pPr>
              <a:lnSpc>
                <a:spcPct val="120000"/>
              </a:lnSpc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МинПросвещения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РФ от  05 июня 2022 г.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ТВ-1290/03 «О направлении методических рекомендаций»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11424" y="908720"/>
          <a:ext cx="10369152" cy="514329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520280"/>
                <a:gridCol w="7848872"/>
              </a:tblGrid>
              <a:tr h="46124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Модель плана</a:t>
                      </a:r>
                      <a:b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внеурочной</a:t>
                      </a:r>
                      <a:b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</a:p>
                  </a:txBody>
                  <a:tcPr marL="88831" marR="88831" marT="44415" marB="44415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Содержательное наполнение</a:t>
                      </a:r>
                    </a:p>
                  </a:txBody>
                  <a:tcPr marL="88831" marR="88831" marT="44415" marB="44415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958501">
                <a:tc>
                  <a:txBody>
                    <a:bodyPr/>
                    <a:lstStyle/>
                    <a:p>
                      <a: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Преобладание</a:t>
                      </a:r>
                      <a:b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</a:br>
                      <a: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учебно-познавательной</a:t>
                      </a:r>
                      <a:b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</a:br>
                      <a: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деятельности</a:t>
                      </a:r>
                      <a:endParaRPr lang="ru-RU" sz="14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31" marR="88831" marT="44415" marB="44415"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занятия обучающихся по углубленному изучению отдельных </a:t>
                      </a:r>
                      <a:r>
                        <a:rPr lang="ru-RU" sz="1400" dirty="0" smtClean="0"/>
                        <a:t>учебных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предметов</a:t>
                      </a:r>
                      <a:r>
                        <a:rPr lang="ru-RU" sz="1400" dirty="0"/>
                        <a:t>;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занятия обучающихся по формированию </a:t>
                      </a:r>
                      <a:r>
                        <a:rPr lang="ru-RU" sz="1400" dirty="0" smtClean="0"/>
                        <a:t>функциональной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грамотности</a:t>
                      </a:r>
                      <a:r>
                        <a:rPr lang="ru-RU" sz="1400" dirty="0"/>
                        <a:t>;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занятия обучающихся с педагогами, сопровождающими </a:t>
                      </a:r>
                      <a:r>
                        <a:rPr lang="ru-RU" sz="1400" dirty="0" smtClean="0"/>
                        <a:t>проектно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исследовательскую деятельность;</a:t>
                      </a:r>
                      <a:r>
                        <a:rPr lang="ru-RU" sz="1400" baseline="0" dirty="0" smtClean="0"/>
                        <a:t> </a:t>
                      </a:r>
                    </a:p>
                    <a:p>
                      <a:r>
                        <a:rPr lang="ru-RU" sz="1400" dirty="0" err="1" smtClean="0"/>
                        <a:t>профориентационные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/>
                        <a:t>занятия обучающихся;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31" marR="88831" marT="44415" marB="44415" anchor="ctr"/>
                </a:tc>
              </a:tr>
              <a:tr h="634529">
                <a:tc>
                  <a:txBody>
                    <a:bodyPr/>
                    <a:lstStyle/>
                    <a:p>
                      <a: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Преобладание</a:t>
                      </a:r>
                      <a:b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</a:br>
                      <a: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педагогической</a:t>
                      </a:r>
                      <a:br>
                        <a:rPr lang="ru-RU" sz="1400" b="1" i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</a:b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поддержки обучающихся </a:t>
                      </a:r>
                      <a:endParaRPr lang="ru-RU" sz="1400" b="1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31" marR="88831" marT="44415" marB="44415" anchor="ctr"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дополнительные занятия обучающихся, испытывающих </a:t>
                      </a:r>
                      <a:r>
                        <a:rPr lang="ru-RU" sz="1400" dirty="0" smtClean="0"/>
                        <a:t>затруднения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 </a:t>
                      </a:r>
                      <a:r>
                        <a:rPr lang="ru-RU" sz="1400" dirty="0"/>
                        <a:t>освоении учебной программы;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дополнительные занятия обучающихся, испытывающих трудности </a:t>
                      </a:r>
                      <a:r>
                        <a:rPr lang="ru-RU" sz="1400" dirty="0" smtClean="0"/>
                        <a:t>в </a:t>
                      </a:r>
                      <a:r>
                        <a:rPr lang="ru-RU" sz="1400" dirty="0" smtClean="0"/>
                        <a:t>освоении языков обучения;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специальные занятия обучающихся, испытывающих затруднения в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социальной коммуникации;</a:t>
                      </a:r>
                      <a:br>
                        <a:rPr lang="ru-RU" sz="1400" dirty="0" smtClean="0"/>
                      </a:br>
                      <a:r>
                        <a:rPr lang="ru-RU" sz="1400" dirty="0" smtClean="0"/>
                        <a:t>специальные занятия обучающихся с ограниченными возможностями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здоровья;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8831" marR="88831" marT="44415" marB="44415" anchor="ctr"/>
                </a:tc>
              </a:tr>
              <a:tr h="634529">
                <a:tc>
                  <a:txBody>
                    <a:bodyPr/>
                    <a:lstStyle/>
                    <a:p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Преобладание</a:t>
                      </a:r>
                      <a:r>
                        <a:rPr lang="ru-RU" sz="1400" b="1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деятельности</a:t>
                      </a:r>
                      <a:r>
                        <a:rPr lang="ru-RU" sz="1400" b="1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ученических</a:t>
                      </a:r>
                      <a:r>
                        <a:rPr lang="ru-RU" sz="1400" b="1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сообществ</a:t>
                      </a:r>
                      <a:r>
                        <a:rPr lang="ru-RU" sz="1400" b="1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и воспитательных</a:t>
                      </a:r>
                      <a:r>
                        <a:rPr lang="ru-RU" sz="1400" b="1" i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400" b="1" i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мероприятий</a:t>
                      </a:r>
                      <a:endParaRPr lang="ru-RU" sz="2000" b="1" i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занятия обучающихся с педагогами, сопровождающими </a:t>
                      </a:r>
                      <a:r>
                        <a:rPr lang="ru-RU" sz="1400" dirty="0" smtClean="0"/>
                        <a:t>деятельность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детских </a:t>
                      </a:r>
                      <a:r>
                        <a:rPr lang="ru-RU" sz="1400" dirty="0"/>
                        <a:t>общественных объединений и органов </a:t>
                      </a:r>
                      <a:r>
                        <a:rPr lang="ru-RU" sz="1400" dirty="0" smtClean="0"/>
                        <a:t>ученического самоуправления</a:t>
                      </a:r>
                      <a:r>
                        <a:rPr lang="ru-RU" sz="1400" dirty="0"/>
                        <a:t>;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занятия обучающихся в рамках циклов специально </a:t>
                      </a:r>
                      <a:r>
                        <a:rPr lang="ru-RU" sz="1400" dirty="0" smtClean="0"/>
                        <a:t>организованных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внеурочных </a:t>
                      </a:r>
                      <a:r>
                        <a:rPr lang="ru-RU" sz="1400" dirty="0"/>
                        <a:t>занятий, посвященных актуальным социальным</a:t>
                      </a:r>
                      <a:r>
                        <a:rPr lang="ru-RU" sz="1400" dirty="0" smtClean="0"/>
                        <a:t>, нравственным </a:t>
                      </a:r>
                      <a:r>
                        <a:rPr lang="ru-RU" sz="1400" dirty="0"/>
                        <a:t>проблемам современного мира;</a:t>
                      </a:r>
                      <a:br>
                        <a:rPr lang="ru-RU" sz="1400" dirty="0"/>
                      </a:br>
                      <a:r>
                        <a:rPr lang="ru-RU" sz="1400" dirty="0"/>
                        <a:t>занятия обучающихся в социально ориентированных </a:t>
                      </a:r>
                      <a:r>
                        <a:rPr lang="ru-RU" sz="1400" dirty="0" smtClean="0"/>
                        <a:t>объединениях: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экологических</a:t>
                      </a:r>
                      <a:r>
                        <a:rPr lang="ru-RU" sz="1400" dirty="0"/>
                        <a:t>, волонтерских, трудовых и т.п.</a:t>
                      </a:r>
                      <a:endParaRPr lang="ru-RU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407368" y="188640"/>
            <a:ext cx="11525331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ea typeface="Arial Unicode MS"/>
                <a:cs typeface="Arial Unicode MS"/>
              </a:rPr>
              <a:t>МОДЕЛИ ПЛАНОВ ВНЕУРОЧНОЙ ДЕЯТЕЛЬНОСТИ  </a:t>
            </a:r>
            <a:r>
              <a:rPr lang="ru-RU" b="1" dirty="0" smtClean="0">
                <a:ea typeface="Arial Unicode MS"/>
                <a:cs typeface="Arial Unicode MS"/>
              </a:rPr>
              <a:t/>
            </a:r>
            <a:br>
              <a:rPr lang="ru-RU" b="1" dirty="0" smtClean="0">
                <a:ea typeface="Arial Unicode MS"/>
                <a:cs typeface="Arial Unicode MS"/>
              </a:rPr>
            </a:br>
            <a:endParaRPr lang="ru-RU" b="1" dirty="0">
              <a:ea typeface="Arial Unicode MS"/>
              <a:cs typeface="Arial Unicode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9133" t="19000" r="11331" b="23039"/>
          <a:stretch/>
        </p:blipFill>
        <p:spPr bwMode="auto">
          <a:xfrm>
            <a:off x="695399" y="188640"/>
            <a:ext cx="11045401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8936" t="23884" r="11123" b="17323"/>
          <a:stretch/>
        </p:blipFill>
        <p:spPr bwMode="auto">
          <a:xfrm>
            <a:off x="911424" y="126564"/>
            <a:ext cx="10814702" cy="596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904418" name="Прямоугольник 1239904417"/>
          <p:cNvSpPr/>
          <p:nvPr/>
        </p:nvSpPr>
        <p:spPr bwMode="auto">
          <a:xfrm>
            <a:off x="9084930" y="4309368"/>
            <a:ext cx="2567957" cy="1932742"/>
          </a:xfrm>
          <a:prstGeom prst="rect">
            <a:avLst/>
          </a:prstGeom>
          <a:solidFill>
            <a:schemeClr val="bg1"/>
          </a:solidFill>
          <a:ln w="12699" cap="flat" cmpd="sng" algn="ctr">
            <a:solidFill>
              <a:schemeClr val="bg1"/>
            </a:solidFill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344231" name="Shape 205344230"/>
          <p:cNvSpPr/>
          <p:nvPr/>
        </p:nvSpPr>
        <p:spPr bwMode="auto">
          <a:xfrm>
            <a:off x="-295400" y="-331599"/>
            <a:ext cx="142490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574377859" name="Рисунок 1574377858"/>
          <p:cNvPicPr>
            <a:picLocks noChangeAspect="1"/>
          </p:cNvPicPr>
          <p:nvPr/>
        </p:nvPicPr>
        <p:blipFill>
          <a:blip r:embed="rId2" cstate="print"/>
          <a:srcRect l="15596" t="14543" r="19566" b="14039"/>
          <a:stretch/>
        </p:blipFill>
        <p:spPr bwMode="auto">
          <a:xfrm>
            <a:off x="767408" y="218382"/>
            <a:ext cx="10297144" cy="61566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551384" y="116632"/>
            <a:ext cx="2664295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68" y="0"/>
            <a:ext cx="10972800" cy="47667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Начальное общее образование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63352" y="476673"/>
          <a:ext cx="11593287" cy="62985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7120"/>
                <a:gridCol w="3338879"/>
                <a:gridCol w="834719"/>
                <a:gridCol w="927467"/>
                <a:gridCol w="834719"/>
                <a:gridCol w="927467"/>
                <a:gridCol w="1112916"/>
              </a:tblGrid>
              <a:tr h="310087"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Учебные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предметы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b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</a:rPr>
                        <a:t>(учебные модули)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Количество часов в неделю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Всего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38276"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II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III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IV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 v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10087">
                <a:tc rowSpan="2"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Русский язык и литературное чтение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 smtClean="0">
                          <a:latin typeface="+mn-lt"/>
                          <a:ea typeface="Times New Roman"/>
                          <a:cs typeface="+mn-cs"/>
                        </a:rPr>
                        <a:t>Русский язык</a:t>
                      </a:r>
                      <a:endParaRPr lang="ru-RU" sz="1600" kern="100" dirty="0" smtClean="0"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10087">
                <a:tc vMerge="1">
                  <a:txBody>
                    <a:bodyPr/>
                    <a:lstStyle/>
                    <a:p>
                      <a:pPr indent="450215" algn="ctr">
                        <a:lnSpc>
                          <a:spcPts val="1675"/>
                        </a:lnSpc>
                        <a:spcAft>
                          <a:spcPts val="0"/>
                        </a:spcAft>
                      </a:pPr>
                      <a:endParaRPr lang="ru-RU" sz="14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 smtClean="0">
                          <a:latin typeface="+mn-lt"/>
                          <a:ea typeface="Times New Roman"/>
                          <a:cs typeface="+mn-cs"/>
                        </a:rPr>
                        <a:t>Литературное чтение</a:t>
                      </a:r>
                      <a:endParaRPr lang="ru-RU" sz="1600" kern="100" dirty="0" smtClean="0"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676553">
                <a:tc rowSpan="2"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 smtClean="0">
                          <a:latin typeface="+mn-lt"/>
                          <a:ea typeface="Calibri"/>
                          <a:cs typeface="Times New Roman"/>
                        </a:rPr>
                        <a:t>Родной язык и литературное чтение на родном языке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 smtClean="0">
                          <a:latin typeface="+mn-lt"/>
                          <a:ea typeface="Calibri"/>
                          <a:cs typeface="Times New Roman"/>
                        </a:rPr>
                        <a:t>Родной язык и (или) государственный язык республики Российской Федерации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451035">
                <a:tc vMerge="1"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 smtClean="0">
                          <a:latin typeface="+mn-lt"/>
                          <a:ea typeface="Calibri"/>
                          <a:cs typeface="Times New Roman"/>
                        </a:rPr>
                        <a:t>Литературное чтение на родном языке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10087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Иностранный язык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Иностранный язык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10087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Математика и информатика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16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451035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Обществознание и естествознание ("окружающий мир")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Окружающий мир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52009">
                <a:tc rowSpan="2"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Искусство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Изобразительное искусство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10087">
                <a:tc vMerge="1">
                  <a:txBody>
                    <a:bodyPr/>
                    <a:lstStyle/>
                    <a:p>
                      <a:pPr indent="450215" algn="ctr">
                        <a:lnSpc>
                          <a:spcPts val="1675"/>
                        </a:lnSpc>
                        <a:spcAft>
                          <a:spcPts val="0"/>
                        </a:spcAft>
                      </a:pPr>
                      <a:endParaRPr lang="ru-RU" sz="14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Музыка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761122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Основы религиозных культур и светской этики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 smtClean="0">
                          <a:latin typeface="+mn-lt"/>
                          <a:ea typeface="Times New Roman"/>
                          <a:cs typeface="+mn-cs"/>
                        </a:rPr>
                        <a:t>Основы религиозных культур и светской </a:t>
                      </a:r>
                      <a:r>
                        <a:rPr lang="ru-RU" sz="1600" kern="0" dirty="0" smtClean="0">
                          <a:latin typeface="+mn-lt"/>
                          <a:ea typeface="Times New Roman"/>
                          <a:cs typeface="+mn-cs"/>
                        </a:rPr>
                        <a:t>этики (Основы иудейской культуры)</a:t>
                      </a:r>
                      <a:endParaRPr lang="ru-RU" sz="1600" kern="100" dirty="0" smtClean="0"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10087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Технология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52009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0" dirty="0">
                          <a:latin typeface="+mn-lt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600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0" dirty="0" smtClean="0">
                          <a:latin typeface="+mn-lt"/>
                          <a:ea typeface="Times New Roman"/>
                          <a:cs typeface="+mn-cs"/>
                        </a:rPr>
                        <a:t>Физическая культура</a:t>
                      </a:r>
                      <a:endParaRPr lang="ru-RU" sz="1600" kern="100" dirty="0" smtClean="0"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  <a:tr h="352009">
                <a:tc gridSpan="2"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 smtClean="0">
                          <a:latin typeface="+mn-lt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600" b="1" kern="1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00" dirty="0" smtClean="0">
                        <a:latin typeface="+mn-lt"/>
                        <a:ea typeface="Calibri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87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476210" y="142852"/>
            <a:ext cx="1152533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 dirty="0" smtClean="0">
                <a:ea typeface="Arial Unicode MS"/>
                <a:cs typeface="Arial Unicode MS"/>
              </a:rPr>
              <a:t>ОСНОВНОЕ ОБЩЕЕ ОБРАЗОВАНИЕ</a:t>
            </a:r>
            <a:endParaRPr lang="ru-RU" b="1" dirty="0">
              <a:ea typeface="Arial Unicode MS"/>
              <a:cs typeface="Arial Unicode M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64" y="714356"/>
          <a:ext cx="11239578" cy="5327662"/>
        </p:xfrm>
        <a:graphic>
          <a:graphicData uri="http://schemas.openxmlformats.org/drawingml/2006/table">
            <a:tbl>
              <a:tblPr firstRow="1" bandRow="1"/>
              <a:tblGrid>
                <a:gridCol w="3305759"/>
                <a:gridCol w="3966911"/>
                <a:gridCol w="881536"/>
                <a:gridCol w="892653"/>
                <a:gridCol w="771343"/>
                <a:gridCol w="794185"/>
                <a:gridCol w="627191"/>
              </a:tblGrid>
              <a:tr h="256515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dirty="0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Учебные предметы, курсы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256515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1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256515">
                <a:tc gridSpan="7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dirty="0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271602">
                <a:tc row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 и литература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Русский язык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4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Литература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2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2">
                <a:tc row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Родной язык и родная литература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Родной язык и (или) государственный язык республики Российской Федерации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Родная литература 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2">
                <a:tc row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Иностранные языки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Иностранный язык 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3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Второй иностранный язык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2">
                <a:tc row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 и информатика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Математика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5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6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Информатика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200"/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200"/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</a:rPr>
                        <a:t>1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1602">
                <a:tc rowSpan="3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Общественно-научные предметы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История 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1602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Обществознание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52674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География</a:t>
                      </a:r>
                      <a:endParaRPr/>
                    </a:p>
                    <a:p>
                      <a:pPr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2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33742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Основы духовно-нравственной культуры народов России</a:t>
                      </a: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0" i="1">
                          <a:solidFill>
                            <a:schemeClr val="tx1"/>
                          </a:solidFill>
                        </a:rPr>
                        <a:t>Название учебного курса </a:t>
                      </a:r>
                      <a:endParaRPr sz="1400" b="0" i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/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endParaRPr lang="ru-RU" sz="12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85710" y="142852"/>
            <a:ext cx="11620581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b="1">
                <a:ea typeface="Arial Unicode MS"/>
                <a:cs typeface="Arial Unicode MS"/>
              </a:rPr>
              <a:t>ПРИМЕРНЫЙ  УЧЕБНЫЙ   ПЛАН  УРОВНЯ ОСНОВНОГО ОБЩЕГО ОБРАЗОВАНИЯ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6212" y="633428"/>
          <a:ext cx="11430076" cy="4973852"/>
        </p:xfrm>
        <a:graphic>
          <a:graphicData uri="http://schemas.openxmlformats.org/drawingml/2006/table">
            <a:tbl>
              <a:tblPr firstRow="1" bandRow="1"/>
              <a:tblGrid>
                <a:gridCol w="3361789"/>
                <a:gridCol w="4258264"/>
                <a:gridCol w="224120"/>
                <a:gridCol w="672357"/>
                <a:gridCol w="683664"/>
                <a:gridCol w="784415"/>
                <a:gridCol w="807647"/>
                <a:gridCol w="637820"/>
              </a:tblGrid>
              <a:tr h="291661"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Предметные области</a:t>
                      </a:r>
                      <a:endParaRPr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Учебные предметы, курсы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Классы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29166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100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5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6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7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8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9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1661">
                <a:tc gridSpan="8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</a:rPr>
                        <a:t>ОБЯЗАТЕЛЬНАЯ ЧАСТЬ</a:t>
                      </a:r>
                      <a:endParaRPr sz="1400" b="1">
                        <a:solidFill>
                          <a:srgbClr val="0070C0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291661">
                <a:tc rowSpan="3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Естественнонаучные предметы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Физика 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3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Биология 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Химия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rowSpan="3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Искусство </a:t>
                      </a:r>
                      <a:endParaRPr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Изобразительное искусство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Музыка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 sz="1400" b="1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Технология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1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u="none" strike="noStrike" cap="none" spc="0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sz="1400" b="1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row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Физическая культура и основы безопасности жизнедеятельности</a:t>
                      </a:r>
                      <a:endParaRPr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Физическая культура</a:t>
                      </a:r>
                      <a:endParaRPr sz="1400" b="1"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 (3)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 (3)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 (3)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 (3)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</a:rPr>
                        <a:t>2 (3)</a:t>
                      </a:r>
                      <a:endParaRPr sz="14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95824">
                <a:tc vMerge="1">
                  <a:txBody>
                    <a:bodyPr/>
                    <a:lstStyle/>
                    <a:p>
                      <a:pPr>
                        <a:defRPr/>
                      </a:pPr>
                      <a:endParaRPr lang="ru-RU"/>
                    </a:p>
                  </a:txBody>
                  <a:tcPr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1400" b="1">
                          <a:latin typeface="+mn-lt"/>
                        </a:rPr>
                        <a:t>Основы безопасности жизнедеятельности</a:t>
                      </a: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endParaRPr lang="ru-RU" sz="1400"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291661">
                <a:tc gridSpan="8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ЧАСТЬ,ФОРМИРУЕМАЯ УЧАСТНИКАМИ ОБРАЗОВАТЕЛЬНЫЙ ОТНОШЕНИЙ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612489">
                <a:tc gridSpan="3"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200" b="1" i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Учебные курсы, дисциплины, модули, обеспечивающие реализацию образовательных потребностей обучающихся и их родителей, отражающие региональные особенности содержания образования, специфику ОО</a:t>
                      </a:r>
                      <a:endParaRPr lang="ru-RU" sz="140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3 (2)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 (1)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2 (1)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3 (2)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Arial"/>
                          <a:ea typeface="Arial"/>
                          <a:cs typeface="Arial"/>
                        </a:rPr>
                        <a:t>1 (0)</a:t>
                      </a:r>
                      <a:endParaRPr lang="ru-RU" sz="1400" b="1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485148">
                <a:tc gridSpan="3">
                  <a:txBody>
                    <a:bodyPr/>
                    <a:lstStyle/>
                    <a:p>
                      <a:pPr marL="0" marR="0" indent="0" algn="l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</a:rPr>
                        <a:t>ИТОГО</a:t>
                      </a:r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>
                        <a:defRPr/>
                      </a:pPr>
                      <a:r>
                        <a:rPr lang="ru-RU" sz="1400" b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33</a:t>
                      </a:r>
                      <a:endParaRPr/>
                    </a:p>
                  </a:txBody>
                  <a:tcPr marL="121920" marR="121920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28264313" name="Shape 1628264312"/>
          <p:cNvSpPr/>
          <p:nvPr/>
        </p:nvSpPr>
        <p:spPr bwMode="auto">
          <a:xfrm>
            <a:off x="5968559" y="3291840"/>
            <a:ext cx="254916" cy="365795"/>
          </a:xfrm>
        </p:spPr>
        <p:txBody>
          <a:bodyPr rot="0" spcFirstLastPara="0" vertOverflow="overflow" horzOverflow="clip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  <p:pic>
        <p:nvPicPr>
          <p:cNvPr id="1250649156" name="Рисунок 1250649155"/>
          <p:cNvPicPr>
            <a:picLocks noChangeAspect="1"/>
          </p:cNvPicPr>
          <p:nvPr/>
        </p:nvPicPr>
        <p:blipFill>
          <a:blip r:embed="rId2" cstate="print"/>
          <a:srcRect l="16056" t="12915" r="19235" b="12649"/>
          <a:stretch/>
        </p:blipFill>
        <p:spPr bwMode="auto">
          <a:xfrm>
            <a:off x="1343472" y="349599"/>
            <a:ext cx="9289032" cy="60105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767408" y="260648"/>
            <a:ext cx="2520280" cy="125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</TotalTime>
  <Words>972</Words>
  <Application>Microsoft Office PowerPoint</Application>
  <DocSecurity>0</DocSecurity>
  <PresentationFormat>Произвольный</PresentationFormat>
  <Paragraphs>320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ОСНОВНЫЕ НОРМАТИВНЫЕ И ИНСТРУКТИВНО-МЕТОДИЧЕСКТЕ МАТЕРИАЛЫ</vt:lpstr>
      <vt:lpstr>Слайд 3</vt:lpstr>
      <vt:lpstr>Слайд 4</vt:lpstr>
      <vt:lpstr>Слайд 5</vt:lpstr>
      <vt:lpstr>Начальное общее образование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1.2. Особенности учебного плана необходимо обоснование</vt:lpstr>
      <vt:lpstr>Слайд 17</vt:lpstr>
      <vt:lpstr>Слайд 18</vt:lpstr>
      <vt:lpstr>Слайд 19</vt:lpstr>
      <vt:lpstr>Слайд 20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/>
  <cp:keywords/>
  <dc:description/>
  <cp:lastModifiedBy>Дима</cp:lastModifiedBy>
  <cp:revision>34</cp:revision>
  <dcterms:created xsi:type="dcterms:W3CDTF">2012-12-03T06:56:55Z</dcterms:created>
  <dcterms:modified xsi:type="dcterms:W3CDTF">2022-08-21T21:33:30Z</dcterms:modified>
  <cp:category/>
  <dc:identifier/>
  <cp:contentStatus/>
  <dc:language/>
  <cp:version/>
</cp:coreProperties>
</file>