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51"/>
  </p:notesMasterIdLst>
  <p:sldIdLst>
    <p:sldId id="256" r:id="rId2"/>
    <p:sldId id="266" r:id="rId3"/>
    <p:sldId id="280" r:id="rId4"/>
    <p:sldId id="274" r:id="rId5"/>
    <p:sldId id="283" r:id="rId6"/>
    <p:sldId id="277" r:id="rId7"/>
    <p:sldId id="279" r:id="rId8"/>
    <p:sldId id="293" r:id="rId9"/>
    <p:sldId id="278" r:id="rId10"/>
    <p:sldId id="315" r:id="rId11"/>
    <p:sldId id="270" r:id="rId12"/>
    <p:sldId id="299" r:id="rId13"/>
    <p:sldId id="316" r:id="rId14"/>
    <p:sldId id="300" r:id="rId15"/>
    <p:sldId id="314" r:id="rId16"/>
    <p:sldId id="301" r:id="rId17"/>
    <p:sldId id="326" r:id="rId18"/>
    <p:sldId id="304" r:id="rId19"/>
    <p:sldId id="305" r:id="rId20"/>
    <p:sldId id="303" r:id="rId21"/>
    <p:sldId id="306" r:id="rId22"/>
    <p:sldId id="307" r:id="rId23"/>
    <p:sldId id="318" r:id="rId24"/>
    <p:sldId id="319" r:id="rId25"/>
    <p:sldId id="320" r:id="rId26"/>
    <p:sldId id="321" r:id="rId27"/>
    <p:sldId id="322" r:id="rId28"/>
    <p:sldId id="323" r:id="rId29"/>
    <p:sldId id="324" r:id="rId30"/>
    <p:sldId id="317" r:id="rId31"/>
    <p:sldId id="284" r:id="rId32"/>
    <p:sldId id="287" r:id="rId33"/>
    <p:sldId id="285" r:id="rId34"/>
    <p:sldId id="286" r:id="rId35"/>
    <p:sldId id="292" r:id="rId36"/>
    <p:sldId id="288" r:id="rId37"/>
    <p:sldId id="289" r:id="rId38"/>
    <p:sldId id="290" r:id="rId39"/>
    <p:sldId id="257" r:id="rId40"/>
    <p:sldId id="258" r:id="rId41"/>
    <p:sldId id="262" r:id="rId42"/>
    <p:sldId id="281" r:id="rId43"/>
    <p:sldId id="294" r:id="rId44"/>
    <p:sldId id="296" r:id="rId45"/>
    <p:sldId id="297" r:id="rId46"/>
    <p:sldId id="298" r:id="rId47"/>
    <p:sldId id="267" r:id="rId48"/>
    <p:sldId id="268" r:id="rId49"/>
    <p:sldId id="325" r:id="rId5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35B6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6" autoAdjust="0"/>
    <p:restoredTop sz="94675" autoAdjust="0"/>
  </p:normalViewPr>
  <p:slideViewPr>
    <p:cSldViewPr snapToGrid="0">
      <p:cViewPr varScale="1">
        <p:scale>
          <a:sx n="74" d="100"/>
          <a:sy n="74" d="100"/>
        </p:scale>
        <p:origin x="732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F1B986-325A-452B-A641-9E4EB37602A0}" type="datetimeFigureOut">
              <a:rPr lang="ru-RU" smtClean="0"/>
              <a:pPr/>
              <a:t>30.08.2022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EEA4FC-497E-4BC7-A9A1-1B8E7AA4CDD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0627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EEA4FC-497E-4BC7-A9A1-1B8E7AA4CDDB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37683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8673D-48A5-4D49-B9BE-6C2254673837}" type="slidenum">
              <a:rPr lang="ru-RU" smtClean="0">
                <a:solidFill>
                  <a:prstClr val="black"/>
                </a:solidFill>
              </a:rPr>
              <a:pPr/>
              <a:t>10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8483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8673D-48A5-4D49-B9BE-6C2254673837}" type="slidenum">
              <a:rPr lang="ru-RU" smtClean="0">
                <a:solidFill>
                  <a:prstClr val="black"/>
                </a:solidFill>
              </a:rPr>
              <a:pPr/>
              <a:t>13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43233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EEA4FC-497E-4BC7-A9A1-1B8E7AA4CDDB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73261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25719" y="685838"/>
            <a:ext cx="5006564" cy="342918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8673D-48A5-4D49-B9BE-6C2254673837}" type="slidenum">
              <a:rPr lang="ru-RU" smtClean="0">
                <a:solidFill>
                  <a:prstClr val="black"/>
                </a:solidFill>
              </a:rPr>
              <a:pPr/>
              <a:t>28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59824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25719" y="685838"/>
            <a:ext cx="5006564" cy="342918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8673D-48A5-4D49-B9BE-6C2254673837}" type="slidenum">
              <a:rPr lang="ru-RU" smtClean="0">
                <a:solidFill>
                  <a:prstClr val="black"/>
                </a:solidFill>
              </a:rPr>
              <a:pPr/>
              <a:t>29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23199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8673D-48A5-4D49-B9BE-6C2254673837}" type="slidenum">
              <a:rPr lang="ru-RU" smtClean="0">
                <a:solidFill>
                  <a:prstClr val="black"/>
                </a:solidFill>
              </a:rPr>
              <a:pPr/>
              <a:t>30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16293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EEA4FC-497E-4BC7-A9A1-1B8E7AA4CDDB}" type="slidenum">
              <a:rPr lang="ru-RU" smtClean="0"/>
              <a:pPr/>
              <a:t>41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13936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8673D-48A5-4D49-B9BE-6C2254673837}" type="slidenum">
              <a:rPr lang="ru-RU" smtClean="0">
                <a:solidFill>
                  <a:prstClr val="black"/>
                </a:solidFill>
              </a:rPr>
              <a:pPr/>
              <a:t>49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17666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304A0-A1FF-4739-8730-DA521012A839}" type="datetimeFigureOut">
              <a:rPr lang="ru-RU" smtClean="0"/>
              <a:pPr/>
              <a:t>30.08.2022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B6889-DA1D-48D1-A550-178F8DE957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00766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304A0-A1FF-4739-8730-DA521012A839}" type="datetimeFigureOut">
              <a:rPr lang="ru-RU" smtClean="0"/>
              <a:pPr/>
              <a:t>30.08.2022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B6889-DA1D-48D1-A550-178F8DE957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10564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304A0-A1FF-4739-8730-DA521012A839}" type="datetimeFigureOut">
              <a:rPr lang="ru-RU" smtClean="0"/>
              <a:pPr/>
              <a:t>30.08.2022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B6889-DA1D-48D1-A550-178F8DE957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69503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304A0-A1FF-4739-8730-DA521012A839}" type="datetimeFigureOut">
              <a:rPr lang="ru-RU" smtClean="0"/>
              <a:pPr/>
              <a:t>30.08.2022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B6889-DA1D-48D1-A550-178F8DE957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22197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304A0-A1FF-4739-8730-DA521012A839}" type="datetimeFigureOut">
              <a:rPr lang="ru-RU" smtClean="0"/>
              <a:pPr/>
              <a:t>30.08.2022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B6889-DA1D-48D1-A550-178F8DE957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30871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304A0-A1FF-4739-8730-DA521012A839}" type="datetimeFigureOut">
              <a:rPr lang="ru-RU" smtClean="0"/>
              <a:pPr/>
              <a:t>30.08.2022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B6889-DA1D-48D1-A550-178F8DE957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50615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304A0-A1FF-4739-8730-DA521012A839}" type="datetimeFigureOut">
              <a:rPr lang="ru-RU" smtClean="0"/>
              <a:pPr/>
              <a:t>30.08.2022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B6889-DA1D-48D1-A550-178F8DE957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20804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304A0-A1FF-4739-8730-DA521012A839}" type="datetimeFigureOut">
              <a:rPr lang="ru-RU" smtClean="0"/>
              <a:pPr/>
              <a:t>30.08.2022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B6889-DA1D-48D1-A550-178F8DE957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33478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304A0-A1FF-4739-8730-DA521012A839}" type="datetimeFigureOut">
              <a:rPr lang="ru-RU" smtClean="0"/>
              <a:pPr/>
              <a:t>30.08.2022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B6889-DA1D-48D1-A550-178F8DE957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04838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304A0-A1FF-4739-8730-DA521012A839}" type="datetimeFigureOut">
              <a:rPr lang="ru-RU" smtClean="0"/>
              <a:pPr/>
              <a:t>30.08.2022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B6889-DA1D-48D1-A550-178F8DE957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8048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304A0-A1FF-4739-8730-DA521012A839}" type="datetimeFigureOut">
              <a:rPr lang="ru-RU" smtClean="0"/>
              <a:pPr/>
              <a:t>30.08.2022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B6889-DA1D-48D1-A550-178F8DE957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4220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5304A0-A1FF-4739-8730-DA521012A839}" type="datetimeFigureOut">
              <a:rPr lang="ru-RU" smtClean="0"/>
              <a:pPr/>
              <a:t>30.08.2022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6B6889-DA1D-48D1-A550-178F8DE957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95317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image" Target="../media/image13.jpeg"/><Relationship Id="rId9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41.jpeg"/><Relationship Id="rId7" Type="http://schemas.openxmlformats.org/officeDocument/2006/relationships/image" Target="../media/image4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eg"/><Relationship Id="rId3" Type="http://schemas.openxmlformats.org/officeDocument/2006/relationships/image" Target="../media/image47.jpeg"/><Relationship Id="rId7" Type="http://schemas.openxmlformats.org/officeDocument/2006/relationships/image" Target="../media/image51.png"/><Relationship Id="rId12" Type="http://schemas.openxmlformats.org/officeDocument/2006/relationships/image" Target="../media/image5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11" Type="http://schemas.openxmlformats.org/officeDocument/2006/relationships/image" Target="../media/image55.jpeg"/><Relationship Id="rId5" Type="http://schemas.openxmlformats.org/officeDocument/2006/relationships/image" Target="../media/image49.png"/><Relationship Id="rId10" Type="http://schemas.openxmlformats.org/officeDocument/2006/relationships/image" Target="../media/image54.jpeg"/><Relationship Id="rId4" Type="http://schemas.openxmlformats.org/officeDocument/2006/relationships/image" Target="../media/image48.jpeg"/><Relationship Id="rId9" Type="http://schemas.openxmlformats.org/officeDocument/2006/relationships/image" Target="../media/image53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s://rulaws.ru/laws/Federalnyy-zakon-ot-29.12.2012-N-273-FZ/" TargetMode="External"/><Relationship Id="rId2" Type="http://schemas.openxmlformats.org/officeDocument/2006/relationships/hyperlink" Target="https://rulaws.ru/goverment/Postanovlenie-Pravitelstva-RF-ot-02.08.2019-N-1006/" TargetMode="Externa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78251" y="1044871"/>
            <a:ext cx="8854698" cy="3294653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Стратегические направления деятельности общеобразовательных учреждений </a:t>
            </a:r>
            <a:r>
              <a:rPr lang="ru-RU" sz="4000" b="1" dirty="0" smtClean="0">
                <a:solidFill>
                  <a:srgbClr val="C00000"/>
                </a:solidFill>
              </a:rPr>
              <a:t/>
            </a:r>
            <a:br>
              <a:rPr lang="ru-RU" sz="4000" b="1" dirty="0" smtClean="0">
                <a:solidFill>
                  <a:srgbClr val="C00000"/>
                </a:solidFill>
              </a:rPr>
            </a:br>
            <a:r>
              <a:rPr lang="ru-RU" sz="4000" b="1" dirty="0" smtClean="0">
                <a:solidFill>
                  <a:srgbClr val="C00000"/>
                </a:solidFill>
              </a:rPr>
              <a:t>в </a:t>
            </a:r>
            <a:r>
              <a:rPr lang="ru-RU" sz="4000" b="1" dirty="0" smtClean="0">
                <a:solidFill>
                  <a:srgbClr val="C00000"/>
                </a:solidFill>
              </a:rPr>
              <a:t>2022-2023 </a:t>
            </a:r>
            <a:br>
              <a:rPr lang="ru-RU" sz="4000" b="1" dirty="0" smtClean="0">
                <a:solidFill>
                  <a:srgbClr val="C00000"/>
                </a:solidFill>
              </a:rPr>
            </a:br>
            <a:r>
              <a:rPr lang="ru-RU" sz="4000" b="1" dirty="0" smtClean="0">
                <a:solidFill>
                  <a:srgbClr val="C00000"/>
                </a:solidFill>
              </a:rPr>
              <a:t>учебном году: </a:t>
            </a:r>
            <a:br>
              <a:rPr lang="ru-RU" sz="4000" b="1" dirty="0" smtClean="0">
                <a:solidFill>
                  <a:srgbClr val="C00000"/>
                </a:solidFill>
              </a:rPr>
            </a:br>
            <a:r>
              <a:rPr lang="ru-RU" sz="4000" b="1" dirty="0" smtClean="0">
                <a:solidFill>
                  <a:srgbClr val="C00000"/>
                </a:solidFill>
              </a:rPr>
              <a:t>национальные приоритеты и проектирование образовательной деятельности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99281" y="4541002"/>
            <a:ext cx="8668719" cy="716797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29 августа 2022 года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Августовская секция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/>
          <a:srcRect l="40670" t="17822" r="31640" b="58475"/>
          <a:stretch/>
        </p:blipFill>
        <p:spPr>
          <a:xfrm>
            <a:off x="4278085" y="5393410"/>
            <a:ext cx="3967013" cy="1278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7479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393546" y="242182"/>
            <a:ext cx="11447057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>
                <a:solidFill>
                  <a:srgbClr val="C00000"/>
                </a:solidFill>
                <a:latin typeface="Arial Narrow" panose="020B0606020202030204" pitchFamily="34" charset="0"/>
              </a:rPr>
              <a:t>Указ Президента Российской Федерации </a:t>
            </a:r>
            <a:r>
              <a:rPr lang="ru-RU" sz="2800" b="1" dirty="0">
                <a:solidFill>
                  <a:srgbClr val="C00000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 27.06.2022 г. № 401</a:t>
            </a:r>
          </a:p>
          <a:p>
            <a:pPr algn="ctr"/>
            <a:r>
              <a:rPr lang="ru-RU" altLang="ko-KR" sz="2800" b="1" dirty="0" smtClean="0">
                <a:solidFill>
                  <a:srgbClr val="C00000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b="1" dirty="0" smtClean="0">
                <a:solidFill>
                  <a:srgbClr val="C00000"/>
                </a:solidFill>
                <a:latin typeface="Arial Narrow" panose="020B0606020202030204" pitchFamily="34" charset="0"/>
              </a:rPr>
              <a:t>О </a:t>
            </a:r>
            <a:r>
              <a:rPr lang="ru-RU" sz="2800" b="1" dirty="0">
                <a:solidFill>
                  <a:srgbClr val="C00000"/>
                </a:solidFill>
                <a:latin typeface="Arial Narrow" panose="020B0606020202030204" pitchFamily="34" charset="0"/>
              </a:rPr>
              <a:t>проведении в Российской Федерации Года педагога и наставника</a:t>
            </a:r>
            <a:r>
              <a:rPr lang="ru-RU" sz="2800" b="1" dirty="0">
                <a:solidFill>
                  <a:srgbClr val="C00000"/>
                </a:solidFill>
              </a:rPr>
              <a:t>» </a:t>
            </a:r>
            <a:endParaRPr kumimoji="0" lang="ru-RU" altLang="ko-KR" sz="2800" b="0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Arial Narrow" panose="020B0606020202030204" pitchFamily="34" charset="0"/>
            </a:endParaRP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1199457" y="5328066"/>
            <a:ext cx="795622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228850" algn="l"/>
                <a:tab pos="3059113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228850" algn="l"/>
                <a:tab pos="3059113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228850" algn="l"/>
                <a:tab pos="3059113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228850" algn="l"/>
                <a:tab pos="3059113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228850" algn="l"/>
                <a:tab pos="3059113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228850" algn="l"/>
                <a:tab pos="3059113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228850" algn="l"/>
                <a:tab pos="3059113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228850" algn="l"/>
                <a:tab pos="3059113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228850" algn="l"/>
                <a:tab pos="3059113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28850" algn="l"/>
                <a:tab pos="3059113" algn="ctr"/>
              </a:tabLst>
            </a:pP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r>
              <a:rPr kumimoji="0" lang="ru-RU" altLang="ko-KR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Georgia" panose="02040502050405020303" pitchFamily="18" charset="0"/>
                <a:cs typeface="Times New Roman" panose="02020603050405020304" pitchFamily="18" charset="0"/>
              </a:rPr>
              <a:t>- - </a:t>
            </a:r>
            <a:endParaRPr kumimoji="0" lang="ru-RU" altLang="ko-K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331250" y="1164768"/>
            <a:ext cx="11485193" cy="2485787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600" i="1" dirty="0">
                <a:latin typeface="Arial Narrow" panose="020B0606020202030204" pitchFamily="34" charset="0"/>
              </a:rPr>
              <a:t>«</a:t>
            </a:r>
            <a:r>
              <a:rPr lang="ru-RU" sz="2000" i="1" dirty="0">
                <a:latin typeface="Arial Narrow" panose="020B0606020202030204" pitchFamily="34" charset="0"/>
              </a:rPr>
              <a:t>Решение Президента объявить 2023 год Годом педагога и наставника еще раз говорит о высоком статусе этих специалистов в нашем обществе, о важности их работы. Мы видим, как растет популярность этой профессии, какие яркие и мотивированные абитуриенты приходят в педагогические вузы, с каким энтузиазмом работают, вливаются в учительскую когорту молодые специалисты, как поддерживают их опытные коллеги и наставники, как развиваются профессиональные конкурсы и как загораются новые педагогические звезды».</a:t>
            </a:r>
            <a:endParaRPr lang="ru-RU" sz="2000" dirty="0">
              <a:latin typeface="Arial Narrow" panose="020B0606020202030204" pitchFamily="34" charset="0"/>
            </a:endParaRPr>
          </a:p>
          <a:p>
            <a:pPr algn="r"/>
            <a:r>
              <a:rPr lang="ru-RU" sz="2000" i="1" dirty="0">
                <a:latin typeface="Arial Narrow" panose="020B0606020202030204" pitchFamily="34" charset="0"/>
              </a:rPr>
              <a:t>С. Кравцов, Министр просвещения РФ</a:t>
            </a:r>
            <a:endParaRPr lang="ru-RU" altLang="ko-KR" sz="2000" dirty="0">
              <a:latin typeface="Arial Narrow" panose="020B0606020202030204" pitchFamily="34" charset="0"/>
              <a:ea typeface="Georgia" panose="02040502050405020303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8" b="650"/>
          <a:stretch/>
        </p:blipFill>
        <p:spPr>
          <a:xfrm>
            <a:off x="767443" y="3788230"/>
            <a:ext cx="3103616" cy="29869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762" y="3818711"/>
            <a:ext cx="8163700" cy="27364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52916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 l="7800" t="2893" r="3694" b="8882"/>
          <a:stretch>
            <a:fillRect/>
          </a:stretch>
        </p:blipFill>
        <p:spPr bwMode="auto">
          <a:xfrm>
            <a:off x="271497" y="387458"/>
            <a:ext cx="4339526" cy="6470542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5315918" y="365126"/>
            <a:ext cx="6571281" cy="71975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Основные направления деятельности Системы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021451" y="805912"/>
            <a:ext cx="6974237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На муниципальном уровне:</a:t>
            </a:r>
          </a:p>
          <a:p>
            <a:pPr algn="just"/>
            <a:r>
              <a:rPr lang="ru-RU" sz="2000" dirty="0" smtClean="0">
                <a:solidFill>
                  <a:srgbClr val="002060"/>
                </a:solidFill>
              </a:rPr>
              <a:t>- сопровождение персональных траекторий профессионального развития педагогов;</a:t>
            </a:r>
          </a:p>
          <a:p>
            <a:pPr algn="just"/>
            <a:r>
              <a:rPr lang="ru-RU" sz="2000" dirty="0" smtClean="0">
                <a:solidFill>
                  <a:srgbClr val="002060"/>
                </a:solidFill>
              </a:rPr>
              <a:t>- информирование педагогических работников об инновационных формах обучения;</a:t>
            </a:r>
          </a:p>
          <a:p>
            <a:pPr algn="just"/>
            <a:r>
              <a:rPr lang="ru-RU" sz="2000" dirty="0" smtClean="0">
                <a:solidFill>
                  <a:srgbClr val="002060"/>
                </a:solidFill>
              </a:rPr>
              <a:t>- изучение запросов, методическое сопровождение и оказание практической помощи педагогическим работникам;</a:t>
            </a:r>
          </a:p>
          <a:p>
            <a:pPr algn="just"/>
            <a:r>
              <a:rPr lang="ru-RU" sz="2000" dirty="0" smtClean="0">
                <a:solidFill>
                  <a:srgbClr val="002060"/>
                </a:solidFill>
              </a:rPr>
              <a:t>- стимулирование участия педагогических работников в деятельности профессиональных ассоциаций, сопровождение деятельности объединений педагогов, способствующих их профессиональному развитию, с учетом конкретной ситуации в образовательной организации для обеспечения возможности каждому педагогу повысить свой профессиональный уровень;</a:t>
            </a:r>
          </a:p>
          <a:p>
            <a:pPr algn="just"/>
            <a:r>
              <a:rPr lang="ru-RU" sz="2000" dirty="0" smtClean="0">
                <a:solidFill>
                  <a:srgbClr val="002060"/>
                </a:solidFill>
              </a:rPr>
              <a:t>- организация взаимодействия и </a:t>
            </a:r>
            <a:r>
              <a:rPr lang="ru-RU" sz="2000" dirty="0" err="1" smtClean="0">
                <a:solidFill>
                  <a:srgbClr val="002060"/>
                </a:solidFill>
              </a:rPr>
              <a:t>взаимообучения</a:t>
            </a:r>
            <a:r>
              <a:rPr lang="ru-RU" sz="2000" dirty="0" smtClean="0">
                <a:solidFill>
                  <a:srgbClr val="002060"/>
                </a:solidFill>
              </a:rPr>
              <a:t> работников образования;</a:t>
            </a:r>
          </a:p>
          <a:p>
            <a:pPr algn="just"/>
            <a:r>
              <a:rPr lang="ru-RU" sz="2000" dirty="0" smtClean="0">
                <a:solidFill>
                  <a:srgbClr val="002060"/>
                </a:solidFill>
              </a:rPr>
              <a:t>- помощь педагогам в обобщении и презентации своего опыта работы.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2660" y="751178"/>
            <a:ext cx="1148922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solidFill>
                  <a:srgbClr val="002060"/>
                </a:solidFill>
                <a:cs typeface="Arial" panose="020B0604020202020204" pitchFamily="34" charset="0"/>
              </a:rPr>
              <a:t>■ Приказ Министерства просвещения РФ от 31 мая 2021 г. № 286 “Об утверждении федерального государственного образовательного стандарта начального общего образования</a:t>
            </a:r>
            <a:r>
              <a:rPr lang="ru-RU" sz="2000" dirty="0" smtClean="0">
                <a:solidFill>
                  <a:srgbClr val="002060"/>
                </a:solidFill>
                <a:cs typeface="Arial" panose="020B0604020202020204" pitchFamily="34" charset="0"/>
              </a:rPr>
              <a:t>”</a:t>
            </a:r>
          </a:p>
          <a:p>
            <a:pPr algn="just"/>
            <a:r>
              <a:rPr lang="ru-RU" sz="2000" dirty="0" smtClean="0">
                <a:solidFill>
                  <a:srgbClr val="002060"/>
                </a:solidFill>
                <a:cs typeface="Arial" panose="020B0604020202020204" pitchFamily="34" charset="0"/>
              </a:rPr>
              <a:t>■ Приказ </a:t>
            </a:r>
            <a:r>
              <a:rPr lang="ru-RU" sz="2000" dirty="0">
                <a:solidFill>
                  <a:srgbClr val="002060"/>
                </a:solidFill>
                <a:cs typeface="Arial" panose="020B0604020202020204" pitchFamily="34" charset="0"/>
              </a:rPr>
              <a:t>Министерства просвещения РФ от 31 мая 2021 г. №  287 “Об утверждении федерального государственного образовательного стандарта основного общего образования</a:t>
            </a:r>
            <a:r>
              <a:rPr lang="ru-RU" sz="2000" dirty="0" smtClean="0">
                <a:solidFill>
                  <a:srgbClr val="002060"/>
                </a:solidFill>
                <a:cs typeface="Arial" panose="020B0604020202020204" pitchFamily="34" charset="0"/>
              </a:rPr>
              <a:t>”</a:t>
            </a:r>
          </a:p>
          <a:p>
            <a:pPr algn="just"/>
            <a:r>
              <a:rPr lang="ru-RU" sz="2000" dirty="0" smtClean="0">
                <a:solidFill>
                  <a:srgbClr val="002060"/>
                </a:solidFill>
                <a:cs typeface="Arial" panose="020B0604020202020204" pitchFamily="34" charset="0"/>
              </a:rPr>
              <a:t>■ Приказ Министерства просвещения РФ от 18 июля 2022 года № 568 «О внесении изменений в федеральный государственный образовательный стандарт основного общего образования, утвержденный приказом Министерства просвещения Российской Федерации от 31 мая 2021 г. №287»</a:t>
            </a:r>
          </a:p>
          <a:p>
            <a:pPr algn="just"/>
            <a:r>
              <a:rPr lang="ru-RU" sz="2000" dirty="0" smtClean="0">
                <a:solidFill>
                  <a:srgbClr val="002060"/>
                </a:solidFill>
                <a:cs typeface="Arial" panose="020B0604020202020204" pitchFamily="34" charset="0"/>
              </a:rPr>
              <a:t>■ Приказ </a:t>
            </a:r>
            <a:r>
              <a:rPr lang="ru-RU" sz="2000" dirty="0">
                <a:solidFill>
                  <a:srgbClr val="002060"/>
                </a:solidFill>
                <a:cs typeface="Arial" panose="020B0604020202020204" pitchFamily="34" charset="0"/>
              </a:rPr>
              <a:t>Министерства просвещения РФ от 18 июля 2022 года № </a:t>
            </a:r>
            <a:r>
              <a:rPr lang="ru-RU" sz="2000" dirty="0" smtClean="0">
                <a:solidFill>
                  <a:srgbClr val="002060"/>
                </a:solidFill>
                <a:cs typeface="Arial" panose="020B0604020202020204" pitchFamily="34" charset="0"/>
              </a:rPr>
              <a:t>569 </a:t>
            </a:r>
            <a:r>
              <a:rPr lang="ru-RU" sz="2000" dirty="0">
                <a:solidFill>
                  <a:srgbClr val="002060"/>
                </a:solidFill>
                <a:cs typeface="Arial" panose="020B0604020202020204" pitchFamily="34" charset="0"/>
              </a:rPr>
              <a:t>«О внесении изменений в федеральный государственный образовательный стандарт </a:t>
            </a:r>
            <a:r>
              <a:rPr lang="ru-RU" sz="2000" dirty="0" smtClean="0">
                <a:solidFill>
                  <a:srgbClr val="002060"/>
                </a:solidFill>
                <a:cs typeface="Arial" panose="020B0604020202020204" pitchFamily="34" charset="0"/>
              </a:rPr>
              <a:t>начального общего </a:t>
            </a:r>
            <a:r>
              <a:rPr lang="ru-RU" sz="2000" dirty="0">
                <a:solidFill>
                  <a:srgbClr val="002060"/>
                </a:solidFill>
                <a:cs typeface="Arial" panose="020B0604020202020204" pitchFamily="34" charset="0"/>
              </a:rPr>
              <a:t>образования, утвержденный приказом Министерства просвещения Российской Федерации от 31 мая 2021 г. №</a:t>
            </a:r>
            <a:r>
              <a:rPr lang="ru-RU" sz="2000" dirty="0" smtClean="0">
                <a:solidFill>
                  <a:srgbClr val="002060"/>
                </a:solidFill>
                <a:cs typeface="Arial" panose="020B0604020202020204" pitchFamily="34" charset="0"/>
              </a:rPr>
              <a:t>286»</a:t>
            </a:r>
          </a:p>
          <a:p>
            <a:pPr algn="just"/>
            <a:r>
              <a:rPr lang="ru-RU" sz="2000" dirty="0">
                <a:solidFill>
                  <a:srgbClr val="002060"/>
                </a:solidFill>
                <a:cs typeface="Arial" panose="020B0604020202020204" pitchFamily="34" charset="0"/>
              </a:rPr>
              <a:t>■ Письмо Министерства просвещения РФ от 15 февраля 2022 г.    № АЗ – 113/03 «О направлении методических рекомендаций» </a:t>
            </a:r>
          </a:p>
          <a:p>
            <a:pPr algn="just"/>
            <a:r>
              <a:rPr lang="ru-RU" sz="2000" dirty="0" smtClean="0">
                <a:solidFill>
                  <a:srgbClr val="002060"/>
                </a:solidFill>
                <a:cs typeface="Arial" panose="020B0604020202020204" pitchFamily="34" charset="0"/>
              </a:rPr>
              <a:t>■ Письмо Министерства просвещения РФ от 05 июля 2022 г. №ТВ-1290/03 «О направлении методических рекомендаций» (</a:t>
            </a:r>
            <a:r>
              <a:rPr lang="ru-RU" sz="2000" i="1" dirty="0" smtClean="0">
                <a:solidFill>
                  <a:srgbClr val="002060"/>
                </a:solidFill>
                <a:cs typeface="Arial" panose="020B0604020202020204" pitchFamily="34" charset="0"/>
              </a:rPr>
              <a:t>по организации внеурочной деятельности в рамках реализации обновленных ФГОС НОО и ФГОС ООО</a:t>
            </a:r>
            <a:r>
              <a:rPr lang="ru-RU" sz="2000" dirty="0" smtClean="0">
                <a:solidFill>
                  <a:srgbClr val="002060"/>
                </a:solidFill>
                <a:cs typeface="Arial" panose="020B0604020202020204" pitchFamily="34" charset="0"/>
              </a:rPr>
              <a:t>)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</a:p>
          <a:p>
            <a:pPr algn="just"/>
            <a:r>
              <a:rPr lang="ru-RU" sz="2000" dirty="0" smtClean="0">
                <a:solidFill>
                  <a:srgbClr val="002060"/>
                </a:solidFill>
                <a:cs typeface="Arial" panose="020B0604020202020204" pitchFamily="34" charset="0"/>
              </a:rPr>
              <a:t>■ </a:t>
            </a:r>
            <a:r>
              <a:rPr lang="ru-RU" sz="2000" dirty="0" smtClean="0">
                <a:solidFill>
                  <a:srgbClr val="002060"/>
                </a:solidFill>
              </a:rPr>
              <a:t>Письмо </a:t>
            </a:r>
            <a:r>
              <a:rPr lang="ru-RU" sz="2000" dirty="0" err="1" smtClean="0">
                <a:solidFill>
                  <a:srgbClr val="002060"/>
                </a:solidFill>
              </a:rPr>
              <a:t>Минпросвещения</a:t>
            </a:r>
            <a:r>
              <a:rPr lang="ru-RU" sz="2000" dirty="0" smtClean="0">
                <a:solidFill>
                  <a:srgbClr val="002060"/>
                </a:solidFill>
              </a:rPr>
              <a:t> России от 08.08.2022 N ТВ-1517/03 "О направлении информации" (Ответы на наиболее частые вопросы, возникающие на региональном, муниципальном уровнях и уровне образовательной организации при введении обновленных ФГОС НОО и ООО"</a:t>
            </a:r>
            <a:endParaRPr lang="ru-RU" sz="2000" dirty="0">
              <a:solidFill>
                <a:srgbClr val="002060"/>
              </a:solidFill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1925" y="325464"/>
            <a:ext cx="10972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Введение обновленных ФГОС НОО и ФГОС ООО</a:t>
            </a:r>
            <a:endParaRPr lang="ru-RU" sz="2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9906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Скругленный прямоугольник 19"/>
          <p:cNvSpPr/>
          <p:nvPr/>
        </p:nvSpPr>
        <p:spPr>
          <a:xfrm>
            <a:off x="41163" y="4033579"/>
            <a:ext cx="6336215" cy="254575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9" t="-2035" r="7134" b="-2064"/>
          <a:stretch/>
        </p:blipFill>
        <p:spPr>
          <a:xfrm>
            <a:off x="6713259" y="4033579"/>
            <a:ext cx="5384024" cy="2519146"/>
          </a:xfrm>
          <a:prstGeom prst="rect">
            <a:avLst/>
          </a:prstGeom>
          <a:ln w="19050">
            <a:solidFill>
              <a:srgbClr val="00B0F0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9" t="689" r="4630"/>
          <a:stretch/>
        </p:blipFill>
        <p:spPr>
          <a:xfrm>
            <a:off x="5962760" y="476672"/>
            <a:ext cx="6134523" cy="2925733"/>
          </a:xfrm>
          <a:prstGeom prst="rect">
            <a:avLst/>
          </a:prstGeom>
        </p:spPr>
      </p:pic>
      <p:pic>
        <p:nvPicPr>
          <p:cNvPr id="26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03" t="30158" r="39941" b="9433"/>
          <a:stretch/>
        </p:blipFill>
        <p:spPr bwMode="auto">
          <a:xfrm>
            <a:off x="265700" y="476672"/>
            <a:ext cx="5544641" cy="2870670"/>
          </a:xfrm>
          <a:prstGeom prst="rect">
            <a:avLst/>
          </a:prstGeom>
          <a:ln w="19050">
            <a:solidFill>
              <a:srgbClr val="33CC33"/>
            </a:solidFill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7" name="TextBox 26"/>
          <p:cNvSpPr txBox="1"/>
          <p:nvPr/>
        </p:nvSpPr>
        <p:spPr>
          <a:xfrm>
            <a:off x="265699" y="385399"/>
            <a:ext cx="4116972" cy="348954"/>
          </a:xfrm>
          <a:prstGeom prst="rect">
            <a:avLst/>
          </a:prstGeom>
          <a:ln w="19050">
            <a:solidFill>
              <a:srgbClr val="33CC33"/>
            </a:solidFill>
          </a:ln>
          <a:effectLst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/>
              <a:t>ИСОУ «Виртуальная школа»</a:t>
            </a:r>
          </a:p>
        </p:txBody>
      </p:sp>
      <p:sp>
        <p:nvSpPr>
          <p:cNvPr id="10" name="Стрелка вправо 9"/>
          <p:cNvSpPr/>
          <p:nvPr/>
        </p:nvSpPr>
        <p:spPr>
          <a:xfrm>
            <a:off x="5606723" y="2535878"/>
            <a:ext cx="449320" cy="389067"/>
          </a:xfrm>
          <a:prstGeom prst="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трелка вправо 30"/>
          <p:cNvSpPr/>
          <p:nvPr/>
        </p:nvSpPr>
        <p:spPr>
          <a:xfrm rot="5400000">
            <a:off x="9014621" y="3076422"/>
            <a:ext cx="417983" cy="1268804"/>
          </a:xfrm>
          <a:prstGeom prst="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152" y="4685915"/>
            <a:ext cx="3297327" cy="1757790"/>
          </a:xfrm>
          <a:prstGeom prst="rect">
            <a:avLst/>
          </a:prstGeom>
          <a:ln w="19050">
            <a:solidFill>
              <a:srgbClr val="00B050"/>
            </a:solidFill>
          </a:ln>
        </p:spPr>
      </p:pic>
      <p:grpSp>
        <p:nvGrpSpPr>
          <p:cNvPr id="3" name="Группа 14"/>
          <p:cNvGrpSpPr/>
          <p:nvPr/>
        </p:nvGrpSpPr>
        <p:grpSpPr>
          <a:xfrm>
            <a:off x="3604430" y="4415209"/>
            <a:ext cx="2623644" cy="2045519"/>
            <a:chOff x="1603724" y="1470662"/>
            <a:chExt cx="4663489" cy="5387338"/>
          </a:xfrm>
        </p:grpSpPr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03724" y="1470662"/>
              <a:ext cx="4663489" cy="5387338"/>
            </a:xfrm>
            <a:prstGeom prst="rect">
              <a:avLst/>
            </a:prstGeom>
            <a:ln w="19050">
              <a:solidFill>
                <a:srgbClr val="00B0F0"/>
              </a:solidFill>
            </a:ln>
          </p:spPr>
        </p:pic>
        <p:sp>
          <p:nvSpPr>
            <p:cNvPr id="14" name="Прямоугольник 13"/>
            <p:cNvSpPr/>
            <p:nvPr/>
          </p:nvSpPr>
          <p:spPr>
            <a:xfrm>
              <a:off x="2195736" y="2547473"/>
              <a:ext cx="1152128" cy="233455"/>
            </a:xfrm>
            <a:prstGeom prst="rect">
              <a:avLst/>
            </a:prstGeom>
            <a:ln>
              <a:solidFill>
                <a:srgbClr val="00B0F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90" b="8939"/>
          <a:stretch/>
        </p:blipFill>
        <p:spPr>
          <a:xfrm>
            <a:off x="8496267" y="559877"/>
            <a:ext cx="2339451" cy="936421"/>
          </a:xfrm>
          <a:prstGeom prst="rect">
            <a:avLst/>
          </a:prstGeom>
        </p:spPr>
      </p:pic>
      <p:sp>
        <p:nvSpPr>
          <p:cNvPr id="39" name="Прямоугольник 38"/>
          <p:cNvSpPr/>
          <p:nvPr/>
        </p:nvSpPr>
        <p:spPr>
          <a:xfrm>
            <a:off x="2221976" y="4019243"/>
            <a:ext cx="5346248" cy="3046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1400" b="1" dirty="0">
                <a:solidFill>
                  <a:schemeClr val="tx1"/>
                </a:solidFill>
                <a:latin typeface="Arial Narrow" panose="020B0606020202030204" pitchFamily="34" charset="0"/>
              </a:rPr>
              <a:t>АКТУАЛИЗАЦИЯ ИНФОРМАЦИИ</a:t>
            </a: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762" y="3678003"/>
            <a:ext cx="1806439" cy="1060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7856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/>
          <a:srcRect l="41831" t="12394" r="27535" b="12871"/>
          <a:stretch/>
        </p:blipFill>
        <p:spPr>
          <a:xfrm>
            <a:off x="548553" y="836907"/>
            <a:ext cx="4891352" cy="5796367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/>
          <a:srcRect l="33169" t="11643" r="33768" b="7793"/>
          <a:stretch/>
        </p:blipFill>
        <p:spPr>
          <a:xfrm>
            <a:off x="6741763" y="805911"/>
            <a:ext cx="4742481" cy="584286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790414" y="247973"/>
            <a:ext cx="106628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Внесение изменений в обновленные ФГОС НОО и ФГОС ООО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25964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/>
          <a:srcRect l="22289" t="13522" r="5564" b="4789"/>
          <a:stretch/>
        </p:blipFill>
        <p:spPr>
          <a:xfrm>
            <a:off x="473529" y="205832"/>
            <a:ext cx="11397342" cy="6423568"/>
          </a:xfrm>
          <a:prstGeom prst="rect">
            <a:avLst/>
          </a:prstGeom>
          <a:ln>
            <a:solidFill>
              <a:srgbClr val="7030A0"/>
            </a:solidFill>
          </a:ln>
        </p:spPr>
      </p:pic>
    </p:spTree>
    <p:extLst>
      <p:ext uri="{BB962C8B-B14F-4D97-AF65-F5344CB8AC3E}">
        <p14:creationId xmlns:p14="http://schemas.microsoft.com/office/powerpoint/2010/main" val="42241281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/>
          <a:srcRect l="15476" t="4508" r="20406" b="14553"/>
          <a:stretch/>
        </p:blipFill>
        <p:spPr>
          <a:xfrm>
            <a:off x="214313" y="309092"/>
            <a:ext cx="11444288" cy="6277446"/>
          </a:xfrm>
          <a:prstGeom prst="rect">
            <a:avLst/>
          </a:prstGeom>
          <a:ln>
            <a:solidFill>
              <a:srgbClr val="7030A0"/>
            </a:solidFill>
          </a:ln>
        </p:spPr>
      </p:pic>
    </p:spTree>
    <p:extLst>
      <p:ext uri="{BB962C8B-B14F-4D97-AF65-F5344CB8AC3E}">
        <p14:creationId xmlns:p14="http://schemas.microsoft.com/office/powerpoint/2010/main" val="7128031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r="3436"/>
          <a:stretch>
            <a:fillRect/>
          </a:stretch>
        </p:blipFill>
        <p:spPr bwMode="auto">
          <a:xfrm>
            <a:off x="0" y="0"/>
            <a:ext cx="11968843" cy="6858000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rcRect l="2502" t="6250" r="6297" b="8333"/>
          <a:stretch>
            <a:fillRect/>
          </a:stretch>
        </p:blipFill>
        <p:spPr>
          <a:xfrm>
            <a:off x="1571625" y="400050"/>
            <a:ext cx="10415588" cy="6129338"/>
          </a:xfrm>
          <a:prstGeom prst="rect">
            <a:avLst/>
          </a:prstGeom>
          <a:ln>
            <a:solidFill>
              <a:srgbClr val="002060"/>
            </a:solidFill>
          </a:ln>
        </p:spPr>
      </p:pic>
      <p:sp>
        <p:nvSpPr>
          <p:cNvPr id="3" name="Прямоугольник 2"/>
          <p:cNvSpPr/>
          <p:nvPr/>
        </p:nvSpPr>
        <p:spPr>
          <a:xfrm>
            <a:off x="185738" y="185738"/>
            <a:ext cx="2728913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dirty="0"/>
              <a:t>https://uchitel.club/fgos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15524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rcRect l="2695" t="5000" r="4844" b="8750"/>
          <a:stretch>
            <a:fillRect/>
          </a:stretch>
        </p:blipFill>
        <p:spPr>
          <a:xfrm>
            <a:off x="714375" y="342900"/>
            <a:ext cx="11272837" cy="5915025"/>
          </a:xfrm>
          <a:prstGeom prst="rect">
            <a:avLst/>
          </a:prstGeo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33107239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797248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Стратегический вектор развития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960" y="733246"/>
            <a:ext cx="11433598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200" dirty="0" smtClean="0">
                <a:solidFill>
                  <a:srgbClr val="002060"/>
                </a:solidFill>
                <a:latin typeface="Arial"/>
                <a:ea typeface="Calibri" pitchFamily="34" charset="0"/>
                <a:cs typeface="Arial"/>
              </a:rPr>
              <a:t>■ </a:t>
            </a:r>
            <a:r>
              <a:rPr lang="ru-RU" sz="2200" dirty="0" smtClean="0">
                <a:solidFill>
                  <a:srgbClr val="002060"/>
                </a:solidFill>
                <a:ea typeface="Calibri" pitchFamily="34" charset="0"/>
                <a:cs typeface="Arial" pitchFamily="34" charset="0"/>
              </a:rPr>
              <a:t>Указ Президента РФ от 7 мая 2018 г. № 204 «О национальных целях и стратегических задачах развития Российской Федерации на период до 2024 года»; </a:t>
            </a:r>
            <a:endParaRPr lang="ru-RU" sz="2200" dirty="0" smtClean="0">
              <a:solidFill>
                <a:srgbClr val="002060"/>
              </a:solidFill>
              <a:cs typeface="Arial" pitchFamily="34" charset="0"/>
            </a:endParaRPr>
          </a:p>
          <a:p>
            <a:r>
              <a:rPr lang="ru-RU" sz="2200" dirty="0" smtClean="0">
                <a:solidFill>
                  <a:srgbClr val="002060"/>
                </a:solidFill>
                <a:latin typeface="Arial"/>
                <a:ea typeface="Calibri" pitchFamily="34" charset="0"/>
                <a:cs typeface="Arial"/>
              </a:rPr>
              <a:t>■ </a:t>
            </a:r>
            <a:r>
              <a:rPr lang="ru-RU" sz="2200" dirty="0" smtClean="0">
                <a:solidFill>
                  <a:srgbClr val="002060"/>
                </a:solidFill>
              </a:rPr>
              <a:t>Указ Президента Российской Федерации от 21 июля 2020 г. N 474 «О национальных целях развития Российской Федерации на период до 2030 года»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200" dirty="0" smtClean="0">
                <a:solidFill>
                  <a:srgbClr val="002060"/>
                </a:solidFill>
                <a:latin typeface="Arial"/>
                <a:ea typeface="Calibri" pitchFamily="34" charset="0"/>
                <a:cs typeface="Arial"/>
              </a:rPr>
              <a:t>■ </a:t>
            </a:r>
            <a:r>
              <a:rPr lang="ru-RU" sz="2200" dirty="0" smtClean="0">
                <a:solidFill>
                  <a:srgbClr val="002060"/>
                </a:solidFill>
              </a:rPr>
              <a:t>Концепция создания единой федеральной системы научно-методического сопровождения педагогических работников (утв. Распоряжением Министерства просвещения Российской Федерации от 6 августа 2020 г. № Р-76)</a:t>
            </a:r>
            <a:r>
              <a:rPr lang="ru-RU" sz="2200" dirty="0" smtClean="0">
                <a:solidFill>
                  <a:srgbClr val="002060"/>
                </a:solidFill>
                <a:ea typeface="Calibri" pitchFamily="34" charset="0"/>
                <a:cs typeface="Arial" pitchFamily="34" charset="0"/>
              </a:rPr>
              <a:t>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200" dirty="0" smtClean="0">
                <a:solidFill>
                  <a:srgbClr val="002060"/>
                </a:solidFill>
                <a:latin typeface="Arial"/>
                <a:ea typeface="Calibri" pitchFamily="34" charset="0"/>
                <a:cs typeface="Arial"/>
              </a:rPr>
              <a:t>■ </a:t>
            </a:r>
            <a:r>
              <a:rPr lang="ru-RU" sz="2200" dirty="0" smtClean="0">
                <a:solidFill>
                  <a:srgbClr val="002060"/>
                </a:solidFill>
                <a:ea typeface="Calibri" pitchFamily="34" charset="0"/>
                <a:cs typeface="Arial" pitchFamily="34" charset="0"/>
              </a:rPr>
              <a:t>Распоряжение Правительства Российской Федерации от 31 января 2019 года № 3273-р</a:t>
            </a:r>
            <a:r>
              <a:rPr lang="ru-RU" sz="2200" dirty="0" smtClean="0">
                <a:solidFill>
                  <a:srgbClr val="002060"/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ru-RU" sz="2200" dirty="0" smtClean="0">
                <a:solidFill>
                  <a:srgbClr val="002060"/>
                </a:solidFill>
                <a:ea typeface="Calibri" pitchFamily="34" charset="0"/>
                <a:cs typeface="Arial" pitchFamily="34" charset="0"/>
              </a:rPr>
              <a:t> (с </a:t>
            </a:r>
            <a:r>
              <a:rPr lang="ru-RU" sz="2200" dirty="0" err="1" smtClean="0">
                <a:solidFill>
                  <a:srgbClr val="002060"/>
                </a:solidFill>
                <a:ea typeface="Calibri" pitchFamily="34" charset="0"/>
                <a:cs typeface="Arial" pitchFamily="34" charset="0"/>
              </a:rPr>
              <a:t>изм</a:t>
            </a:r>
            <a:r>
              <a:rPr lang="ru-RU" sz="2200" dirty="0" smtClean="0">
                <a:solidFill>
                  <a:srgbClr val="002060"/>
                </a:solidFill>
                <a:ea typeface="Calibri" pitchFamily="34" charset="0"/>
                <a:cs typeface="Arial" pitchFamily="34" charset="0"/>
              </a:rPr>
              <a:t>. 07.10.2020 №2580-р) «Основные принципы национальной системы профессионального роста педагогических работников Российской Федерации, включая национальную систему учительского роста»;</a:t>
            </a:r>
            <a:endParaRPr lang="ru-RU" sz="2200" dirty="0" smtClean="0">
              <a:solidFill>
                <a:srgbClr val="002060"/>
              </a:solidFill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200" dirty="0" smtClean="0">
                <a:solidFill>
                  <a:srgbClr val="002060"/>
                </a:solidFill>
                <a:ea typeface="Calibri" pitchFamily="34" charset="0"/>
                <a:cs typeface="Arial" pitchFamily="34" charset="0"/>
              </a:rPr>
              <a:t> </a:t>
            </a:r>
            <a:r>
              <a:rPr lang="ru-RU" sz="2200" dirty="0" smtClean="0">
                <a:solidFill>
                  <a:srgbClr val="002060"/>
                </a:solidFill>
                <a:latin typeface="Arial"/>
                <a:ea typeface="Calibri" pitchFamily="34" charset="0"/>
                <a:cs typeface="Arial"/>
              </a:rPr>
              <a:t>■ </a:t>
            </a:r>
            <a:r>
              <a:rPr lang="ru-RU" sz="2200" dirty="0" smtClean="0">
                <a:solidFill>
                  <a:srgbClr val="002060"/>
                </a:solidFill>
                <a:ea typeface="Calibri" pitchFamily="34" charset="0"/>
                <a:cs typeface="Arial" pitchFamily="34" charset="0"/>
              </a:rPr>
              <a:t>Национальный проект «Образование»;</a:t>
            </a:r>
            <a:endParaRPr lang="ru-RU" sz="2200" dirty="0" smtClean="0">
              <a:solidFill>
                <a:srgbClr val="002060"/>
              </a:solidFill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200" dirty="0" smtClean="0">
                <a:solidFill>
                  <a:srgbClr val="002060"/>
                </a:solidFill>
                <a:latin typeface="Arial"/>
                <a:ea typeface="Calibri" pitchFamily="34" charset="0"/>
                <a:cs typeface="Arial"/>
              </a:rPr>
              <a:t>■ </a:t>
            </a:r>
            <a:r>
              <a:rPr lang="ru-RU" sz="2200" dirty="0" smtClean="0">
                <a:solidFill>
                  <a:srgbClr val="002060"/>
                </a:solidFill>
                <a:ea typeface="Calibri" pitchFamily="34" charset="0"/>
                <a:cs typeface="Arial" pitchFamily="34" charset="0"/>
              </a:rPr>
              <a:t>Распоряжение Министерства просвещения Российской Федерации от 04 февраля 2021 года № Р-33 «Об утверждении методических рекомендаций по реализации мероприятий по формированию и обеспечению функционирования единой федеральной системы научно-методического сопровождения педагогических работников и управленческих кадров»</a:t>
            </a:r>
            <a:endParaRPr lang="ru-RU" sz="20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rcRect l="8705" t="5476" r="12009" b="7857"/>
          <a:stretch>
            <a:fillRect/>
          </a:stretch>
        </p:blipFill>
        <p:spPr>
          <a:xfrm>
            <a:off x="842089" y="391886"/>
            <a:ext cx="10440954" cy="609055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831554" y="5656586"/>
            <a:ext cx="3986212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https://uchitel.club/fgos</a:t>
            </a:r>
            <a:endParaRPr lang="ru-RU" sz="2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871489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rcRect l="4805" t="4583" r="5664" b="8125"/>
          <a:stretch>
            <a:fillRect/>
          </a:stretch>
        </p:blipFill>
        <p:spPr>
          <a:xfrm>
            <a:off x="685801" y="528638"/>
            <a:ext cx="10915650" cy="5986463"/>
          </a:xfrm>
          <a:prstGeom prst="rect">
            <a:avLst/>
          </a:prstGeom>
          <a:ln>
            <a:solidFill>
              <a:srgbClr val="00B0F0"/>
            </a:solidFill>
          </a:ln>
        </p:spPr>
      </p:pic>
      <p:sp>
        <p:nvSpPr>
          <p:cNvPr id="4" name="Прямоугольник 3"/>
          <p:cNvSpPr/>
          <p:nvPr/>
        </p:nvSpPr>
        <p:spPr>
          <a:xfrm>
            <a:off x="400049" y="342901"/>
            <a:ext cx="3128963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https://uchitel.club/fgos</a:t>
            </a:r>
            <a:endParaRPr lang="ru-RU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136454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9394" t="4683" b="4755"/>
          <a:stretch>
            <a:fillRect/>
          </a:stretch>
        </p:blipFill>
        <p:spPr bwMode="auto">
          <a:xfrm>
            <a:off x="857250" y="300038"/>
            <a:ext cx="4729163" cy="624363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 l="8215" t="4167" r="2550" b="5417"/>
          <a:stretch>
            <a:fillRect/>
          </a:stretch>
        </p:blipFill>
        <p:spPr bwMode="auto">
          <a:xfrm>
            <a:off x="6529389" y="285750"/>
            <a:ext cx="4686300" cy="6200775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6498531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/>
          <a:srcRect l="27148" t="27575" r="14754" b="13187"/>
          <a:stretch/>
        </p:blipFill>
        <p:spPr>
          <a:xfrm>
            <a:off x="888642" y="514350"/>
            <a:ext cx="10712808" cy="5915025"/>
          </a:xfrm>
          <a:prstGeom prst="rect">
            <a:avLst/>
          </a:prstGeom>
          <a:ln>
            <a:solidFill>
              <a:srgbClr val="7030A0"/>
            </a:solidFill>
          </a:ln>
        </p:spPr>
      </p:pic>
    </p:spTree>
    <p:extLst>
      <p:ext uri="{BB962C8B-B14F-4D97-AF65-F5344CB8AC3E}">
        <p14:creationId xmlns:p14="http://schemas.microsoft.com/office/powerpoint/2010/main" val="404755943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/>
          <a:srcRect l="11591" t="6760" r="11887" b="4895"/>
          <a:stretch/>
        </p:blipFill>
        <p:spPr>
          <a:xfrm>
            <a:off x="800100" y="399243"/>
            <a:ext cx="10529888" cy="6058707"/>
          </a:xfrm>
          <a:prstGeom prst="rect">
            <a:avLst/>
          </a:prstGeom>
          <a:ln>
            <a:solidFill>
              <a:srgbClr val="7030A0"/>
            </a:solidFill>
          </a:ln>
        </p:spPr>
      </p:pic>
    </p:spTree>
    <p:extLst>
      <p:ext uri="{BB962C8B-B14F-4D97-AF65-F5344CB8AC3E}">
        <p14:creationId xmlns:p14="http://schemas.microsoft.com/office/powerpoint/2010/main" val="136735809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/>
          <a:srcRect l="19687" t="16250" r="20547" b="3958"/>
          <a:stretch/>
        </p:blipFill>
        <p:spPr>
          <a:xfrm>
            <a:off x="871538" y="457200"/>
            <a:ext cx="9958388" cy="6000750"/>
          </a:xfrm>
          <a:prstGeom prst="rect">
            <a:avLst/>
          </a:prstGeom>
          <a:ln>
            <a:solidFill>
              <a:srgbClr val="7030A0"/>
            </a:solidFill>
          </a:ln>
        </p:spPr>
      </p:pic>
    </p:spTree>
    <p:extLst>
      <p:ext uri="{BB962C8B-B14F-4D97-AF65-F5344CB8AC3E}">
        <p14:creationId xmlns:p14="http://schemas.microsoft.com/office/powerpoint/2010/main" val="369037020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rcRect l="10461" t="12708" r="11569" b="4375"/>
          <a:stretch>
            <a:fillRect/>
          </a:stretch>
        </p:blipFill>
        <p:spPr>
          <a:xfrm>
            <a:off x="5429250" y="2743201"/>
            <a:ext cx="6457951" cy="3723463"/>
          </a:xfrm>
          <a:prstGeom prst="rect">
            <a:avLst/>
          </a:prstGeom>
          <a:ln>
            <a:solidFill>
              <a:srgbClr val="7030A0"/>
            </a:solidFill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/>
          <a:srcRect l="16691" t="22535" r="16866" b="20001"/>
          <a:stretch/>
        </p:blipFill>
        <p:spPr>
          <a:xfrm>
            <a:off x="285750" y="302452"/>
            <a:ext cx="7515225" cy="3940936"/>
          </a:xfrm>
          <a:prstGeom prst="rect">
            <a:avLst/>
          </a:prstGeom>
          <a:ln>
            <a:solidFill>
              <a:srgbClr val="7030A0"/>
            </a:solidFill>
          </a:ln>
        </p:spPr>
      </p:pic>
    </p:spTree>
    <p:extLst>
      <p:ext uri="{BB962C8B-B14F-4D97-AF65-F5344CB8AC3E}">
        <p14:creationId xmlns:p14="http://schemas.microsoft.com/office/powerpoint/2010/main" val="381152504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/>
          <a:srcRect l="36655" t="12581" r="22042" b="4414"/>
          <a:stretch/>
        </p:blipFill>
        <p:spPr>
          <a:xfrm>
            <a:off x="643943" y="502276"/>
            <a:ext cx="5035640" cy="6027112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/>
          <a:srcRect l="37183" t="12394" r="22148" b="4413"/>
          <a:stretch/>
        </p:blipFill>
        <p:spPr>
          <a:xfrm>
            <a:off x="6774287" y="502277"/>
            <a:ext cx="4958368" cy="5827086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  <p:extLst>
      <p:ext uri="{BB962C8B-B14F-4D97-AF65-F5344CB8AC3E}">
        <p14:creationId xmlns:p14="http://schemas.microsoft.com/office/powerpoint/2010/main" val="248439394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78837" y="392857"/>
            <a:ext cx="7554251" cy="18002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21" y="2492897"/>
            <a:ext cx="5619580" cy="1745695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09" y="4269483"/>
            <a:ext cx="5619580" cy="2387108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52" t="759" r="4088"/>
          <a:stretch/>
        </p:blipFill>
        <p:spPr>
          <a:xfrm>
            <a:off x="5803104" y="2492897"/>
            <a:ext cx="6142688" cy="4163695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7655" y="188640"/>
            <a:ext cx="4415061" cy="22086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Прямоугольник 15"/>
          <p:cNvSpPr/>
          <p:nvPr/>
        </p:nvSpPr>
        <p:spPr>
          <a:xfrm>
            <a:off x="64208" y="554293"/>
            <a:ext cx="74443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Arial Narrow" panose="020B0606020202030204" pitchFamily="34" charset="0"/>
              </a:rPr>
              <a:t>Занятия </a:t>
            </a:r>
            <a:r>
              <a:rPr lang="ru-RU" b="1" dirty="0">
                <a:solidFill>
                  <a:schemeClr val="tx2"/>
                </a:solidFill>
                <a:latin typeface="Arial Narrow" panose="020B0606020202030204" pitchFamily="34" charset="0"/>
              </a:rPr>
              <a:t>«Разговоры о важном» </a:t>
            </a:r>
            <a:r>
              <a:rPr lang="ru-RU" dirty="0">
                <a:latin typeface="Arial Narrow" panose="020B0606020202030204" pitchFamily="34" charset="0"/>
              </a:rPr>
              <a:t>будут проходить во всех школах еженедельно</a:t>
            </a:r>
            <a:r>
              <a:rPr lang="ru-RU" b="1" dirty="0">
                <a:solidFill>
                  <a:schemeClr val="tx2"/>
                </a:solidFill>
                <a:latin typeface="Arial Narrow" panose="020B0606020202030204" pitchFamily="34" charset="0"/>
              </a:rPr>
              <a:t> с начала учебного года</a:t>
            </a:r>
            <a:r>
              <a:rPr lang="ru-RU" dirty="0">
                <a:latin typeface="Arial Narrow" panose="020B0606020202030204" pitchFamily="34" charset="0"/>
              </a:rPr>
              <a:t>. Они будут знакомить учеников с общественно-политической жизнью страны, событиями их региона. Всего запланировано </a:t>
            </a:r>
            <a:r>
              <a:rPr lang="ru-RU" b="1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34 </a:t>
            </a:r>
            <a:r>
              <a:rPr lang="ru-RU" b="1" dirty="0">
                <a:solidFill>
                  <a:schemeClr val="tx2"/>
                </a:solidFill>
                <a:latin typeface="Arial Narrow" panose="020B0606020202030204" pitchFamily="34" charset="0"/>
              </a:rPr>
              <a:t>урока </a:t>
            </a:r>
            <a:r>
              <a:rPr lang="ru-RU" dirty="0">
                <a:latin typeface="Arial Narrow" panose="020B0606020202030204" pitchFamily="34" charset="0"/>
              </a:rPr>
              <a:t>в течение </a:t>
            </a:r>
            <a:r>
              <a:rPr lang="ru-RU" dirty="0" smtClean="0">
                <a:latin typeface="Arial Narrow" panose="020B0606020202030204" pitchFamily="34" charset="0"/>
              </a:rPr>
              <a:t>учебного года.</a:t>
            </a:r>
            <a:endParaRPr lang="ru-RU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0633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D98DE750-75F7-4BC2-AC62-4F7312773E0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6715" y="-22820"/>
            <a:ext cx="4728259" cy="2364129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2254003C-596D-4E17-A318-7765C618EB77}"/>
              </a:ext>
            </a:extLst>
          </p:cNvPr>
          <p:cNvSpPr/>
          <p:nvPr/>
        </p:nvSpPr>
        <p:spPr>
          <a:xfrm>
            <a:off x="-22023" y="2051047"/>
            <a:ext cx="428322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b="1" kern="50" dirty="0" smtClean="0">
                <a:solidFill>
                  <a:schemeClr val="tx2"/>
                </a:solidFill>
                <a:latin typeface="Arial Narrow" panose="020B0606020202030204" pitchFamily="34" charset="0"/>
                <a:ea typeface="Georgia" panose="02040502050405020303" pitchFamily="18" charset="0"/>
              </a:rPr>
              <a:t> </a:t>
            </a:r>
            <a:r>
              <a:rPr lang="ru-RU" b="1" kern="50" dirty="0">
                <a:solidFill>
                  <a:schemeClr val="tx2"/>
                </a:solidFill>
                <a:latin typeface="Arial Narrow" panose="020B0606020202030204" pitchFamily="34" charset="0"/>
                <a:ea typeface="Georgia" panose="02040502050405020303" pitchFamily="18" charset="0"/>
              </a:rPr>
              <a:t>изучение истории государственных символов Российской Федерации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b="1" kern="50" dirty="0">
                <a:solidFill>
                  <a:schemeClr val="tx2"/>
                </a:solidFill>
                <a:latin typeface="Arial Narrow" panose="020B0606020202030204" pitchFamily="34" charset="0"/>
                <a:ea typeface="Georgia" panose="02040502050405020303" pitchFamily="18" charset="0"/>
              </a:rPr>
              <a:t> церемония еженедельного поднятия государственного флага РФ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b="1" kern="50" dirty="0">
                <a:solidFill>
                  <a:schemeClr val="tx2"/>
                </a:solidFill>
                <a:latin typeface="Arial Narrow" panose="020B0606020202030204" pitchFamily="34" charset="0"/>
                <a:ea typeface="Georgia" panose="02040502050405020303" pitchFamily="18" charset="0"/>
              </a:rPr>
              <a:t>исполнение государственного гимна РФ</a:t>
            </a:r>
            <a:endParaRPr lang="ru-RU" b="1" dirty="0">
              <a:solidFill>
                <a:schemeClr val="tx2"/>
              </a:solidFill>
              <a:latin typeface="Arial Narrow" panose="020B0606020202030204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22"/>
          <a:stretch/>
        </p:blipFill>
        <p:spPr>
          <a:xfrm>
            <a:off x="4040564" y="568265"/>
            <a:ext cx="4052683" cy="28655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2182" y="538326"/>
            <a:ext cx="3821621" cy="29619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1425" y="3495974"/>
            <a:ext cx="3916353" cy="28133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7777" y="3504516"/>
            <a:ext cx="3796024" cy="28048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92" y="4359372"/>
            <a:ext cx="4165799" cy="21659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68448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9417" y="216976"/>
            <a:ext cx="10516892" cy="1689315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Главные задачи реализации национального проекта «Образование», определенные Указом Президента Российской Федерации от 21 июля 2020 года № 474</a:t>
            </a:r>
            <a:br>
              <a:rPr lang="ru-RU" sz="2400" b="1" dirty="0" smtClean="0">
                <a:solidFill>
                  <a:srgbClr val="C00000"/>
                </a:solidFill>
              </a:rPr>
            </a:br>
            <a:r>
              <a:rPr lang="ru-RU" sz="2400" b="1" dirty="0" smtClean="0">
                <a:solidFill>
                  <a:srgbClr val="C00000"/>
                </a:solidFill>
              </a:rPr>
              <a:t> «О национальных целях развития Российской Федерации на период до 2030 года»: </a:t>
            </a:r>
            <a:r>
              <a:rPr lang="ru-RU" sz="2400" dirty="0" smtClean="0">
                <a:solidFill>
                  <a:srgbClr val="C00000"/>
                </a:solidFill>
              </a:rPr>
              <a:t/>
            </a:r>
            <a:br>
              <a:rPr lang="ru-RU" sz="2400" dirty="0" smtClean="0">
                <a:solidFill>
                  <a:srgbClr val="C00000"/>
                </a:solidFill>
              </a:rPr>
            </a:b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02957" y="1999281"/>
            <a:ext cx="11081288" cy="470898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- </a:t>
            </a: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вхождение Российской Федерации в число 10 ведущих стран мира по качеству общего образования; </a:t>
            </a:r>
          </a:p>
          <a:p>
            <a:pPr algn="just"/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 выравнивание стартовых возможностей детей дошкольного возраста за счет обеспечения и сохранения 100 процентов доступности качественного дошкольного образования, в том числе присмотра и ухода за детьми; </a:t>
            </a:r>
          </a:p>
          <a:p>
            <a:pPr algn="just"/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 увеличение доли выпускников образовательных организаций, реализующих программы среднего профессионального образования, занятых по виду деятельности и полученным компетенциям; </a:t>
            </a:r>
          </a:p>
          <a:p>
            <a:pPr algn="just"/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 формирование эффективной системы выявления, поддержки и развития способностей и талантов у детей и молодежи, основанной на принципах справедливости, всеобщности и направленной на самоопределение и профессиональную ориентацию всех обучающихся; </a:t>
            </a:r>
          </a:p>
          <a:p>
            <a:pPr algn="just"/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 развитие системы кадрового обеспечения сферы образования, позволяющей каждому педагогу повышать уровень профессионального мастерства на протяжении всей профессиональной деятельности. 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244" y="4781060"/>
            <a:ext cx="4725464" cy="18914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Скругленный прямоугольник 6"/>
          <p:cNvSpPr/>
          <p:nvPr/>
        </p:nvSpPr>
        <p:spPr>
          <a:xfrm>
            <a:off x="83803" y="2330169"/>
            <a:ext cx="4624159" cy="243072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096" y="169302"/>
            <a:ext cx="2799768" cy="2099826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3451556" y="1694903"/>
            <a:ext cx="27843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Arial Narrow" panose="020B0606020202030204" pitchFamily="34" charset="0"/>
                <a:ea typeface="Times New Roman" panose="02020603050405020304" pitchFamily="18" charset="0"/>
              </a:rPr>
              <a:t>О</a:t>
            </a:r>
            <a:r>
              <a:rPr lang="ru-RU" dirty="0" smtClean="0">
                <a:latin typeface="Arial Narrow" panose="020B0606020202030204" pitchFamily="34" charset="0"/>
                <a:ea typeface="Times New Roman" panose="02020603050405020304" pitchFamily="18" charset="0"/>
              </a:rPr>
              <a:t>сновы </a:t>
            </a:r>
            <a:r>
              <a:rPr lang="ru-RU" dirty="0">
                <a:latin typeface="Arial Narrow" panose="020B0606020202030204" pitchFamily="34" charset="0"/>
                <a:ea typeface="Times New Roman" panose="02020603050405020304" pitchFamily="18" charset="0"/>
              </a:rPr>
              <a:t>ранней профориентации</a:t>
            </a:r>
            <a:endParaRPr lang="ru-RU" dirty="0">
              <a:latin typeface="Arial Narrow" panose="020B0606020202030204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6954" y="449861"/>
            <a:ext cx="1516452" cy="1137339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9157153" y="1657851"/>
            <a:ext cx="27191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Arial Narrow" panose="020B0606020202030204" pitchFamily="34" charset="0"/>
                <a:ea typeface="Times New Roman" panose="02020603050405020304" pitchFamily="18" charset="0"/>
              </a:rPr>
              <a:t>Экономическое воспитание </a:t>
            </a:r>
            <a:endParaRPr lang="ru-RU" dirty="0">
              <a:latin typeface="Arial Narrow" panose="020B0606020202030204" pitchFamily="34" charset="0"/>
              <a:ea typeface="Times New Roman" panose="02020603050405020304" pitchFamily="18" charset="0"/>
            </a:endParaRPr>
          </a:p>
        </p:txBody>
      </p:sp>
      <p:pic>
        <p:nvPicPr>
          <p:cNvPr id="14" name="Рисунок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9788" y="382148"/>
            <a:ext cx="2368656" cy="1250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5661238" y="1715506"/>
            <a:ext cx="40324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Arial Narrow" panose="020B0606020202030204" pitchFamily="34" charset="0"/>
                <a:ea typeface="Times New Roman" panose="02020603050405020304" pitchFamily="18" charset="0"/>
              </a:rPr>
              <a:t>Основы финансовой грамотности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0016" y="342488"/>
            <a:ext cx="2872413" cy="124471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823" t="20800" r="1178" b="13899"/>
          <a:stretch/>
        </p:blipFill>
        <p:spPr>
          <a:xfrm>
            <a:off x="2565266" y="2916668"/>
            <a:ext cx="1632181" cy="1872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95" r="72192" b="14192"/>
          <a:stretch/>
        </p:blipFill>
        <p:spPr>
          <a:xfrm>
            <a:off x="414006" y="2822752"/>
            <a:ext cx="1621001" cy="1944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0" y="2411099"/>
            <a:ext cx="451250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Преемственность </a:t>
            </a:r>
            <a:r>
              <a:rPr lang="ru-RU" sz="1400" b="1" dirty="0">
                <a:solidFill>
                  <a:schemeClr val="tx2"/>
                </a:solidFill>
                <a:latin typeface="Arial Narrow" panose="020B0606020202030204" pitchFamily="34" charset="0"/>
              </a:rPr>
              <a:t>между уровнями </a:t>
            </a:r>
            <a:r>
              <a:rPr lang="ru-RU" sz="1400" b="1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образования</a:t>
            </a:r>
            <a:endParaRPr lang="ru-RU" sz="1400" b="1" dirty="0">
              <a:solidFill>
                <a:schemeClr val="tx2"/>
              </a:solidFill>
              <a:latin typeface="Arial Narrow" panose="020B0606020202030204" pitchFamily="34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4093" y="2701104"/>
            <a:ext cx="3846015" cy="20799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91"/>
          <a:stretch/>
        </p:blipFill>
        <p:spPr>
          <a:xfrm>
            <a:off x="8748781" y="4745091"/>
            <a:ext cx="3395892" cy="18914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2765" y="4781061"/>
            <a:ext cx="3876285" cy="18554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0107" y="2796524"/>
            <a:ext cx="3466436" cy="19498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96607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r="19745" b="15922"/>
          <a:stretch>
            <a:fillRect/>
          </a:stretch>
        </p:blipFill>
        <p:spPr bwMode="auto">
          <a:xfrm>
            <a:off x="604157" y="976312"/>
            <a:ext cx="11185072" cy="5604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36814" y="342900"/>
            <a:ext cx="110871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Система (целевая модель )наставничества</a:t>
            </a:r>
            <a:endParaRPr lang="ru-RU" sz="28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https://avatars.mds.yandex.net/get-zen_doc/1921148/pub_5d9eed3323bf4800b076adeb_5d9eee393642b665ec547548/scale_1200"/>
          <p:cNvPicPr>
            <a:picLocks noChangeAspect="1" noChangeArrowheads="1"/>
          </p:cNvPicPr>
          <p:nvPr/>
        </p:nvPicPr>
        <p:blipFill>
          <a:blip r:embed="rId2" cstate="print">
            <a:lum bright="16000"/>
          </a:blip>
          <a:srcRect/>
          <a:stretch>
            <a:fillRect/>
          </a:stretch>
        </p:blipFill>
        <p:spPr bwMode="auto">
          <a:xfrm>
            <a:off x="2285973" y="2285992"/>
            <a:ext cx="4857784" cy="2149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476211" y="428604"/>
            <a:ext cx="86024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Wingdings" pitchFamily="2" charset="2"/>
              <a:buChar char="ü"/>
            </a:pPr>
            <a:r>
              <a:rPr lang="ru-RU" b="1" dirty="0" smtClean="0">
                <a:solidFill>
                  <a:srgbClr val="C00000"/>
                </a:solidFill>
              </a:rPr>
              <a:t>НАСТАВНИК</a:t>
            </a:r>
            <a:r>
              <a:rPr lang="ru-RU" b="1" dirty="0" smtClean="0"/>
              <a:t> – участник персонализированной программы наставничества, имеющий </a:t>
            </a:r>
            <a:r>
              <a:rPr lang="ru-RU" b="1" dirty="0" smtClean="0">
                <a:solidFill>
                  <a:srgbClr val="C00000"/>
                </a:solidFill>
              </a:rPr>
              <a:t>измеримые позитивные результаты</a:t>
            </a:r>
            <a:r>
              <a:rPr lang="ru-RU" b="1" dirty="0" smtClean="0"/>
              <a:t> профессиональной деятельности, </a:t>
            </a:r>
            <a:r>
              <a:rPr lang="ru-RU" b="1" dirty="0" smtClean="0">
                <a:solidFill>
                  <a:srgbClr val="C00000"/>
                </a:solidFill>
              </a:rPr>
              <a:t>готовый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и способный</a:t>
            </a:r>
            <a:r>
              <a:rPr lang="ru-RU" b="1" dirty="0" smtClean="0"/>
              <a:t> организовать индивидуальную траекторию профессионального развития наставляемого на основе его профессиональных затруднений, также обладающий </a:t>
            </a:r>
            <a:r>
              <a:rPr lang="ru-RU" b="1" dirty="0" smtClean="0">
                <a:solidFill>
                  <a:srgbClr val="C00000"/>
                </a:solidFill>
              </a:rPr>
              <a:t>опытом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и навыками</a:t>
            </a:r>
            <a:r>
              <a:rPr lang="ru-RU" b="1" dirty="0" smtClean="0"/>
              <a:t>, необходимыми для стимуляции и поддержки процессов самореализации и самосовершенствования наставляемого.</a:t>
            </a:r>
            <a:endParaRPr lang="ru-RU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76211" y="4357694"/>
            <a:ext cx="863513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Wingdings" pitchFamily="2" charset="2"/>
              <a:buChar char="ü"/>
            </a:pPr>
            <a:r>
              <a:rPr lang="ru-RU" b="1" dirty="0" smtClean="0">
                <a:solidFill>
                  <a:srgbClr val="0070C0"/>
                </a:solidFill>
              </a:rPr>
              <a:t>НАСТАВЛЯЕМЫЙ</a:t>
            </a:r>
            <a:r>
              <a:rPr lang="ru-RU" b="1" dirty="0" smtClean="0"/>
              <a:t> – участник персонализированной программы наставничества, который через взаимодействие</a:t>
            </a:r>
            <a:br>
              <a:rPr lang="ru-RU" b="1" dirty="0" smtClean="0"/>
            </a:br>
            <a:r>
              <a:rPr lang="ru-RU" b="1" dirty="0" smtClean="0"/>
              <a:t>с наставником и при его помощи</a:t>
            </a:r>
            <a:br>
              <a:rPr lang="ru-RU" b="1" dirty="0" smtClean="0"/>
            </a:br>
            <a:r>
              <a:rPr lang="ru-RU" b="1" dirty="0" smtClean="0"/>
              <a:t>и поддержке приобретает </a:t>
            </a:r>
            <a:r>
              <a:rPr lang="ru-RU" b="1" dirty="0" smtClean="0">
                <a:solidFill>
                  <a:srgbClr val="0070C0"/>
                </a:solidFill>
              </a:rPr>
              <a:t>новый опыт, развивает </a:t>
            </a:r>
            <a:r>
              <a:rPr lang="ru-RU" b="1" dirty="0" smtClean="0"/>
              <a:t>необходимые </a:t>
            </a:r>
            <a:r>
              <a:rPr lang="ru-RU" b="1" dirty="0" smtClean="0">
                <a:solidFill>
                  <a:srgbClr val="0070C0"/>
                </a:solidFill>
              </a:rPr>
              <a:t>навыки и компетенции</a:t>
            </a:r>
            <a:r>
              <a:rPr lang="ru-RU" b="1" dirty="0" smtClean="0"/>
              <a:t>, добивается предсказуемых результатов, преодолевая тем самым свои </a:t>
            </a:r>
            <a:r>
              <a:rPr lang="ru-RU" b="1" dirty="0" smtClean="0">
                <a:solidFill>
                  <a:srgbClr val="0070C0"/>
                </a:solidFill>
              </a:rPr>
              <a:t>профессиональные затруднения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print"/>
          <a:srcRect l="40670" t="17822" r="31640" b="58475"/>
          <a:stretch/>
        </p:blipFill>
        <p:spPr>
          <a:xfrm>
            <a:off x="9454243" y="282567"/>
            <a:ext cx="2464784" cy="1464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12767" t="2656"/>
          <a:stretch>
            <a:fillRect/>
          </a:stretch>
        </p:blipFill>
        <p:spPr bwMode="auto">
          <a:xfrm>
            <a:off x="194419" y="359229"/>
            <a:ext cx="11478470" cy="6208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r="274"/>
          <a:stretch>
            <a:fillRect/>
          </a:stretch>
        </p:blipFill>
        <p:spPr bwMode="auto">
          <a:xfrm>
            <a:off x="212271" y="290513"/>
            <a:ext cx="11658600" cy="627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0923815" y="5796643"/>
            <a:ext cx="914400" cy="293914"/>
          </a:xfrm>
          <a:prstGeom prst="rect">
            <a:avLst/>
          </a:prstGeom>
          <a:solidFill>
            <a:srgbClr val="C35B6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/>
          <a:srcRect l="9915" b="67714"/>
          <a:stretch>
            <a:fillRect/>
          </a:stretch>
        </p:blipFill>
        <p:spPr bwMode="auto">
          <a:xfrm>
            <a:off x="8866413" y="293916"/>
            <a:ext cx="3086101" cy="1322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15554" y="524534"/>
            <a:ext cx="3344675" cy="4705363"/>
          </a:xfrm>
          <a:prstGeom prst="rect">
            <a:avLst/>
          </a:prstGeom>
          <a:noFill/>
          <a:ln w="9525">
            <a:solidFill>
              <a:schemeClr val="tx1">
                <a:alpha val="84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 l="9305" t="2857" b="5715"/>
          <a:stretch>
            <a:fillRect/>
          </a:stretch>
        </p:blipFill>
        <p:spPr bwMode="auto">
          <a:xfrm>
            <a:off x="8131629" y="2008414"/>
            <a:ext cx="4060371" cy="4457700"/>
          </a:xfrm>
          <a:prstGeom prst="rect">
            <a:avLst/>
          </a:prstGeom>
          <a:noFill/>
          <a:ln w="9525">
            <a:solidFill>
              <a:schemeClr val="tx1">
                <a:alpha val="81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6" name="Овал 5"/>
          <p:cNvSpPr/>
          <p:nvPr/>
        </p:nvSpPr>
        <p:spPr>
          <a:xfrm>
            <a:off x="8392886" y="3598405"/>
            <a:ext cx="3369144" cy="1571636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3435" y="197963"/>
            <a:ext cx="4019580" cy="5941579"/>
          </a:xfrm>
          <a:prstGeom prst="rect">
            <a:avLst/>
          </a:prstGeom>
          <a:noFill/>
          <a:ln w="9525">
            <a:solidFill>
              <a:schemeClr val="tx1">
                <a:alpha val="81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36393" y="127260"/>
            <a:ext cx="6096043" cy="673074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rcRect l="226" t="71667" r="41914"/>
          <a:stretch>
            <a:fillRect/>
          </a:stretch>
        </p:blipFill>
        <p:spPr>
          <a:xfrm>
            <a:off x="9552214" y="244929"/>
            <a:ext cx="2334986" cy="1665514"/>
          </a:xfrm>
          <a:prstGeom prst="rect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rcRect l="53834" t="71667"/>
          <a:stretch>
            <a:fillRect/>
          </a:stretch>
        </p:blipFill>
        <p:spPr>
          <a:xfrm>
            <a:off x="277587" y="4490358"/>
            <a:ext cx="2204356" cy="2095499"/>
          </a:xfrm>
          <a:prstGeom prst="rect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3682" y="96267"/>
            <a:ext cx="6572296" cy="676173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/>
          <a:srcRect l="40670" t="17822" r="31640" b="58475"/>
          <a:stretch/>
        </p:blipFill>
        <p:spPr>
          <a:xfrm>
            <a:off x="9682842" y="212271"/>
            <a:ext cx="2152051" cy="155121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/>
          <a:srcRect l="53834" t="71667"/>
          <a:stretch>
            <a:fillRect/>
          </a:stretch>
        </p:blipFill>
        <p:spPr>
          <a:xfrm>
            <a:off x="457202" y="4833258"/>
            <a:ext cx="1747155" cy="1665513"/>
          </a:xfrm>
          <a:prstGeom prst="rect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1635" t="2177" r="-171" b="1536"/>
          <a:stretch>
            <a:fillRect/>
          </a:stretch>
        </p:blipFill>
        <p:spPr bwMode="auto">
          <a:xfrm>
            <a:off x="2547258" y="0"/>
            <a:ext cx="7053943" cy="6613071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rcRect l="53834" t="71667" r="5813"/>
          <a:stretch>
            <a:fillRect/>
          </a:stretch>
        </p:blipFill>
        <p:spPr>
          <a:xfrm>
            <a:off x="326573" y="4343400"/>
            <a:ext cx="1926770" cy="2095499"/>
          </a:xfrm>
          <a:prstGeom prst="rect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rcRect l="226" t="71667" r="41914"/>
          <a:stretch>
            <a:fillRect/>
          </a:stretch>
        </p:blipFill>
        <p:spPr>
          <a:xfrm>
            <a:off x="9764486" y="244929"/>
            <a:ext cx="2122714" cy="1665514"/>
          </a:xfrm>
          <a:prstGeom prst="rect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/>
          <a:srcRect l="25448" t="11472" r="15734" b="5760"/>
          <a:stretch/>
        </p:blipFill>
        <p:spPr>
          <a:xfrm>
            <a:off x="728420" y="875653"/>
            <a:ext cx="10879811" cy="598234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286359" y="253161"/>
            <a:ext cx="96244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МОДЕРНИЗАЦИЯ ШКОЛЬНЫХ СИСТЕМ ОБРАЗОВАНИЯ</a:t>
            </a:r>
            <a:endParaRPr lang="ru-RU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98714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3"/>
          <p:cNvSpPr txBox="1">
            <a:spLocks/>
          </p:cNvSpPr>
          <p:nvPr/>
        </p:nvSpPr>
        <p:spPr>
          <a:xfrm>
            <a:off x="838200" y="225641"/>
            <a:ext cx="10515600" cy="79724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Стратегический вектор развития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09966" y="981425"/>
            <a:ext cx="11623729" cy="4667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28625" marR="428625" algn="just">
              <a:spcBef>
                <a:spcPts val="450"/>
              </a:spcBef>
              <a:spcAft>
                <a:spcPts val="450"/>
              </a:spcAft>
            </a:pPr>
            <a:r>
              <a:rPr lang="ru-RU" sz="2200" dirty="0" smtClean="0">
                <a:solidFill>
                  <a:srgbClr val="002060"/>
                </a:solidFill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■ ФЗ от 14 июля 2022 года № 295-ФЗ «О внесении изменений в Федеральный закон «Об образовании в Российской Федерации» </a:t>
            </a:r>
          </a:p>
          <a:p>
            <a:pPr marL="428625" marR="428625" algn="just">
              <a:spcBef>
                <a:spcPts val="450"/>
              </a:spcBef>
              <a:spcAft>
                <a:spcPts val="450"/>
              </a:spcAft>
            </a:pPr>
            <a:r>
              <a:rPr lang="ru-RU" sz="2200" dirty="0" smtClean="0">
                <a:solidFill>
                  <a:srgbClr val="002060"/>
                </a:solidFill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■ ФЗ от 14 июля 2022 года № 298-ФЗ «О внесении изменений в Федеральный закон «Об образовании в Российской Федерации» </a:t>
            </a:r>
          </a:p>
          <a:p>
            <a:pPr marL="428625" marR="428625" algn="just">
              <a:spcBef>
                <a:spcPts val="450"/>
              </a:spcBef>
              <a:spcAft>
                <a:spcPts val="450"/>
              </a:spcAft>
            </a:pPr>
            <a:r>
              <a:rPr lang="ru-RU" sz="2200" dirty="0" smtClean="0">
                <a:solidFill>
                  <a:srgbClr val="002060"/>
                </a:solidFill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■ Указ Президента РФ от 27 июня 2022 года №401 «О проведении в Российской Федерации Года педагога и наставника»</a:t>
            </a:r>
          </a:p>
          <a:p>
            <a:pPr marL="428625" marR="428625" algn="just">
              <a:spcBef>
                <a:spcPts val="450"/>
              </a:spcBef>
              <a:spcAft>
                <a:spcPts val="450"/>
              </a:spcAft>
            </a:pPr>
            <a:r>
              <a:rPr lang="ru-RU" sz="2200" dirty="0" smtClean="0">
                <a:solidFill>
                  <a:srgbClr val="002060"/>
                </a:solidFill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■ </a:t>
            </a:r>
            <a:r>
              <a:rPr lang="ru-RU" sz="22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Приказ Министерства просвещения Российской Федерации от 31.01.2022 N 43 "О реализации мероприятий программы "Модернизация школьных систем образования"</a:t>
            </a:r>
          </a:p>
          <a:p>
            <a:pPr marL="428625" marR="428625" algn="just">
              <a:spcBef>
                <a:spcPts val="450"/>
              </a:spcBef>
              <a:spcAft>
                <a:spcPts val="450"/>
              </a:spcAft>
            </a:pPr>
            <a:r>
              <a:rPr lang="ru-RU" sz="2200" dirty="0" smtClean="0">
                <a:solidFill>
                  <a:srgbClr val="002060"/>
                </a:solidFill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■</a:t>
            </a:r>
            <a:r>
              <a:rPr lang="ru-RU" sz="22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Письмо  Министерства просвещения Российской Федерации от 20 мая 2022 г. N АБ-1367/02 «О направлении методических рекомендаций «Модернизация школьных систем образования»</a:t>
            </a:r>
            <a:endParaRPr lang="ru-RU" sz="2000" dirty="0">
              <a:solidFill>
                <a:srgbClr val="002060"/>
              </a:solidFill>
              <a:latin typeface="Arial" pitchFamily="34" charset="0"/>
              <a:ea typeface="Times New Roman" panose="02020603050405020304" pitchFamily="18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/>
          <a:srcRect l="25563" t="10142" r="16170" b="26608"/>
          <a:stretch/>
        </p:blipFill>
        <p:spPr>
          <a:xfrm>
            <a:off x="294467" y="790413"/>
            <a:ext cx="11685723" cy="576537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286359" y="253161"/>
            <a:ext cx="96244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МОДЕРНИЗАЦИЯ ШКОЛЬНЫХ СИСТЕМ ОБРАЗОВАНИЯ</a:t>
            </a:r>
            <a:endParaRPr lang="ru-RU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20015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/>
          <a:srcRect l="26053" t="13772" r="15431" b="5234"/>
          <a:stretch/>
        </p:blipFill>
        <p:spPr>
          <a:xfrm>
            <a:off x="571501" y="751114"/>
            <a:ext cx="11266715" cy="587828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338943" y="195942"/>
            <a:ext cx="95718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МОДЕРНИЗАЦИЯ ШКОЛЬНЫХ СИСТЕМ ОБРАЗОВАНИЯ</a:t>
            </a:r>
            <a:endParaRPr lang="ru-RU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10777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473529" y="264955"/>
            <a:ext cx="10825843" cy="6124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Реализация программы "Модернизация школьных систем образования" предполагает осуществление работы по шести направлениям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 Проведение капитального ремонта зданий региональных (муниципальных) общеобразовательных организаций.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 Оснащение участвующих в программе образовательных организаций средствами обучения и воспитания.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 Обеспечение в отношении образовательных организаций, участвующих в программе, требований к антитеррористической защищенности объектов (территорий) Министерства просвещения Российской Федерации и объектов (территорий), относящихся к сфере деятельности Министерства просвещения Российской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Федерации, и формы паспорта безопасности этих объектов (территорий), утвержденных </a:t>
            </a:r>
            <a:r>
              <a:rPr kumimoji="0" lang="ru-RU" sz="1600" b="0" i="0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2"/>
              </a:rPr>
              <a:t>постановлением Правительства Российской Федерации от 02.08.2019 N 1006</a:t>
            </a:r>
            <a:r>
              <a:rPr kumimoji="0" lang="ru-RU" sz="1600" b="0" i="0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1600" b="0" i="0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4. Обеспечение дополнительного профессионального образования педагогических работников, осуществляющих образовательный процесс в общеобразовательных организациях, участвующих в программе, сверх минимальных требований о дополнительном профессиональном образовании по профилю педагогической деятельности не реже чем один раз в три года в соответствии с пунктом 2 части 5 статьи 47 Федерального 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1B6DFD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3"/>
              </a:rPr>
              <a:t>закона от 29.12.2012 N 273-ФЗ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"Об образовании в Российской Федерации" и (или) обучения управленческих команд, состоящих из представителей администраций и педагогических работников указанных общеобразовательных организаций.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5. Обновление в общеобразовательных организациях, участвующих в программе, 100% учебников и учебных пособий, не позволяющих их дальнейшее использование в образовательном процессе по причине их ветхости и дефектности.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6. Привлечение обучающихся, их родителей (законных представителей), педагогических работников к обсуждению дизайнерских и иных решений в рамках подготовки и проведения капитального ремонта общеобразовательных организаций, участвующих в программе.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" y="1065672"/>
            <a:ext cx="12191999" cy="52663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0954" tIns="30477" rIns="60954" bIns="30477" rtlCol="0" anchor="ctr"/>
          <a:lstStyle/>
          <a:p>
            <a:pPr algn="ctr"/>
            <a:endParaRPr lang="ru-RU" dirty="0"/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 flipH="1">
            <a:off x="0" y="1046218"/>
            <a:ext cx="12192000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307282" y="103947"/>
            <a:ext cx="10774161" cy="923330"/>
          </a:xfrm>
          <a:prstGeom prst="rect">
            <a:avLst/>
          </a:prstGeom>
          <a:noFill/>
        </p:spPr>
        <p:txBody>
          <a:bodyPr wrap="square" lIns="60954" tIns="30477" rIns="60954" bIns="30477" rtlCol="0">
            <a:spAutoFit/>
          </a:bodyPr>
          <a:lstStyle/>
          <a:p>
            <a:pPr algn="ctr"/>
            <a:r>
              <a:rPr lang="ru-RU" sz="2800" b="1" dirty="0">
                <a:solidFill>
                  <a:srgbClr val="0070C0"/>
                </a:solidFill>
                <a:latin typeface="+mj-lt"/>
              </a:rPr>
              <a:t>ТРЕНДЫ В СИСТЕМЕ </a:t>
            </a:r>
            <a:br>
              <a:rPr lang="ru-RU" sz="2800" b="1" dirty="0">
                <a:solidFill>
                  <a:srgbClr val="0070C0"/>
                </a:solidFill>
                <a:latin typeface="+mj-lt"/>
              </a:rPr>
            </a:br>
            <a:r>
              <a:rPr lang="ru-RU" sz="2800" b="1" dirty="0">
                <a:solidFill>
                  <a:srgbClr val="0070C0"/>
                </a:solidFill>
                <a:latin typeface="+mj-lt"/>
              </a:rPr>
              <a:t>ОБУЧЕНИЯ И ВОСПИТАНИЯ</a:t>
            </a:r>
          </a:p>
        </p:txBody>
      </p:sp>
      <p:grpSp>
        <p:nvGrpSpPr>
          <p:cNvPr id="2" name="Группа 23"/>
          <p:cNvGrpSpPr/>
          <p:nvPr/>
        </p:nvGrpSpPr>
        <p:grpSpPr>
          <a:xfrm>
            <a:off x="1" y="3378201"/>
            <a:ext cx="11828207" cy="3170520"/>
            <a:chOff x="11204209" y="541129"/>
            <a:chExt cx="6359253" cy="362845"/>
          </a:xfrm>
        </p:grpSpPr>
        <p:sp>
          <p:nvSpPr>
            <p:cNvPr id="25" name="Прямоугольник 24"/>
            <p:cNvSpPr/>
            <p:nvPr/>
          </p:nvSpPr>
          <p:spPr>
            <a:xfrm>
              <a:off x="11461040" y="541129"/>
              <a:ext cx="6102422" cy="362845"/>
            </a:xfrm>
            <a:prstGeom prst="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541284" algn="just">
                <a:spcAft>
                  <a:spcPts val="600"/>
                </a:spcAft>
              </a:pPr>
              <a:r>
                <a:rPr lang="ru-RU" sz="2400" b="1" dirty="0">
                  <a:solidFill>
                    <a:srgbClr val="002060"/>
                  </a:solidFill>
                  <a:cs typeface="Arial" panose="020B0604020202020204" pitchFamily="34" charset="0"/>
                </a:rPr>
                <a:t>переход от «этапного» восприятия обучения </a:t>
              </a:r>
              <a:br>
                <a:rPr lang="ru-RU" sz="2400" b="1" dirty="0">
                  <a:solidFill>
                    <a:srgbClr val="002060"/>
                  </a:solidFill>
                  <a:cs typeface="Arial" panose="020B0604020202020204" pitchFamily="34" charset="0"/>
                </a:rPr>
              </a:br>
              <a:r>
                <a:rPr lang="ru-RU" sz="2400" b="1" dirty="0">
                  <a:solidFill>
                    <a:srgbClr val="002060"/>
                  </a:solidFill>
                  <a:cs typeface="Arial" panose="020B0604020202020204" pitchFamily="34" charset="0"/>
                </a:rPr>
                <a:t>и жизни в целом (окончание школы, вуза, трудоустройство) </a:t>
              </a:r>
              <a:br>
                <a:rPr lang="ru-RU" sz="2400" b="1" dirty="0">
                  <a:solidFill>
                    <a:srgbClr val="002060"/>
                  </a:solidFill>
                  <a:cs typeface="Arial" panose="020B0604020202020204" pitchFamily="34" charset="0"/>
                </a:rPr>
              </a:br>
              <a:endParaRPr lang="ru-RU" sz="2400" b="1" dirty="0">
                <a:solidFill>
                  <a:srgbClr val="002060"/>
                </a:solidFill>
                <a:cs typeface="Arial" panose="020B0604020202020204" pitchFamily="34" charset="0"/>
              </a:endParaRPr>
            </a:p>
            <a:p>
              <a:pPr marL="541284" algn="just">
                <a:spcAft>
                  <a:spcPts val="600"/>
                </a:spcAft>
              </a:pPr>
              <a:r>
                <a:rPr lang="ru-RU" sz="2400" b="1" dirty="0">
                  <a:solidFill>
                    <a:srgbClr val="002060"/>
                  </a:solidFill>
                  <a:cs typeface="Arial" panose="020B0604020202020204" pitchFamily="34" charset="0"/>
                </a:rPr>
                <a:t>к осознанию ребенком непрерывности образования </a:t>
              </a:r>
              <a:br>
                <a:rPr lang="ru-RU" sz="2400" b="1" dirty="0">
                  <a:solidFill>
                    <a:srgbClr val="002060"/>
                  </a:solidFill>
                  <a:cs typeface="Arial" panose="020B0604020202020204" pitchFamily="34" charset="0"/>
                </a:rPr>
              </a:br>
              <a:r>
                <a:rPr lang="ru-RU" sz="2400" b="1" dirty="0">
                  <a:solidFill>
                    <a:srgbClr val="002060"/>
                  </a:solidFill>
                  <a:cs typeface="Arial" panose="020B0604020202020204" pitchFamily="34" charset="0"/>
                </a:rPr>
                <a:t>(</a:t>
              </a:r>
              <a:r>
                <a:rPr lang="ru-RU" sz="2400" b="1" dirty="0" err="1">
                  <a:solidFill>
                    <a:srgbClr val="002060"/>
                  </a:solidFill>
                  <a:cs typeface="Arial" panose="020B0604020202020204" pitchFamily="34" charset="0"/>
                </a:rPr>
                <a:t>lifelong</a:t>
              </a:r>
              <a:r>
                <a:rPr lang="ru-RU" sz="2400" b="1" dirty="0">
                  <a:solidFill>
                    <a:srgbClr val="002060"/>
                  </a:solidFill>
                  <a:cs typeface="Arial" panose="020B0604020202020204" pitchFamily="34" charset="0"/>
                </a:rPr>
                <a:t> </a:t>
              </a:r>
              <a:r>
                <a:rPr lang="ru-RU" sz="2400" b="1" dirty="0" err="1">
                  <a:solidFill>
                    <a:srgbClr val="002060"/>
                  </a:solidFill>
                  <a:cs typeface="Arial" panose="020B0604020202020204" pitchFamily="34" charset="0"/>
                </a:rPr>
                <a:t>learning</a:t>
              </a:r>
              <a:r>
                <a:rPr lang="ru-RU" sz="2400" b="1" dirty="0">
                  <a:solidFill>
                    <a:srgbClr val="002060"/>
                  </a:solidFill>
                  <a:cs typeface="Arial" panose="020B0604020202020204" pitchFamily="34" charset="0"/>
                </a:rPr>
                <a:t>) и условности деления жизни на хронологически обособленные части</a:t>
              </a:r>
            </a:p>
          </p:txBody>
        </p:sp>
        <p:sp>
          <p:nvSpPr>
            <p:cNvPr id="28" name="Прямоугольный треугольник 27"/>
            <p:cNvSpPr/>
            <p:nvPr/>
          </p:nvSpPr>
          <p:spPr>
            <a:xfrm rot="16200000">
              <a:off x="11150054" y="595285"/>
              <a:ext cx="362844" cy="254534"/>
            </a:xfrm>
            <a:prstGeom prst="rt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63FF0762-D944-42BA-8AA0-C8CA68E84C84}"/>
              </a:ext>
            </a:extLst>
          </p:cNvPr>
          <p:cNvSpPr txBox="1"/>
          <p:nvPr/>
        </p:nvSpPr>
        <p:spPr>
          <a:xfrm>
            <a:off x="985298" y="2255983"/>
            <a:ext cx="11425889" cy="456722"/>
          </a:xfrm>
          <a:prstGeom prst="rect">
            <a:avLst/>
          </a:prstGeom>
          <a:noFill/>
        </p:spPr>
        <p:txBody>
          <a:bodyPr wrap="square" lIns="60954" tIns="30477" rIns="60954" bIns="30477">
            <a:spAutoFit/>
          </a:bodyPr>
          <a:lstStyle/>
          <a:p>
            <a:pPr>
              <a:lnSpc>
                <a:spcPct val="107000"/>
              </a:lnSpc>
              <a:spcAft>
                <a:spcPts val="1800"/>
              </a:spcAft>
            </a:pPr>
            <a:r>
              <a:rPr lang="ru-RU" sz="2400" dirty="0">
                <a:solidFill>
                  <a:srgbClr val="00206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помощь в осознании персональной ответственности </a:t>
            </a:r>
            <a:r>
              <a:rPr lang="ru-RU" sz="2400" dirty="0" smtClean="0">
                <a:solidFill>
                  <a:srgbClr val="00206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за </a:t>
            </a:r>
            <a:r>
              <a:rPr lang="ru-RU" sz="2400" dirty="0">
                <a:solidFill>
                  <a:srgbClr val="00206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образовательные результаты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63FF0762-D944-42BA-8AA0-C8CA68E84C84}"/>
              </a:ext>
            </a:extLst>
          </p:cNvPr>
          <p:cNvSpPr txBox="1"/>
          <p:nvPr/>
        </p:nvSpPr>
        <p:spPr>
          <a:xfrm>
            <a:off x="985298" y="1318000"/>
            <a:ext cx="11425889" cy="439217"/>
          </a:xfrm>
          <a:prstGeom prst="rect">
            <a:avLst/>
          </a:prstGeom>
          <a:noFill/>
        </p:spPr>
        <p:txBody>
          <a:bodyPr wrap="square" lIns="60954" tIns="30477" rIns="60954" bIns="30477">
            <a:spAutoFit/>
          </a:bodyPr>
          <a:lstStyle/>
          <a:p>
            <a:pPr>
              <a:lnSpc>
                <a:spcPct val="107000"/>
              </a:lnSpc>
              <a:spcAft>
                <a:spcPts val="1800"/>
              </a:spcAft>
            </a:pPr>
            <a:r>
              <a:rPr lang="ru-RU" sz="2400" dirty="0">
                <a:solidFill>
                  <a:srgbClr val="00206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формирование самостоятельности ребенка </a:t>
            </a:r>
          </a:p>
        </p:txBody>
      </p:sp>
      <p:sp>
        <p:nvSpPr>
          <p:cNvPr id="27" name="Прямоугольный треугольник 26"/>
          <p:cNvSpPr/>
          <p:nvPr/>
        </p:nvSpPr>
        <p:spPr>
          <a:xfrm rot="16200000">
            <a:off x="556769" y="1442633"/>
            <a:ext cx="252073" cy="225881"/>
          </a:xfrm>
          <a:prstGeom prst="rtTriangl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0954" tIns="30477" rIns="60954" bIns="30477" rtlCol="0" anchor="ctr"/>
          <a:lstStyle/>
          <a:p>
            <a:pPr algn="ctr"/>
            <a:endParaRPr lang="ru-RU" dirty="0"/>
          </a:p>
        </p:txBody>
      </p:sp>
      <p:sp>
        <p:nvSpPr>
          <p:cNvPr id="29" name="Прямоугольный треугольник 28"/>
          <p:cNvSpPr/>
          <p:nvPr/>
        </p:nvSpPr>
        <p:spPr>
          <a:xfrm rot="16200000">
            <a:off x="556769" y="2386795"/>
            <a:ext cx="252073" cy="225881"/>
          </a:xfrm>
          <a:prstGeom prst="rtTriangl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0954" tIns="30477" rIns="60954" bIns="30477" rtlCol="0" anchor="ctr"/>
          <a:lstStyle/>
          <a:p>
            <a:pPr algn="ctr"/>
            <a:endParaRPr lang="ru-RU" dirty="0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2" cstate="print"/>
          <a:srcRect l="55083" t="18775" r="35335" b="66778"/>
          <a:stretch/>
        </p:blipFill>
        <p:spPr>
          <a:xfrm>
            <a:off x="428786" y="0"/>
            <a:ext cx="1921790" cy="929898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3" cstate="print"/>
          <a:srcRect l="40670" t="17822" r="31640" b="58475"/>
          <a:stretch/>
        </p:blipFill>
        <p:spPr>
          <a:xfrm>
            <a:off x="10383035" y="0"/>
            <a:ext cx="1549830" cy="898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0502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77586" y="1649183"/>
            <a:ext cx="11527971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002060"/>
                </a:solidFill>
              </a:rPr>
              <a:t>Главная цель Стратегии - определение приоритетных направлений развития регионального образования на период до 2026 года, создание организационных, кадровых и финансовых условий для реализации этих направлений</a:t>
            </a:r>
          </a:p>
          <a:p>
            <a:pPr algn="just"/>
            <a:endParaRPr lang="ru-RU" sz="2400" b="1" dirty="0" smtClean="0">
              <a:solidFill>
                <a:srgbClr val="002060"/>
              </a:solidFill>
            </a:endParaRPr>
          </a:p>
          <a:p>
            <a:pPr lvl="0" algn="just"/>
            <a:r>
              <a:rPr lang="ru-RU" sz="2400" dirty="0" smtClean="0">
                <a:solidFill>
                  <a:srgbClr val="002060"/>
                </a:solidFill>
              </a:rPr>
              <a:t>1. Повышение качества общего и профессионального образования.</a:t>
            </a:r>
          </a:p>
          <a:p>
            <a:pPr lvl="0" algn="just"/>
            <a:r>
              <a:rPr lang="ru-RU" sz="2400" dirty="0" smtClean="0">
                <a:solidFill>
                  <a:srgbClr val="002060"/>
                </a:solidFill>
              </a:rPr>
              <a:t>2. Развитие кадрового потенциала.</a:t>
            </a:r>
          </a:p>
          <a:p>
            <a:pPr lvl="0" algn="just"/>
            <a:r>
              <a:rPr lang="ru-RU" sz="2400" dirty="0" smtClean="0">
                <a:solidFill>
                  <a:srgbClr val="002060"/>
                </a:solidFill>
              </a:rPr>
              <a:t>3. Цифровая трансформация отрасли (цифровая грамотность школьников, услуги </a:t>
            </a:r>
            <a:r>
              <a:rPr lang="ru-RU" sz="2400" dirty="0" err="1" smtClean="0">
                <a:solidFill>
                  <a:srgbClr val="002060"/>
                </a:solidFill>
              </a:rPr>
              <a:t>онлайн</a:t>
            </a:r>
            <a:r>
              <a:rPr lang="ru-RU" sz="2400" dirty="0" smtClean="0">
                <a:solidFill>
                  <a:srgbClr val="002060"/>
                </a:solidFill>
              </a:rPr>
              <a:t>, модернизация компьютерного парка).</a:t>
            </a:r>
          </a:p>
          <a:p>
            <a:pPr lvl="0" algn="just"/>
            <a:r>
              <a:rPr lang="ru-RU" sz="2400" dirty="0" smtClean="0">
                <a:solidFill>
                  <a:srgbClr val="002060"/>
                </a:solidFill>
              </a:rPr>
              <a:t>4. Синхронизация системы подготовки кадров и регионального рынка труда.</a:t>
            </a:r>
          </a:p>
          <a:p>
            <a:pPr lvl="0" algn="just"/>
            <a:r>
              <a:rPr lang="ru-RU" sz="2400" dirty="0" smtClean="0">
                <a:solidFill>
                  <a:srgbClr val="002060"/>
                </a:solidFill>
              </a:rPr>
              <a:t>5. Организация  качественного отдыха и оздоровления школьников, обеспечение их занятости и трудоустройства в каникулярное время.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/>
          <a:srcRect l="6737" t="5618" r="59039" b="73447"/>
          <a:stretch/>
        </p:blipFill>
        <p:spPr>
          <a:xfrm>
            <a:off x="0" y="1"/>
            <a:ext cx="4474029" cy="1387928"/>
          </a:xfrm>
          <a:prstGeom prst="rect">
            <a:avLst/>
          </a:prstGeom>
          <a:ln>
            <a:solidFill>
              <a:srgbClr val="0070C0"/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1797803" y="0"/>
            <a:ext cx="10394197" cy="1384995"/>
          </a:xfrm>
          <a:prstGeom prst="rect">
            <a:avLst/>
          </a:prstGeom>
        </p:spPr>
        <p:style>
          <a:lnRef idx="1">
            <a:schemeClr val="accen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ПРОЕКТ 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СТРАТЕГИИ РАЗВИТИЯ ОБРАЗОВАНИЯ БЕЛГОРОДСКОЙ ОБЛАСТИ НА 2022 - 2026 ГОДЫ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 l="3420" t="64017" r="82692" b="13869"/>
          <a:stretch>
            <a:fillRect/>
          </a:stretch>
        </p:blipFill>
        <p:spPr bwMode="auto">
          <a:xfrm>
            <a:off x="9454243" y="5388428"/>
            <a:ext cx="2188029" cy="1273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91886" y="1077684"/>
            <a:ext cx="11527971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Главная цель Стратегии - определение приоритетных направлений развития регионального образования на период до 2026 года, создание организационных, кадровых и финансовых условий для реализации этих направлений</a:t>
            </a:r>
          </a:p>
          <a:p>
            <a:pPr algn="just"/>
            <a:endParaRPr lang="ru-RU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lvl="0" algn="just"/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6. Развитие воспитания и дополнительного образования в региональной системе образования: </a:t>
            </a:r>
          </a:p>
          <a:p>
            <a:pPr lvl="0" algn="just">
              <a:buFontTx/>
              <a:buChar char="-"/>
            </a:pP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формирование системы воспитания в образовательных организациях, направленной на региональную идентичность; </a:t>
            </a:r>
          </a:p>
          <a:p>
            <a:pPr lvl="0" algn="just">
              <a:buFontTx/>
              <a:buChar char="-"/>
            </a:pP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воспитание уважительного отношения к семье, своей стране, культурному наследию,  к труду, людям труда, </a:t>
            </a:r>
          </a:p>
          <a:p>
            <a:pPr lvl="0" algn="just">
              <a:buFontTx/>
              <a:buChar char="-"/>
            </a:pP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воспитание чувства ответственности за состояние природных ресурсов и разумное взаимодействие с ними; становление и развитие у ребенка экологической культуры; </a:t>
            </a:r>
          </a:p>
          <a:p>
            <a:pPr lvl="0" algn="just">
              <a:buFontTx/>
              <a:buChar char="-"/>
            </a:pP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формирование у подрастающего поколения ответственного отношения к своему здоровью и потребности в здоровом образе жизни; </a:t>
            </a:r>
          </a:p>
          <a:p>
            <a:pPr lvl="0" algn="just"/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 поддержка и развитие добровольчества и </a:t>
            </a:r>
            <a:r>
              <a:rPr lang="ru-RU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волонтерства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;</a:t>
            </a:r>
          </a:p>
          <a:p>
            <a:pPr lvl="0" algn="just"/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 поддержка родительских и иных общественных объединений, содействующих воспитательной деятельности в образовательных организациях;</a:t>
            </a:r>
          </a:p>
          <a:p>
            <a:pPr lvl="0"/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 создание условий для развития детских талантов и одаренности;</a:t>
            </a:r>
          </a:p>
          <a:p>
            <a:pPr lvl="0"/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 повышение уровня информационной безопасности детей, снижение уровня преступности, негативных проявлений в подростковой среде.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/>
          <a:srcRect l="6737" t="5618" r="59039" b="73447"/>
          <a:stretch/>
        </p:blipFill>
        <p:spPr>
          <a:xfrm>
            <a:off x="0" y="1"/>
            <a:ext cx="4474029" cy="1077685"/>
          </a:xfrm>
          <a:prstGeom prst="rect">
            <a:avLst/>
          </a:prstGeom>
          <a:ln>
            <a:solidFill>
              <a:srgbClr val="0070C0"/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1797803" y="0"/>
            <a:ext cx="10394197" cy="1107996"/>
          </a:xfrm>
          <a:prstGeom prst="rect">
            <a:avLst/>
          </a:prstGeom>
        </p:spPr>
        <p:style>
          <a:lnRef idx="1">
            <a:schemeClr val="accen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ПРОЕКТ </a:t>
            </a:r>
          </a:p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СТРАТЕГИИ РАЗВИТИЯ ОБРАЗОВАНИЯ БЕЛГОРОДСКОЙ ОБЛАСТИ</a:t>
            </a:r>
          </a:p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НА 2022 - 2026 ГОДЫ</a:t>
            </a:r>
            <a:endParaRPr lang="ru-RU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91886" y="1077684"/>
            <a:ext cx="11527971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002060"/>
                </a:solidFill>
              </a:rPr>
              <a:t>Главная цель Стратегии - определение приоритетных направлений развития регионального образования на период до 2026 года, создание организационных, кадровых и финансовых условий для реализации этих направлений</a:t>
            </a:r>
          </a:p>
          <a:p>
            <a:pPr algn="just"/>
            <a:endParaRPr lang="ru-RU" sz="2400" b="1" dirty="0" smtClean="0">
              <a:solidFill>
                <a:srgbClr val="002060"/>
              </a:solidFill>
            </a:endParaRPr>
          </a:p>
          <a:p>
            <a:pPr lvl="0"/>
            <a:r>
              <a:rPr lang="ru-RU" sz="2400" dirty="0" smtClean="0">
                <a:solidFill>
                  <a:srgbClr val="002060"/>
                </a:solidFill>
              </a:rPr>
              <a:t>7. Переход на формульное финансирование отрасли.</a:t>
            </a:r>
          </a:p>
          <a:p>
            <a:pPr lvl="0"/>
            <a:r>
              <a:rPr lang="ru-RU" sz="2400" dirty="0" smtClean="0">
                <a:solidFill>
                  <a:srgbClr val="002060"/>
                </a:solidFill>
              </a:rPr>
              <a:t>8. Развитие инфраструктуры образовательных организаций.</a:t>
            </a:r>
          </a:p>
          <a:p>
            <a:pPr lvl="0"/>
            <a:endParaRPr lang="ru-RU" dirty="0" smtClean="0"/>
          </a:p>
          <a:p>
            <a:pPr lvl="0"/>
            <a:endParaRPr lang="ru-RU" dirty="0" smtClean="0"/>
          </a:p>
          <a:p>
            <a:pPr lvl="0"/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/>
          <a:srcRect l="6737" t="5618" r="59039" b="73447"/>
          <a:stretch/>
        </p:blipFill>
        <p:spPr>
          <a:xfrm>
            <a:off x="0" y="1"/>
            <a:ext cx="4474029" cy="1077685"/>
          </a:xfrm>
          <a:prstGeom prst="rect">
            <a:avLst/>
          </a:prstGeom>
          <a:ln>
            <a:solidFill>
              <a:srgbClr val="0070C0"/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1797803" y="0"/>
            <a:ext cx="10394197" cy="1107996"/>
          </a:xfrm>
          <a:prstGeom prst="rect">
            <a:avLst/>
          </a:prstGeom>
        </p:spPr>
        <p:style>
          <a:lnRef idx="1">
            <a:schemeClr val="accen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ПРОЕКТ </a:t>
            </a:r>
          </a:p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СТРАТЕГИИ РАЗВИТИЯ ОБРАЗОВАНИЯ БЕЛГОРОДСКОЙ ОБЛАСТИ</a:t>
            </a:r>
          </a:p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НА 2022 - 2026 ГОДЫ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10243" y="3363686"/>
            <a:ext cx="11348357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 smtClean="0">
                <a:solidFill>
                  <a:srgbClr val="002060"/>
                </a:solidFill>
              </a:rPr>
              <a:t>Стратегия определяет образовательную политику Правительства Белгородской области, обеспечивающую необходимые условия для реализации конституционного права граждан на образование с учетом целевых, содержательных и результативных приоритетов развития региональной системы образования.</a:t>
            </a:r>
          </a:p>
          <a:p>
            <a:r>
              <a:rPr lang="ru-RU" sz="2200" b="1" dirty="0" smtClean="0">
                <a:solidFill>
                  <a:srgbClr val="002060"/>
                </a:solidFill>
              </a:rPr>
              <a:t>Основные принципы образования Белгородской области</a:t>
            </a:r>
          </a:p>
          <a:p>
            <a:pPr lvl="0"/>
            <a:r>
              <a:rPr lang="ru-RU" sz="2200" dirty="0" smtClean="0">
                <a:solidFill>
                  <a:srgbClr val="002060"/>
                </a:solidFill>
              </a:rPr>
              <a:t>образование для жизни;</a:t>
            </a:r>
          </a:p>
          <a:p>
            <a:pPr lvl="0"/>
            <a:r>
              <a:rPr lang="ru-RU" sz="2200" dirty="0" smtClean="0">
                <a:solidFill>
                  <a:srgbClr val="002060"/>
                </a:solidFill>
              </a:rPr>
              <a:t>развитие талантов каждого (Система Талантов);</a:t>
            </a:r>
          </a:p>
          <a:p>
            <a:pPr lvl="0"/>
            <a:r>
              <a:rPr lang="ru-RU" sz="2200" dirty="0" smtClean="0">
                <a:solidFill>
                  <a:srgbClr val="002060"/>
                </a:solidFill>
              </a:rPr>
              <a:t>воспитание ответственного отношения к себе и региону;</a:t>
            </a:r>
          </a:p>
          <a:p>
            <a:pPr lvl="0"/>
            <a:r>
              <a:rPr lang="ru-RU" sz="2200" dirty="0" smtClean="0">
                <a:solidFill>
                  <a:srgbClr val="002060"/>
                </a:solidFill>
              </a:rPr>
              <a:t>регион для образования, образование для региона.</a:t>
            </a:r>
            <a:endParaRPr lang="ru-RU" sz="2200" dirty="0">
              <a:solidFill>
                <a:srgbClr val="002060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/>
          <a:srcRect l="3420" t="64017" r="82692" b="13869"/>
          <a:stretch>
            <a:fillRect/>
          </a:stretch>
        </p:blipFill>
        <p:spPr bwMode="auto">
          <a:xfrm>
            <a:off x="9192984" y="5078186"/>
            <a:ext cx="2367643" cy="1469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/>
          <a:srcRect l="6737" t="5618" b="73447"/>
          <a:stretch/>
        </p:blipFill>
        <p:spPr>
          <a:xfrm>
            <a:off x="0" y="0"/>
            <a:ext cx="12192000" cy="1549831"/>
          </a:xfrm>
          <a:prstGeom prst="rect">
            <a:avLst/>
          </a:prstGeom>
          <a:ln>
            <a:solidFill>
              <a:srgbClr val="0070C0"/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1797803" y="0"/>
            <a:ext cx="10394197" cy="1815882"/>
          </a:xfrm>
          <a:prstGeom prst="rect">
            <a:avLst/>
          </a:prstGeom>
        </p:spPr>
        <p:style>
          <a:lnRef idx="1">
            <a:schemeClr val="accent1"/>
          </a:lnRef>
          <a:fillRef idx="1003">
            <a:schemeClr val="lt2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ПРОЕКТ 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СТРАТЕГИИ РАЗВИТИЯ ОБРАЗОВАНИЯ БЕЛГОРОДСКОЙ ОБЛАСТИ НА 2022 - 2026 ГОДЫ</a:t>
            </a:r>
            <a:endParaRPr lang="ru-RU" sz="500" b="1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sz="500" b="1" dirty="0" smtClean="0">
              <a:solidFill>
                <a:srgbClr val="C00000"/>
              </a:solidFill>
            </a:endParaRPr>
          </a:p>
          <a:p>
            <a:pPr algn="ctr"/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1336497"/>
            <a:ext cx="12192000" cy="517860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 планируемый период до 2026 года актуальными являются следующие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цели профессионального развития педагогических работников Белгородской области.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Выявление профессиональных дефицитов педагогических работников и построение индивидуальных маршрутов непрерывного развития профессионального мастерства педагогических работников.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Совершенствование предметных компетенций педагогических работников.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Осуществление профессиональной переподготовки по образовательным программам педагогической направленности.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Развитие цифровой образовательной среды дополнительного профессионального образования педагогических работников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Вовлечение педагогов в экспертную деятельность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Профилактика профессионального выгорания педагогов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Формирование методического актива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Осуществление научно-методического сопровождения педагогических работников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Поддержка молодых педагогов/реализация программ наставничества педагогических работников.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Организация сетевого взаимодействия педагогов (методических объединений, профессиональных сообществ педагогов) на региональном уровне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Анализ состояния и результатов деятельности методических объединений и/или профессиональных сообществ педагогов.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778098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Стратегические приоритеты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19403" y="1268760"/>
            <a:ext cx="1084920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>
                <a:latin typeface="Arial"/>
                <a:cs typeface="Arial"/>
              </a:rPr>
              <a:t>■ </a:t>
            </a:r>
            <a:r>
              <a:rPr lang="ru-RU" sz="2400" dirty="0" smtClean="0">
                <a:solidFill>
                  <a:srgbClr val="002060"/>
                </a:solidFill>
              </a:rPr>
              <a:t>Реализация приоритетных направлений национального проекта «Образование» </a:t>
            </a:r>
          </a:p>
          <a:p>
            <a:pPr algn="just"/>
            <a:r>
              <a:rPr lang="ru-RU" sz="2400" dirty="0" smtClean="0">
                <a:solidFill>
                  <a:srgbClr val="002060"/>
                </a:solidFill>
                <a:cs typeface="Arial"/>
              </a:rPr>
              <a:t>■ Реализация стратегических инициатив, программ и проектов федерального и регионального уровней</a:t>
            </a:r>
          </a:p>
          <a:p>
            <a:pPr algn="just"/>
            <a:r>
              <a:rPr lang="ru-RU" sz="2400" dirty="0" smtClean="0">
                <a:solidFill>
                  <a:srgbClr val="002060"/>
                </a:solidFill>
                <a:cs typeface="Arial"/>
              </a:rPr>
              <a:t>■ Введение обновленных ФГОС НОО и ФГОС ООО</a:t>
            </a:r>
          </a:p>
          <a:p>
            <a:pPr algn="just"/>
            <a:r>
              <a:rPr lang="ru-RU" sz="2400" dirty="0" smtClean="0">
                <a:solidFill>
                  <a:srgbClr val="002060"/>
                </a:solidFill>
                <a:cs typeface="Arial"/>
              </a:rPr>
              <a:t>■ Формирование и развитие функциональной грамотности обучающихся</a:t>
            </a:r>
          </a:p>
          <a:p>
            <a:pPr algn="just"/>
            <a:r>
              <a:rPr lang="ru-RU" sz="2400" dirty="0" smtClean="0">
                <a:solidFill>
                  <a:srgbClr val="002060"/>
                </a:solidFill>
                <a:cs typeface="Arial"/>
              </a:rPr>
              <a:t>■ Развитие цифровой образовательной среды (в том числе среды дополнительного профессионального образования) </a:t>
            </a:r>
          </a:p>
          <a:p>
            <a:pPr algn="just"/>
            <a:r>
              <a:rPr lang="ru-RU" sz="2400" dirty="0" smtClean="0">
                <a:solidFill>
                  <a:srgbClr val="002060"/>
                </a:solidFill>
                <a:cs typeface="Arial"/>
              </a:rPr>
              <a:t>■ Внедрение системы (целевой модели) наставничества </a:t>
            </a:r>
          </a:p>
          <a:p>
            <a:pPr algn="just"/>
            <a:r>
              <a:rPr lang="ru-RU" sz="2400" dirty="0" smtClean="0">
                <a:solidFill>
                  <a:srgbClr val="002060"/>
                </a:solidFill>
                <a:cs typeface="Arial"/>
              </a:rPr>
              <a:t>■ Реализация курса внеурочной деятельности «Разговоры о важном»</a:t>
            </a:r>
            <a:endParaRPr lang="ru-RU" sz="2000" dirty="0"/>
          </a:p>
        </p:txBody>
      </p:sp>
      <p:pic>
        <p:nvPicPr>
          <p:cNvPr id="7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99" b="21651"/>
          <a:stretch>
            <a:fillRect/>
          </a:stretch>
        </p:blipFill>
        <p:spPr bwMode="auto">
          <a:xfrm>
            <a:off x="4751851" y="5733256"/>
            <a:ext cx="3168352" cy="79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8"/>
          <p:cNvGrpSpPr/>
          <p:nvPr/>
        </p:nvGrpSpPr>
        <p:grpSpPr>
          <a:xfrm>
            <a:off x="87774" y="796964"/>
            <a:ext cx="12139737" cy="176640"/>
            <a:chOff x="60402" y="620324"/>
            <a:chExt cx="9104803" cy="176640"/>
          </a:xfrm>
        </p:grpSpPr>
        <p:cxnSp>
          <p:nvCxnSpPr>
            <p:cNvPr id="8" name="Прямая соединительная линия 7"/>
            <p:cNvCxnSpPr/>
            <p:nvPr/>
          </p:nvCxnSpPr>
          <p:spPr>
            <a:xfrm>
              <a:off x="60402" y="620324"/>
              <a:ext cx="8952403" cy="2424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>
              <a:off x="212802" y="772724"/>
              <a:ext cx="8952403" cy="2424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AC682A35-7C70-43A5-B528-E49657F370B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7" r="2696" b="2062"/>
          <a:stretch/>
        </p:blipFill>
        <p:spPr>
          <a:xfrm>
            <a:off x="0" y="-27384"/>
            <a:ext cx="12192000" cy="6673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7703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3"/>
          <p:cNvSpPr txBox="1">
            <a:spLocks/>
          </p:cNvSpPr>
          <p:nvPr/>
        </p:nvSpPr>
        <p:spPr>
          <a:xfrm>
            <a:off x="838200" y="225641"/>
            <a:ext cx="10515600" cy="79724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Стратегический вектор развития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85800" y="1306286"/>
            <a:ext cx="10384972" cy="2687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28625" marR="428625" algn="just">
              <a:spcBef>
                <a:spcPts val="450"/>
              </a:spcBef>
              <a:spcAft>
                <a:spcPts val="450"/>
              </a:spcAft>
            </a:pPr>
            <a:r>
              <a:rPr lang="ru-RU" sz="2200" dirty="0" smtClean="0">
                <a:solidFill>
                  <a:srgbClr val="002060"/>
                </a:solidFill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■ Проект «Школа </a:t>
            </a:r>
            <a:r>
              <a:rPr lang="ru-RU" sz="2200" dirty="0" err="1" smtClean="0">
                <a:solidFill>
                  <a:srgbClr val="002060"/>
                </a:solidFill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Минпросвещения</a:t>
            </a:r>
            <a:r>
              <a:rPr lang="ru-RU" sz="2200" dirty="0" smtClean="0">
                <a:solidFill>
                  <a:srgbClr val="002060"/>
                </a:solidFill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 России»</a:t>
            </a:r>
          </a:p>
          <a:p>
            <a:pPr marL="428625" marR="428625" algn="just">
              <a:spcBef>
                <a:spcPts val="450"/>
              </a:spcBef>
              <a:spcAft>
                <a:spcPts val="450"/>
              </a:spcAft>
            </a:pPr>
            <a:r>
              <a:rPr lang="ru-RU" sz="2200" dirty="0" smtClean="0">
                <a:solidFill>
                  <a:srgbClr val="002060"/>
                </a:solidFill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■ Концепция развития психологической службы в системе общего образования и среднего профессионального образования  в Российской Федерации на период до 2025 года (письмо Министерства просвещения РФ от 30 мая 2022 г. №ДГ-1349/07 «О направлении Концепции и плана»)</a:t>
            </a:r>
          </a:p>
          <a:p>
            <a:pPr marL="428625" marR="428625" algn="just">
              <a:spcBef>
                <a:spcPts val="450"/>
              </a:spcBef>
              <a:spcAft>
                <a:spcPts val="450"/>
              </a:spcAft>
            </a:pPr>
            <a:endParaRPr lang="ru-RU" sz="2000" dirty="0">
              <a:solidFill>
                <a:srgbClr val="002060"/>
              </a:solidFill>
              <a:latin typeface="Arial" pitchFamily="34" charset="0"/>
              <a:ea typeface="Times New Roman" panose="02020603050405020304" pitchFamily="18" charset="0"/>
              <a:cs typeface="Arial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/>
          <a:srcRect l="56170" t="52642" r="23732" b="28060"/>
          <a:stretch/>
        </p:blipFill>
        <p:spPr>
          <a:xfrm>
            <a:off x="6400798" y="4196443"/>
            <a:ext cx="4457701" cy="190629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rcRect l="226" t="71667"/>
          <a:stretch>
            <a:fillRect/>
          </a:stretch>
        </p:blipFill>
        <p:spPr>
          <a:xfrm>
            <a:off x="1338943" y="4261757"/>
            <a:ext cx="5747657" cy="180920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/>
          <a:srcRect l="6021" t="4948" r="6964" b="10072"/>
          <a:stretch>
            <a:fillRect/>
          </a:stretch>
        </p:blipFill>
        <p:spPr bwMode="auto">
          <a:xfrm>
            <a:off x="232475" y="232475"/>
            <a:ext cx="4463511" cy="6338806"/>
          </a:xfrm>
          <a:prstGeom prst="rect">
            <a:avLst/>
          </a:prstGeom>
          <a:noFill/>
          <a:ln w="9525">
            <a:solidFill>
              <a:schemeClr val="tx1">
                <a:lumMod val="85000"/>
                <a:lumOff val="15000"/>
              </a:schemeClr>
            </a:solidFill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4494508" y="309966"/>
            <a:ext cx="5858360" cy="20672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28625" marR="428625" algn="ctr">
              <a:spcBef>
                <a:spcPts val="450"/>
              </a:spcBef>
              <a:spcAft>
                <a:spcPts val="450"/>
              </a:spcAft>
            </a:pPr>
            <a:r>
              <a:rPr lang="ru-RU" sz="2400" b="1" dirty="0" smtClean="0">
                <a:solidFill>
                  <a:srgbClr val="C00000"/>
                </a:solidFill>
                <a:ea typeface="Times New Roman" panose="02020603050405020304" pitchFamily="18" charset="0"/>
              </a:rPr>
              <a:t>ФЗ от 14 июля 2022 года № 295-ФЗ </a:t>
            </a:r>
          </a:p>
          <a:p>
            <a:pPr marL="428625" marR="428625" algn="ctr">
              <a:spcBef>
                <a:spcPts val="450"/>
              </a:spcBef>
              <a:spcAft>
                <a:spcPts val="450"/>
              </a:spcAft>
            </a:pPr>
            <a:r>
              <a:rPr lang="ru-RU" sz="2400" b="1" dirty="0" smtClean="0">
                <a:solidFill>
                  <a:srgbClr val="C00000"/>
                </a:solidFill>
                <a:ea typeface="Times New Roman" panose="02020603050405020304" pitchFamily="18" charset="0"/>
              </a:rPr>
              <a:t>«О внесении изменений в Федеральный закон «Об образовании в Российской Федерации»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95451" y="0"/>
            <a:ext cx="1446694" cy="219551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076396" y="3401878"/>
            <a:ext cx="68657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- исключено понятие «образовательная услуга»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58056" y="0"/>
            <a:ext cx="11022133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428625" algn="ctr"/>
            <a:r>
              <a:rPr lang="ru-RU" sz="2200" b="1" dirty="0">
                <a:solidFill>
                  <a:srgbClr val="C00000"/>
                </a:solidFill>
                <a:ea typeface="Times New Roman" panose="02020603050405020304" pitchFamily="18" charset="0"/>
              </a:rPr>
              <a:t>ФЗ от 14 июля 2022 </a:t>
            </a:r>
            <a:r>
              <a:rPr lang="ru-RU" sz="2200" b="1" dirty="0" smtClean="0">
                <a:solidFill>
                  <a:srgbClr val="C00000"/>
                </a:solidFill>
                <a:ea typeface="Times New Roman" panose="02020603050405020304" pitchFamily="18" charset="0"/>
              </a:rPr>
              <a:t>года № </a:t>
            </a:r>
            <a:r>
              <a:rPr lang="ru-RU" sz="2200" b="1" dirty="0">
                <a:solidFill>
                  <a:srgbClr val="C00000"/>
                </a:solidFill>
                <a:ea typeface="Times New Roman" panose="02020603050405020304" pitchFamily="18" charset="0"/>
              </a:rPr>
              <a:t>298-ФЗ</a:t>
            </a:r>
          </a:p>
          <a:p>
            <a:pPr marR="428625" algn="ctr"/>
            <a:r>
              <a:rPr lang="ru-RU" sz="2200" b="1" dirty="0" smtClean="0">
                <a:solidFill>
                  <a:srgbClr val="C00000"/>
                </a:solidFill>
                <a:ea typeface="Times New Roman" panose="02020603050405020304" pitchFamily="18" charset="0"/>
              </a:rPr>
              <a:t>«О </a:t>
            </a:r>
            <a:r>
              <a:rPr lang="ru-RU" sz="2200" b="1" dirty="0">
                <a:solidFill>
                  <a:srgbClr val="C00000"/>
                </a:solidFill>
                <a:ea typeface="Times New Roman" panose="02020603050405020304" pitchFamily="18" charset="0"/>
              </a:rPr>
              <a:t>внесении изменений в Федеральный закон </a:t>
            </a:r>
            <a:r>
              <a:rPr lang="ru-RU" sz="2200" b="1" dirty="0" smtClean="0">
                <a:solidFill>
                  <a:srgbClr val="C00000"/>
                </a:solidFill>
                <a:ea typeface="Times New Roman" panose="02020603050405020304" pitchFamily="18" charset="0"/>
              </a:rPr>
              <a:t>«Об</a:t>
            </a:r>
            <a:r>
              <a:rPr lang="ru-RU" sz="2200" b="1" dirty="0">
                <a:solidFill>
                  <a:srgbClr val="C00000"/>
                </a:solidFill>
                <a:ea typeface="Times New Roman" panose="02020603050405020304" pitchFamily="18" charset="0"/>
              </a:rPr>
              <a:t> образовании в Российской </a:t>
            </a:r>
            <a:r>
              <a:rPr lang="ru-RU" sz="2200" b="1" dirty="0" smtClean="0">
                <a:solidFill>
                  <a:srgbClr val="C00000"/>
                </a:solidFill>
                <a:ea typeface="Times New Roman" panose="02020603050405020304" pitchFamily="18" charset="0"/>
              </a:rPr>
              <a:t>Федерации»</a:t>
            </a:r>
            <a:endParaRPr lang="ru-RU" sz="2200" dirty="0">
              <a:solidFill>
                <a:srgbClr val="C00000"/>
              </a:solidFill>
              <a:effectLst/>
              <a:ea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86358" y="1022887"/>
            <a:ext cx="10600841" cy="5419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28625" algn="just"/>
            <a:r>
              <a:rPr lang="ru-RU" b="1" dirty="0">
                <a:solidFill>
                  <a:srgbClr val="002060"/>
                </a:solidFill>
                <a:ea typeface="Times New Roman" panose="02020603050405020304" pitchFamily="18" charset="0"/>
              </a:rPr>
              <a:t>3) статью 47 дополнить частями 61 и 62 следующего содержания:</a:t>
            </a:r>
          </a:p>
          <a:p>
            <a:pPr indent="428625" algn="just"/>
            <a:r>
              <a:rPr lang="ru-RU" dirty="0">
                <a:solidFill>
                  <a:srgbClr val="002060"/>
                </a:solidFill>
                <a:ea typeface="Times New Roman" panose="02020603050405020304" pitchFamily="18" charset="0"/>
              </a:rPr>
              <a:t>"61. Перечень документации, подготовка которой осуществляется педагогическими работниками при реализации основных общеобразовательных программ, утверждается федеральным органом исполнительной власти, осуществляющим функции по выработке и реализации государственной политики и нормативно-правовому регулированию в сфере общего образования. Орган государственной власти субъекта Российской Федерации, осуществляющий государственное управление в сфере образования, по согласованию с федеральным органом исполнительной власти, осуществляющим функции по выработке и реализации государственной политики и нормативно-правовому регулированию в сфере общего образования, вправе утвердить дополнительный перечень документации, подготовка которой осуществляется педагогическими работниками при реализации основных общеобразовательных программ.</a:t>
            </a:r>
          </a:p>
          <a:p>
            <a:pPr indent="428625" algn="just"/>
            <a:r>
              <a:rPr lang="ru-RU" b="1" dirty="0">
                <a:solidFill>
                  <a:srgbClr val="002060"/>
                </a:solidFill>
                <a:ea typeface="Times New Roman" panose="02020603050405020304" pitchFamily="18" charset="0"/>
              </a:rPr>
              <a:t>62. Не допускается возложение на педагогических работников общеобразовательных организаций работы, не предусмотренной частями 6 и 9 настоящей статьи, в том числе связанной с подготовкой документов, не включенных в перечни, указанные в части 61 настоящей статьи</a:t>
            </a:r>
            <a:r>
              <a:rPr lang="ru-RU" b="1" dirty="0" smtClean="0">
                <a:solidFill>
                  <a:srgbClr val="002060"/>
                </a:solidFill>
                <a:ea typeface="Times New Roman" panose="02020603050405020304" pitchFamily="18" charset="0"/>
              </a:rPr>
              <a:t>.".</a:t>
            </a:r>
            <a:endParaRPr lang="ru-RU" b="1" dirty="0">
              <a:solidFill>
                <a:srgbClr val="002060"/>
              </a:solidFill>
              <a:ea typeface="Times New Roman" panose="02020603050405020304" pitchFamily="18" charset="0"/>
            </a:endParaRPr>
          </a:p>
          <a:p>
            <a:pPr marL="1200150" indent="-771525"/>
            <a:r>
              <a:rPr lang="ru-RU" b="1" dirty="0">
                <a:solidFill>
                  <a:srgbClr val="002060"/>
                </a:solidFill>
                <a:ea typeface="Times New Roman" panose="02020603050405020304" pitchFamily="18" charset="0"/>
              </a:rPr>
              <a:t>Статья </a:t>
            </a:r>
            <a:r>
              <a:rPr lang="ru-RU" b="1" dirty="0" smtClean="0">
                <a:solidFill>
                  <a:srgbClr val="002060"/>
                </a:solidFill>
                <a:ea typeface="Times New Roman" panose="02020603050405020304" pitchFamily="18" charset="0"/>
              </a:rPr>
              <a:t>2</a:t>
            </a:r>
            <a:endParaRPr lang="ru-RU" dirty="0">
              <a:solidFill>
                <a:srgbClr val="002060"/>
              </a:solidFill>
              <a:ea typeface="Times New Roman" panose="02020603050405020304" pitchFamily="18" charset="0"/>
            </a:endParaRPr>
          </a:p>
          <a:p>
            <a:pPr indent="428625" algn="just"/>
            <a:r>
              <a:rPr lang="ru-RU" dirty="0">
                <a:solidFill>
                  <a:srgbClr val="002060"/>
                </a:solidFill>
                <a:ea typeface="Times New Roman" panose="02020603050405020304" pitchFamily="18" charset="0"/>
              </a:rPr>
              <a:t>1. Настоящий Федеральный закон вступает в силу со дня его официального опубликования, за исключением пункта 3 статьи 1 настоящего Федерального закона.</a:t>
            </a:r>
          </a:p>
          <a:p>
            <a:pPr indent="428625" algn="just"/>
            <a:r>
              <a:rPr lang="ru-RU" dirty="0">
                <a:solidFill>
                  <a:srgbClr val="002060"/>
                </a:solidFill>
                <a:ea typeface="Times New Roman" panose="02020603050405020304" pitchFamily="18" charset="0"/>
              </a:rPr>
              <a:t>2. Пункт 3 статьи 1 настоящего Федерального закона вступает в силу с 1 сентября 2022 года.</a:t>
            </a:r>
          </a:p>
          <a:p>
            <a:pPr indent="428625" algn="just">
              <a:spcBef>
                <a:spcPts val="450"/>
              </a:spcBef>
              <a:spcAft>
                <a:spcPts val="450"/>
              </a:spcAft>
            </a:pP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348353" cy="1952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60249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18168"/>
            <a:ext cx="10515600" cy="2100489"/>
          </a:xfrm>
        </p:spPr>
        <p:txBody>
          <a:bodyPr>
            <a:normAutofit/>
          </a:bodyPr>
          <a:lstStyle/>
          <a:p>
            <a:pPr algn="ctr"/>
            <a:r>
              <a:rPr lang="ru-RU" sz="2700" b="1" dirty="0" smtClean="0">
                <a:solidFill>
                  <a:srgbClr val="C00000"/>
                </a:solidFill>
              </a:rPr>
              <a:t>Проект приказа </a:t>
            </a:r>
            <a:r>
              <a:rPr lang="ru-RU" sz="2700" b="1" dirty="0" err="1" smtClean="0">
                <a:solidFill>
                  <a:srgbClr val="C00000"/>
                </a:solidFill>
              </a:rPr>
              <a:t>Минпросвещения</a:t>
            </a:r>
            <a:r>
              <a:rPr lang="ru-RU" sz="2700" b="1" dirty="0" smtClean="0">
                <a:solidFill>
                  <a:srgbClr val="C00000"/>
                </a:solidFill>
              </a:rPr>
              <a:t>  </a:t>
            </a:r>
            <a:br>
              <a:rPr lang="ru-RU" sz="2700" b="1" dirty="0" smtClean="0">
                <a:solidFill>
                  <a:srgbClr val="C00000"/>
                </a:solidFill>
              </a:rPr>
            </a:br>
            <a:r>
              <a:rPr lang="ru-RU" sz="2700" b="1" dirty="0" smtClean="0">
                <a:solidFill>
                  <a:srgbClr val="C00000"/>
                </a:solidFill>
              </a:rPr>
              <a:t>«Об утверждении перечня </a:t>
            </a:r>
            <a:r>
              <a:rPr lang="ru-RU" sz="2700" dirty="0" smtClean="0">
                <a:solidFill>
                  <a:srgbClr val="C00000"/>
                </a:solidFill>
              </a:rPr>
              <a:t> </a:t>
            </a:r>
            <a:r>
              <a:rPr lang="ru-RU" sz="2700" b="1" dirty="0" smtClean="0">
                <a:solidFill>
                  <a:srgbClr val="C00000"/>
                </a:solidFill>
              </a:rPr>
              <a:t>документации, подготовка которой осуществляется педагогическими работниками при реализации основных общеобразовательных программ»</a:t>
            </a:r>
            <a:endParaRPr lang="ru-RU" dirty="0"/>
          </a:p>
        </p:txBody>
      </p:sp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979713" y="2238303"/>
            <a:ext cx="10727873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85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ПЕРЕЧЕНЬ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85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документации, подготовка которой осуществляется педагогическими работниками при реализации основных общеобразовательных программ</a:t>
            </a: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850" algn="l"/>
              </a:tabLst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085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рабочая программа учебного предмета, учебного курса (в том числе внеурочной деятельности), учебного модуля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085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журнал учета успеваемости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085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журнал внеурочной деятельности (для педагогических работников, осуществляющих внеурочную деятельность)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085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план воспитательной работы (для педагогических работников, осуществляющих функции классного руководства)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085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характеристика на обучающегося (по запросу)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/>
          <a:srcRect l="35859" t="14070" r="35491" b="5351"/>
          <a:stretch/>
        </p:blipFill>
        <p:spPr>
          <a:xfrm>
            <a:off x="3518115" y="0"/>
            <a:ext cx="4897465" cy="6602277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/>
          <a:srcRect l="55527" t="50497" r="21264" b="27203"/>
          <a:stretch/>
        </p:blipFill>
        <p:spPr>
          <a:xfrm>
            <a:off x="555171" y="3657600"/>
            <a:ext cx="2632314" cy="268120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/>
          <a:srcRect l="55083" t="17542" r="34871" b="65721"/>
          <a:stretch/>
        </p:blipFill>
        <p:spPr>
          <a:xfrm>
            <a:off x="8834033" y="433952"/>
            <a:ext cx="3006671" cy="1999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589047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897</TotalTime>
  <Words>1543</Words>
  <Application>Microsoft Office PowerPoint</Application>
  <PresentationFormat>Широкоэкранный</PresentationFormat>
  <Paragraphs>168</Paragraphs>
  <Slides>49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49</vt:i4>
      </vt:variant>
    </vt:vector>
  </HeadingPairs>
  <TitlesOfParts>
    <vt:vector size="58" baseType="lpstr">
      <vt:lpstr>맑은 고딕</vt:lpstr>
      <vt:lpstr>Arial</vt:lpstr>
      <vt:lpstr>Arial Narrow</vt:lpstr>
      <vt:lpstr>Calibri</vt:lpstr>
      <vt:lpstr>Calibri Light</vt:lpstr>
      <vt:lpstr>Georgia</vt:lpstr>
      <vt:lpstr>Times New Roman</vt:lpstr>
      <vt:lpstr>Wingdings</vt:lpstr>
      <vt:lpstr>Тема Office</vt:lpstr>
      <vt:lpstr>Стратегические направления деятельности общеобразовательных учреждений  в 2022-2023  учебном году:  национальные приоритеты и проектирование образовательной деятельности</vt:lpstr>
      <vt:lpstr>Стратегический вектор развития</vt:lpstr>
      <vt:lpstr>Главные задачи реализации национального проекта «Образование», определенные Указом Президента Российской Федерации от 21 июля 2020 года № 474  «О национальных целях развития Российской Федерации на период до 2030 года»:  </vt:lpstr>
      <vt:lpstr>Презентация PowerPoint</vt:lpstr>
      <vt:lpstr>Презентация PowerPoint</vt:lpstr>
      <vt:lpstr>Презентация PowerPoint</vt:lpstr>
      <vt:lpstr>Презентация PowerPoint</vt:lpstr>
      <vt:lpstr>Проект приказа Минпросвещения   «Об утверждении перечня  документации, подготовка которой осуществляется педагогическими работниками при реализации основных общеобразовательных программ»</vt:lpstr>
      <vt:lpstr>Презентация PowerPoint</vt:lpstr>
      <vt:lpstr>Презентация PowerPoint</vt:lpstr>
      <vt:lpstr>Основные направления деятельности Системы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Стратегические приоритеты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 Васильевна Ивлиева</dc:creator>
  <cp:lastModifiedBy>Елена Васильевна Ивлиева</cp:lastModifiedBy>
  <cp:revision>89</cp:revision>
  <dcterms:created xsi:type="dcterms:W3CDTF">2022-08-17T14:05:08Z</dcterms:created>
  <dcterms:modified xsi:type="dcterms:W3CDTF">2022-08-30T10:02:43Z</dcterms:modified>
</cp:coreProperties>
</file>