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82" r:id="rId3"/>
    <p:sldId id="283" r:id="rId4"/>
    <p:sldId id="376" r:id="rId5"/>
    <p:sldId id="334" r:id="rId6"/>
    <p:sldId id="335" r:id="rId7"/>
    <p:sldId id="395" r:id="rId8"/>
    <p:sldId id="381" r:id="rId9"/>
    <p:sldId id="383" r:id="rId10"/>
    <p:sldId id="384" r:id="rId11"/>
    <p:sldId id="336" r:id="rId12"/>
    <p:sldId id="337" r:id="rId13"/>
    <p:sldId id="346" r:id="rId14"/>
    <p:sldId id="345" r:id="rId15"/>
    <p:sldId id="400" r:id="rId16"/>
    <p:sldId id="433" r:id="rId17"/>
    <p:sldId id="417" r:id="rId18"/>
    <p:sldId id="418" r:id="rId19"/>
    <p:sldId id="419" r:id="rId20"/>
    <p:sldId id="420" r:id="rId21"/>
    <p:sldId id="421" r:id="rId22"/>
    <p:sldId id="422" r:id="rId23"/>
    <p:sldId id="423" r:id="rId24"/>
    <p:sldId id="424" r:id="rId25"/>
    <p:sldId id="425" r:id="rId26"/>
    <p:sldId id="434" r:id="rId27"/>
    <p:sldId id="427" r:id="rId28"/>
    <p:sldId id="428" r:id="rId29"/>
    <p:sldId id="426" r:id="rId30"/>
    <p:sldId id="431" r:id="rId31"/>
    <p:sldId id="364" r:id="rId32"/>
    <p:sldId id="410" r:id="rId33"/>
    <p:sldId id="411" r:id="rId34"/>
    <p:sldId id="412" r:id="rId35"/>
    <p:sldId id="413" r:id="rId36"/>
    <p:sldId id="414" r:id="rId37"/>
    <p:sldId id="415" r:id="rId38"/>
    <p:sldId id="435" r:id="rId39"/>
    <p:sldId id="340" r:id="rId40"/>
    <p:sldId id="312" r:id="rId41"/>
    <p:sldId id="332" r:id="rId42"/>
    <p:sldId id="313" r:id="rId43"/>
    <p:sldId id="341" r:id="rId44"/>
    <p:sldId id="342" r:id="rId45"/>
    <p:sldId id="331" r:id="rId46"/>
    <p:sldId id="343" r:id="rId47"/>
    <p:sldId id="351" r:id="rId48"/>
    <p:sldId id="354" r:id="rId49"/>
    <p:sldId id="362" r:id="rId50"/>
    <p:sldId id="363" r:id="rId51"/>
    <p:sldId id="359" r:id="rId52"/>
    <p:sldId id="360" r:id="rId53"/>
    <p:sldId id="361" r:id="rId54"/>
    <p:sldId id="352" r:id="rId55"/>
    <p:sldId id="353" r:id="rId56"/>
    <p:sldId id="296" r:id="rId57"/>
    <p:sldId id="372" r:id="rId58"/>
    <p:sldId id="429" r:id="rId59"/>
    <p:sldId id="432" r:id="rId60"/>
    <p:sldId id="365" r:id="rId6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68BE3-B818-4E41-8297-29D4D54E0DE0}" type="datetimeFigureOut">
              <a:rPr lang="ru-RU" smtClean="0"/>
              <a:pPr/>
              <a:t>14.02.2023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D339B-1878-420B-9196-7771E6464936}" type="slidenum">
              <a:rPr lang="ru-RU" smtClean="0"/>
              <a:pPr/>
              <a:t>‹#›</a:t>
            </a:fld>
            <a:endParaRPr lang="ru-RU"/>
          </a:p>
        </p:txBody>
      </p:sp>
    </p:spTree>
    <p:extLst>
      <p:ext uri="{BB962C8B-B14F-4D97-AF65-F5344CB8AC3E}">
        <p14:creationId xmlns:p14="http://schemas.microsoft.com/office/powerpoint/2010/main" val="191776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3D339B-1878-420B-9196-7771E6464936}" type="slidenum">
              <a:rPr lang="ru-RU" smtClean="0"/>
              <a:pPr/>
              <a:t>13</a:t>
            </a:fld>
            <a:endParaRPr lang="ru-RU"/>
          </a:p>
        </p:txBody>
      </p:sp>
    </p:spTree>
    <p:extLst>
      <p:ext uri="{BB962C8B-B14F-4D97-AF65-F5344CB8AC3E}">
        <p14:creationId xmlns:p14="http://schemas.microsoft.com/office/powerpoint/2010/main" val="324127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3D339B-1878-420B-9196-7771E6464936}" type="slidenum">
              <a:rPr lang="ru-RU" smtClean="0"/>
              <a:pPr/>
              <a:t>16</a:t>
            </a:fld>
            <a:endParaRPr lang="ru-RU"/>
          </a:p>
        </p:txBody>
      </p:sp>
    </p:spTree>
    <p:extLst>
      <p:ext uri="{BB962C8B-B14F-4D97-AF65-F5344CB8AC3E}">
        <p14:creationId xmlns:p14="http://schemas.microsoft.com/office/powerpoint/2010/main" val="289182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32576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149185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92214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240801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409878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20327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252792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1793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2737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3394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B97E3BD-4C01-40E3-97A8-362582371B97}" type="datetimeFigureOut">
              <a:rPr lang="ru-RU" smtClean="0"/>
              <a:pPr/>
              <a:t>14.02.2023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5FF438-76F8-4AE2-9D88-98932FC603B1}" type="slidenum">
              <a:rPr lang="ru-RU" smtClean="0"/>
              <a:pPr/>
              <a:t>‹#›</a:t>
            </a:fld>
            <a:endParaRPr lang="ru-RU"/>
          </a:p>
        </p:txBody>
      </p:sp>
    </p:spTree>
    <p:extLst>
      <p:ext uri="{BB962C8B-B14F-4D97-AF65-F5344CB8AC3E}">
        <p14:creationId xmlns:p14="http://schemas.microsoft.com/office/powerpoint/2010/main" val="77533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7E3BD-4C01-40E3-97A8-362582371B97}" type="datetimeFigureOut">
              <a:rPr lang="ru-RU" smtClean="0"/>
              <a:pPr/>
              <a:t>14.02.2023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FF438-76F8-4AE2-9D88-98932FC603B1}" type="slidenum">
              <a:rPr lang="ru-RU" smtClean="0"/>
              <a:pPr/>
              <a:t>‹#›</a:t>
            </a:fld>
            <a:endParaRPr lang="ru-RU"/>
          </a:p>
        </p:txBody>
      </p:sp>
    </p:spTree>
    <p:extLst>
      <p:ext uri="{BB962C8B-B14F-4D97-AF65-F5344CB8AC3E}">
        <p14:creationId xmlns:p14="http://schemas.microsoft.com/office/powerpoint/2010/main" val="37636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onsultant.ru/document/cons_doc_LAW_427331/3d0cac60971a511280cbba229d9b6329c07731f7/#dst100021"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sub_300"/><Relationship Id="rId2" Type="http://schemas.openxmlformats.org/officeDocument/2006/relationships/hyperlink" Target="#sub_200"/><Relationship Id="rId1" Type="http://schemas.openxmlformats.org/officeDocument/2006/relationships/slideLayout" Target="../slideLayouts/slideLayout7.xml"/><Relationship Id="rId4" Type="http://schemas.openxmlformats.org/officeDocument/2006/relationships/hyperlink" Target="#sub_400"/></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ppt.ru/docs/pismo/minprosveshcheniya-rossii/n-03-68-277600"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publication.pravo.gov.ru/Document/View/0001202212220024" TargetMode="External"/><Relationship Id="rId2" Type="http://schemas.openxmlformats.org/officeDocument/2006/relationships/hyperlink" Target="http://publication.pravo.gov.ru/Document/View/0001202212220053" TargetMode="External"/><Relationship Id="rId1" Type="http://schemas.openxmlformats.org/officeDocument/2006/relationships/slideLayout" Target="../slideLayouts/slideLayout7.xml"/><Relationship Id="rId5" Type="http://schemas.openxmlformats.org/officeDocument/2006/relationships/hyperlink" Target="http://www.consultant.ru/document/cons_doc_LAW_427331/" TargetMode="External"/><Relationship Id="rId4" Type="http://schemas.openxmlformats.org/officeDocument/2006/relationships/hyperlink" Target="http://publication.pravo.gov.ru/Document/View/000120221222005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087" y="1533914"/>
            <a:ext cx="9010650" cy="2038349"/>
          </a:xfrm>
        </p:spPr>
        <p:txBody>
          <a:bodyPr>
            <a:normAutofit fontScale="90000"/>
          </a:bodyPr>
          <a:lstStyle/>
          <a:p>
            <a:r>
              <a:rPr lang="ru-RU" sz="4400" b="1" dirty="0" smtClean="0">
                <a:solidFill>
                  <a:srgbClr val="C00000"/>
                </a:solidFill>
              </a:rPr>
              <a:t>Подготовка </a:t>
            </a:r>
            <a:r>
              <a:rPr lang="ru-RU" sz="4400" b="1" dirty="0">
                <a:solidFill>
                  <a:srgbClr val="C00000"/>
                </a:solidFill>
              </a:rPr>
              <a:t>ОО к реализации федеральных образовательных </a:t>
            </a:r>
            <a:r>
              <a:rPr lang="ru-RU" sz="4400" b="1" dirty="0" smtClean="0">
                <a:solidFill>
                  <a:srgbClr val="C00000"/>
                </a:solidFill>
              </a:rPr>
              <a:t>программ</a:t>
            </a:r>
            <a:r>
              <a:rPr lang="ru-RU" sz="4400" b="1" dirty="0">
                <a:solidFill>
                  <a:srgbClr val="C00000"/>
                </a:solidFill>
              </a:rPr>
              <a:t/>
            </a:r>
            <a:br>
              <a:rPr lang="ru-RU" sz="4400" b="1" dirty="0">
                <a:solidFill>
                  <a:srgbClr val="C00000"/>
                </a:solidFill>
              </a:rPr>
            </a:br>
            <a:endParaRPr lang="ru-RU" sz="4400" b="1" dirty="0">
              <a:solidFill>
                <a:srgbClr val="C00000"/>
              </a:solidFill>
            </a:endParaRPr>
          </a:p>
        </p:txBody>
      </p:sp>
      <p:sp>
        <p:nvSpPr>
          <p:cNvPr id="3" name="Подзаголовок 2"/>
          <p:cNvSpPr>
            <a:spLocks noGrp="1"/>
          </p:cNvSpPr>
          <p:nvPr>
            <p:ph type="subTitle" idx="1"/>
          </p:nvPr>
        </p:nvSpPr>
        <p:spPr>
          <a:xfrm>
            <a:off x="1643063" y="5514975"/>
            <a:ext cx="9210674" cy="628650"/>
          </a:xfrm>
        </p:spPr>
        <p:txBody>
          <a:bodyPr/>
          <a:lstStyle/>
          <a:p>
            <a:r>
              <a:rPr lang="ru-RU" dirty="0" smtClean="0"/>
              <a:t>Белгород,10.02. 2023</a:t>
            </a:r>
            <a:endParaRPr lang="ru-RU" dirty="0"/>
          </a:p>
        </p:txBody>
      </p:sp>
      <p:pic>
        <p:nvPicPr>
          <p:cNvPr id="4" name="Рисунок 3"/>
          <p:cNvPicPr>
            <a:picLocks noChangeAspect="1"/>
          </p:cNvPicPr>
          <p:nvPr/>
        </p:nvPicPr>
        <p:blipFill>
          <a:blip r:embed="rId2" cstate="print"/>
          <a:stretch>
            <a:fillRect/>
          </a:stretch>
        </p:blipFill>
        <p:spPr>
          <a:xfrm>
            <a:off x="5063049" y="4234840"/>
            <a:ext cx="1975275" cy="1383912"/>
          </a:xfrm>
          <a:prstGeom prst="rect">
            <a:avLst/>
          </a:prstGeom>
        </p:spPr>
      </p:pic>
      <p:sp>
        <p:nvSpPr>
          <p:cNvPr id="5" name="Прямоугольник 4"/>
          <p:cNvSpPr/>
          <p:nvPr/>
        </p:nvSpPr>
        <p:spPr>
          <a:xfrm>
            <a:off x="4435353" y="3244334"/>
            <a:ext cx="5054269" cy="523220"/>
          </a:xfrm>
          <a:prstGeom prst="rect">
            <a:avLst/>
          </a:prstGeom>
        </p:spPr>
        <p:txBody>
          <a:bodyPr wrap="none">
            <a:spAutoFit/>
          </a:bodyPr>
          <a:lstStyle/>
          <a:p>
            <a:r>
              <a:rPr lang="ru-RU" sz="2800" dirty="0"/>
              <a:t>ИМС заместителей директоров </a:t>
            </a:r>
          </a:p>
        </p:txBody>
      </p:sp>
    </p:spTree>
    <p:extLst>
      <p:ext uri="{BB962C8B-B14F-4D97-AF65-F5344CB8AC3E}">
        <p14:creationId xmlns:p14="http://schemas.microsoft.com/office/powerpoint/2010/main" val="1423474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0548" y="1407676"/>
            <a:ext cx="11053764" cy="4985980"/>
          </a:xfrm>
          <a:prstGeom prst="rect">
            <a:avLst/>
          </a:prstGeom>
        </p:spPr>
        <p:txBody>
          <a:bodyPr wrap="square">
            <a:spAutoFit/>
          </a:bodyPr>
          <a:lstStyle/>
          <a:p>
            <a:pPr algn="just"/>
            <a:r>
              <a:rPr lang="ru-RU" sz="2000" i="1" dirty="0" smtClean="0">
                <a:latin typeface="Arial"/>
                <a:cs typeface="Arial"/>
              </a:rPr>
              <a:t>▪ </a:t>
            </a:r>
            <a:r>
              <a:rPr lang="ru-RU" sz="2000" i="1" dirty="0" smtClean="0"/>
              <a:t>федеральные рабочие программы по остальным учебным предметам могут использоваться как в неизменном виде, </a:t>
            </a:r>
            <a:r>
              <a:rPr lang="ru-RU" sz="2000" dirty="0" smtClean="0"/>
              <a:t>так и в качестве методической основы для разработки педагогическими работниками авторских рабочих программ с учетом имеющегося опыта реализации углубленного изучения предмета. В этом случае необходимо соблюдать условие, что </a:t>
            </a:r>
            <a:r>
              <a:rPr lang="ru-RU" sz="2000" i="1" dirty="0" smtClean="0"/>
              <a:t>содержание и планируемые результаты разработанных программ должны быть не ниже, чем в федеральных рабочих программах. </a:t>
            </a:r>
          </a:p>
          <a:p>
            <a:pPr algn="just"/>
            <a:r>
              <a:rPr lang="ru-RU" sz="2000" dirty="0" smtClean="0"/>
              <a:t> </a:t>
            </a:r>
            <a:r>
              <a:rPr lang="ru-RU" sz="2000" dirty="0" smtClean="0">
                <a:latin typeface="Arial"/>
                <a:cs typeface="Arial"/>
              </a:rPr>
              <a:t>▪ </a:t>
            </a:r>
            <a:r>
              <a:rPr lang="ru-RU" sz="2000" dirty="0" smtClean="0"/>
              <a:t>образовательные организации </a:t>
            </a:r>
            <a:r>
              <a:rPr lang="ru-RU" sz="2000" i="1" dirty="0" smtClean="0"/>
              <a:t>могут непосредственно применять федеральный учебный план и (или) федеральный календарный учебный график</a:t>
            </a:r>
            <a:r>
              <a:rPr lang="ru-RU" sz="2000" dirty="0" smtClean="0"/>
              <a:t>. </a:t>
            </a:r>
            <a:r>
              <a:rPr lang="ru-RU" sz="2000" i="1" dirty="0" smtClean="0"/>
              <a:t>В этом случае соответствующая учебно-методическая документация не разрабатывается:</a:t>
            </a:r>
          </a:p>
          <a:p>
            <a:pPr algn="just">
              <a:buFontTx/>
              <a:buChar char="-"/>
            </a:pPr>
            <a:r>
              <a:rPr lang="ru-RU" sz="2000" dirty="0" smtClean="0"/>
              <a:t> обеспечение общих подходов к качеству учебно-методической документации, используемой педагогическими работниками при реализации основных образовательных программ;</a:t>
            </a:r>
          </a:p>
          <a:p>
            <a:pPr algn="just">
              <a:buFontTx/>
              <a:buChar char="-"/>
            </a:pPr>
            <a:r>
              <a:rPr lang="ru-RU" sz="2000" dirty="0" smtClean="0"/>
              <a:t> снятие части методической нагрузки с руководителей и учителей. </a:t>
            </a:r>
          </a:p>
          <a:p>
            <a:r>
              <a:rPr lang="ru-RU" sz="2000" dirty="0" smtClean="0">
                <a:latin typeface="Arial"/>
                <a:cs typeface="Arial"/>
              </a:rPr>
              <a:t>▪ </a:t>
            </a:r>
            <a:r>
              <a:rPr lang="ru-RU" sz="2000" dirty="0" smtClean="0"/>
              <a:t>на основании статьи 2 Федерального закона № 273-ФЗ разработка учебного плана относится к компетенции конкретной образовательной организации. </a:t>
            </a:r>
          </a:p>
          <a:p>
            <a:pPr algn="just">
              <a:buFontTx/>
              <a:buChar char="-"/>
            </a:pPr>
            <a:endParaRPr lang="ru-RU" sz="2000" dirty="0" smtClean="0"/>
          </a:p>
          <a:p>
            <a:pPr algn="just">
              <a:buFontTx/>
              <a:buChar char="-"/>
            </a:pPr>
            <a:endParaRPr lang="ru-RU" dirty="0" smtClean="0"/>
          </a:p>
        </p:txBody>
      </p:sp>
      <p:sp>
        <p:nvSpPr>
          <p:cNvPr id="3" name="Прямоугольник 2"/>
          <p:cNvSpPr/>
          <p:nvPr/>
        </p:nvSpPr>
        <p:spPr>
          <a:xfrm>
            <a:off x="561974" y="265837"/>
            <a:ext cx="11168063" cy="1015663"/>
          </a:xfrm>
          <a:prstGeom prst="rect">
            <a:avLst/>
          </a:prstGeom>
        </p:spPr>
        <p:txBody>
          <a:bodyPr wrap="square">
            <a:spAutoFit/>
          </a:bodyPr>
          <a:lstStyle/>
          <a:p>
            <a:pPr algn="ctr"/>
            <a:r>
              <a:rPr lang="ru-RU" sz="2000" b="1" dirty="0" smtClean="0">
                <a:solidFill>
                  <a:srgbClr val="0070C0"/>
                </a:solidFill>
              </a:rPr>
              <a:t>Письмо департамента государственной политики и управления в сфере общего образования </a:t>
            </a:r>
            <a:r>
              <a:rPr lang="ru-RU" sz="2000" b="1" dirty="0" err="1" smtClean="0">
                <a:solidFill>
                  <a:srgbClr val="0070C0"/>
                </a:solidFill>
              </a:rPr>
              <a:t>Минросвещения</a:t>
            </a:r>
            <a:r>
              <a:rPr lang="ru-RU" sz="2000" b="1" dirty="0" smtClean="0">
                <a:solidFill>
                  <a:srgbClr val="0070C0"/>
                </a:solidFill>
              </a:rPr>
              <a:t> России от 16.01.2023 № 03-68 «О направлении информации» </a:t>
            </a:r>
          </a:p>
          <a:p>
            <a:pPr algn="ctr"/>
            <a:r>
              <a:rPr lang="ru-RU" sz="2000" b="1" dirty="0" smtClean="0">
                <a:solidFill>
                  <a:srgbClr val="0070C0"/>
                </a:solidFill>
              </a:rPr>
              <a:t>(Информация о введении федеральных основных общеобразовательных программ)</a:t>
            </a:r>
            <a:r>
              <a:rPr lang="en-US" sz="2000" b="1" dirty="0" smtClean="0">
                <a:solidFill>
                  <a:srgbClr val="0070C0"/>
                </a:solidFill>
              </a:rPr>
              <a:t> </a:t>
            </a:r>
            <a:endParaRPr lang="ru-RU" sz="2000" b="1"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85912" y="175493"/>
            <a:ext cx="9910041" cy="954107"/>
          </a:xfrm>
          <a:prstGeom prst="rect">
            <a:avLst/>
          </a:prstGeom>
        </p:spPr>
        <p:txBody>
          <a:bodyPr wrap="square">
            <a:spAutoFit/>
          </a:bodyPr>
          <a:lstStyle/>
          <a:p>
            <a:pPr algn="ctr"/>
            <a:r>
              <a:rPr lang="ru-RU" sz="2800" b="1" dirty="0">
                <a:solidFill>
                  <a:srgbClr val="C00000"/>
                </a:solidFill>
              </a:rPr>
              <a:t>Федеральный закон от 29.12.2012 N 273-ФЗ  </a:t>
            </a:r>
          </a:p>
          <a:p>
            <a:pPr algn="ctr"/>
            <a:r>
              <a:rPr lang="ru-RU" sz="2800" b="1" dirty="0">
                <a:solidFill>
                  <a:srgbClr val="C00000"/>
                </a:solidFill>
              </a:rPr>
              <a:t>"Об образовании в Российской Федерации"</a:t>
            </a:r>
          </a:p>
        </p:txBody>
      </p:sp>
      <p:pic>
        <p:nvPicPr>
          <p:cNvPr id="4" name="Рисунок 3"/>
          <p:cNvPicPr>
            <a:picLocks noChangeAspect="1"/>
          </p:cNvPicPr>
          <p:nvPr/>
        </p:nvPicPr>
        <p:blipFill>
          <a:blip r:embed="rId2" cstate="print"/>
          <a:stretch>
            <a:fillRect/>
          </a:stretch>
        </p:blipFill>
        <p:spPr>
          <a:xfrm>
            <a:off x="173264" y="-1"/>
            <a:ext cx="1384073" cy="1700213"/>
          </a:xfrm>
          <a:prstGeom prst="rect">
            <a:avLst/>
          </a:prstGeom>
        </p:spPr>
      </p:pic>
      <p:sp>
        <p:nvSpPr>
          <p:cNvPr id="5" name="Прямоугольник 4"/>
          <p:cNvSpPr/>
          <p:nvPr/>
        </p:nvSpPr>
        <p:spPr>
          <a:xfrm>
            <a:off x="2728913" y="1247855"/>
            <a:ext cx="6520295" cy="310341"/>
          </a:xfrm>
          <a:prstGeom prst="rect">
            <a:avLst/>
          </a:prstGeom>
        </p:spPr>
        <p:txBody>
          <a:bodyPr wrap="square">
            <a:spAutoFit/>
          </a:bodyPr>
          <a:lstStyle/>
          <a:p>
            <a:pPr>
              <a:lnSpc>
                <a:spcPts val="1688"/>
              </a:lnSpc>
            </a:pPr>
            <a:r>
              <a:rPr lang="ru-RU" sz="2400" b="1" kern="18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Статья 12. Образовательные программы</a:t>
            </a:r>
            <a:endPar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857250" y="1820455"/>
            <a:ext cx="10812462" cy="4293483"/>
          </a:xfrm>
          <a:prstGeom prst="rect">
            <a:avLst/>
          </a:prstGeom>
        </p:spPr>
        <p:txBody>
          <a:bodyPr wrap="square">
            <a:spAutoFit/>
          </a:bodyPr>
          <a:lstStyle/>
          <a:p>
            <a:pPr indent="257175" algn="just"/>
            <a:r>
              <a:rPr lang="ru-RU" sz="2200" dirty="0" smtClean="0">
                <a:solidFill>
                  <a:srgbClr val="000000"/>
                </a:solidFill>
                <a:ea typeface="Times New Roman" panose="02020603050405020304" pitchFamily="18" charset="0"/>
                <a:cs typeface="Times New Roman" panose="02020603050405020304" pitchFamily="18" charset="0"/>
              </a:rPr>
              <a:t>6.3</a:t>
            </a:r>
            <a:r>
              <a:rPr lang="ru-RU" sz="2200" dirty="0">
                <a:solidFill>
                  <a:srgbClr val="000000"/>
                </a:solidFill>
                <a:ea typeface="Times New Roman" panose="02020603050405020304" pitchFamily="18" charset="0"/>
                <a:cs typeface="Times New Roman" panose="02020603050405020304" pitchFamily="18" charset="0"/>
              </a:rPr>
              <a:t>. 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a:t>
            </a:r>
            <a:r>
              <a:rPr lang="ru-RU" sz="2200" u="sng" dirty="0">
                <a:solidFill>
                  <a:srgbClr val="000000"/>
                </a:solidFill>
                <a:ea typeface="Times New Roman" panose="02020603050405020304" pitchFamily="18" charset="0"/>
                <a:cs typeface="Times New Roman" panose="02020603050405020304" pitchFamily="18" charset="0"/>
              </a:rPr>
              <a:t>предусматривают </a:t>
            </a:r>
            <a:r>
              <a:rPr lang="ru-RU" sz="2200" b="1" u="sng" dirty="0">
                <a:solidFill>
                  <a:srgbClr val="000000"/>
                </a:solidFill>
                <a:ea typeface="Times New Roman" panose="02020603050405020304" pitchFamily="18" charset="0"/>
                <a:cs typeface="Times New Roman" panose="02020603050405020304" pitchFamily="18" charset="0"/>
              </a:rPr>
              <a:t>непосредственное применение </a:t>
            </a:r>
            <a:r>
              <a:rPr lang="ru-RU" sz="2200" u="sng" dirty="0">
                <a:solidFill>
                  <a:srgbClr val="000000"/>
                </a:solidFill>
                <a:ea typeface="Times New Roman" panose="02020603050405020304" pitchFamily="18" charset="0"/>
                <a:cs typeface="Times New Roman" panose="02020603050405020304" pitchFamily="18" charset="0"/>
              </a:rPr>
              <a:t>при реализации обязательной части образовательной программы </a:t>
            </a:r>
            <a:r>
              <a:rPr lang="ru-RU" sz="2200" dirty="0">
                <a:solidFill>
                  <a:srgbClr val="000000"/>
                </a:solidFill>
                <a:ea typeface="Times New Roman" panose="02020603050405020304" pitchFamily="18" charset="0"/>
                <a:cs typeface="Times New Roman" panose="02020603050405020304" pitchFamily="18" charset="0"/>
              </a:rPr>
              <a:t>начального общего образования </a:t>
            </a:r>
            <a:r>
              <a:rPr lang="ru-RU" sz="2200" b="1" i="1" dirty="0">
                <a:solidFill>
                  <a:srgbClr val="000000"/>
                </a:solidFill>
                <a:ea typeface="Times New Roman" panose="02020603050405020304" pitchFamily="18" charset="0"/>
                <a:cs typeface="Times New Roman" panose="02020603050405020304" pitchFamily="18" charset="0"/>
              </a:rPr>
              <a:t>федеральных рабочих программ по учебным предметам </a:t>
            </a:r>
            <a:r>
              <a:rPr lang="ru-RU" sz="2200" i="1" dirty="0">
                <a:solidFill>
                  <a:srgbClr val="000000"/>
                </a:solidFill>
                <a:ea typeface="Times New Roman" panose="02020603050405020304" pitchFamily="18" charset="0"/>
                <a:cs typeface="Times New Roman" panose="02020603050405020304" pitchFamily="18" charset="0"/>
              </a:rPr>
              <a:t>"Русский язык", "Литературное чтение" и "Окружающий мир</a:t>
            </a:r>
            <a:r>
              <a:rPr lang="ru-RU" sz="2200" dirty="0">
                <a:solidFill>
                  <a:srgbClr val="000000"/>
                </a:solidFill>
                <a:ea typeface="Times New Roman" panose="02020603050405020304" pitchFamily="18" charset="0"/>
                <a:cs typeface="Times New Roman" panose="02020603050405020304" pitchFamily="18" charset="0"/>
              </a:rPr>
              <a:t>", а </a:t>
            </a:r>
            <a:r>
              <a:rPr lang="ru-RU" sz="2200" u="sng" dirty="0">
                <a:solidFill>
                  <a:srgbClr val="000000"/>
                </a:solidFill>
                <a:ea typeface="Times New Roman" panose="02020603050405020304" pitchFamily="18" charset="0"/>
                <a:cs typeface="Times New Roman" panose="02020603050405020304" pitchFamily="18" charset="0"/>
              </a:rPr>
              <a:t>при реализации обязательной части образовательных программ основного общего и среднего общего образования </a:t>
            </a:r>
            <a:r>
              <a:rPr lang="ru-RU" sz="2200" b="1" dirty="0">
                <a:solidFill>
                  <a:srgbClr val="000000"/>
                </a:solidFill>
                <a:ea typeface="Times New Roman" panose="02020603050405020304" pitchFamily="18" charset="0"/>
                <a:cs typeface="Times New Roman" panose="02020603050405020304" pitchFamily="18" charset="0"/>
              </a:rPr>
              <a:t>федеральных рабочих программ по учебным предметам </a:t>
            </a:r>
            <a:r>
              <a:rPr lang="ru-RU" sz="2200" dirty="0">
                <a:solidFill>
                  <a:srgbClr val="000000"/>
                </a:solidFill>
                <a:ea typeface="Times New Roman" panose="02020603050405020304" pitchFamily="18" charset="0"/>
                <a:cs typeface="Times New Roman" panose="02020603050405020304" pitchFamily="18" charset="0"/>
              </a:rPr>
              <a:t>"Русский язык", "Литература", "История", "Обществознание", "География" и "Основы безопасности жизнедеятельности".</a:t>
            </a:r>
          </a:p>
          <a:p>
            <a:pPr indent="257175" algn="just"/>
            <a:endParaRPr lang="ru-RU" sz="900" dirty="0">
              <a:ea typeface="Calibri" panose="020F0502020204030204" pitchFamily="34" charset="0"/>
              <a:cs typeface="Times New Roman" panose="02020603050405020304" pitchFamily="18" charset="0"/>
            </a:endParaRPr>
          </a:p>
          <a:p>
            <a:r>
              <a:rPr lang="ru-RU" sz="2200" dirty="0">
                <a:solidFill>
                  <a:srgbClr val="002060"/>
                </a:solidFill>
                <a:ea typeface="Times New Roman" panose="02020603050405020304" pitchFamily="18" charset="0"/>
                <a:cs typeface="Times New Roman" panose="02020603050405020304" pitchFamily="18" charset="0"/>
              </a:rPr>
              <a:t>(часть 6.3 введена Федеральным </a:t>
            </a:r>
            <a:r>
              <a:rPr lang="ru-RU" sz="2200" u="sng" dirty="0">
                <a:solidFill>
                  <a:srgbClr val="002060"/>
                </a:solidFill>
                <a:ea typeface="Times New Roman" panose="02020603050405020304" pitchFamily="18" charset="0"/>
                <a:cs typeface="Times New Roman" panose="02020603050405020304" pitchFamily="18" charset="0"/>
                <a:hlinkClick r:id="rId3"/>
              </a:rPr>
              <a:t>законом</a:t>
            </a:r>
            <a:r>
              <a:rPr lang="ru-RU" sz="2200" dirty="0">
                <a:solidFill>
                  <a:srgbClr val="002060"/>
                </a:solidFill>
                <a:ea typeface="Times New Roman" panose="02020603050405020304" pitchFamily="18" charset="0"/>
                <a:cs typeface="Times New Roman" panose="02020603050405020304" pitchFamily="18" charset="0"/>
              </a:rPr>
              <a:t> от 24.09.2022 N 371-ФЗ)</a:t>
            </a:r>
            <a:endParaRPr lang="ru-RU" sz="2200" dirty="0">
              <a:solidFill>
                <a:srgbClr val="00206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46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00138" y="1759669"/>
            <a:ext cx="10472737" cy="4524315"/>
          </a:xfrm>
          <a:prstGeom prst="rect">
            <a:avLst/>
          </a:prstGeom>
        </p:spPr>
        <p:txBody>
          <a:bodyPr wrap="square">
            <a:spAutoFit/>
          </a:bodyPr>
          <a:lstStyle/>
          <a:p>
            <a:pPr algn="just"/>
            <a:r>
              <a:rPr lang="ru-RU" sz="2400" dirty="0"/>
              <a:t>6.4. Организации, осуществляющие образовательную деятельность, указанные в частях 6 и 6.1 настоящей статьи, </a:t>
            </a:r>
            <a:r>
              <a:rPr lang="ru-RU" sz="2400" i="1" dirty="0"/>
              <a:t>вправе непосредственно применять при реализации соответствующих основных общеобразовательных программ федеральные основные общеобразовательные программы, а также предусмотреть применение федерального учебного плана, </a:t>
            </a:r>
            <a:r>
              <a:rPr lang="ru-RU" sz="2400" dirty="0"/>
              <a:t>и (или) </a:t>
            </a:r>
            <a:r>
              <a:rPr lang="ru-RU" sz="2400" i="1" dirty="0"/>
              <a:t>федерального календарного учебного графика</a:t>
            </a:r>
            <a:r>
              <a:rPr lang="ru-RU" sz="2400" dirty="0"/>
              <a:t>, и (или) не указанных в части 6.3 настоящей статьи </a:t>
            </a:r>
            <a:r>
              <a:rPr lang="ru-RU" sz="2400" i="1" dirty="0"/>
              <a:t>федеральных рабочих программ учебных предметов, курсов, дисциплин (модулей). </a:t>
            </a:r>
            <a:r>
              <a:rPr lang="ru-RU" sz="2400" dirty="0"/>
              <a:t>В этом случае </a:t>
            </a:r>
            <a:r>
              <a:rPr lang="ru-RU" sz="2400" u="sng" dirty="0"/>
              <a:t>соответствующая учебно-методическая документация не разрабатывается</a:t>
            </a:r>
            <a:r>
              <a:rPr lang="ru-RU" sz="2400" dirty="0"/>
              <a:t>.</a:t>
            </a:r>
          </a:p>
          <a:p>
            <a:pPr algn="just"/>
            <a:endParaRPr lang="ru-RU" sz="2400" dirty="0"/>
          </a:p>
          <a:p>
            <a:pPr algn="just"/>
            <a:r>
              <a:rPr lang="ru-RU" sz="2400" dirty="0">
                <a:solidFill>
                  <a:srgbClr val="002060"/>
                </a:solidFill>
              </a:rPr>
              <a:t>(</a:t>
            </a:r>
            <a:r>
              <a:rPr lang="ru-RU" sz="2400" i="1" dirty="0">
                <a:solidFill>
                  <a:srgbClr val="002060"/>
                </a:solidFill>
              </a:rPr>
              <a:t>часть 6.4 введена Федеральным законом от 24.09.2022 N 371-ФЗ)</a:t>
            </a:r>
          </a:p>
        </p:txBody>
      </p:sp>
      <p:pic>
        <p:nvPicPr>
          <p:cNvPr id="4" name="Рисунок 3"/>
          <p:cNvPicPr>
            <a:picLocks noChangeAspect="1"/>
          </p:cNvPicPr>
          <p:nvPr/>
        </p:nvPicPr>
        <p:blipFill>
          <a:blip r:embed="rId2" cstate="print"/>
          <a:stretch>
            <a:fillRect/>
          </a:stretch>
        </p:blipFill>
        <p:spPr>
          <a:xfrm>
            <a:off x="245617" y="0"/>
            <a:ext cx="1440307" cy="1757363"/>
          </a:xfrm>
          <a:prstGeom prst="rect">
            <a:avLst/>
          </a:prstGeom>
        </p:spPr>
      </p:pic>
      <p:sp>
        <p:nvSpPr>
          <p:cNvPr id="5" name="Прямоугольник 4"/>
          <p:cNvSpPr/>
          <p:nvPr/>
        </p:nvSpPr>
        <p:spPr>
          <a:xfrm>
            <a:off x="1843087" y="0"/>
            <a:ext cx="10129837" cy="954107"/>
          </a:xfrm>
          <a:prstGeom prst="rect">
            <a:avLst/>
          </a:prstGeom>
        </p:spPr>
        <p:txBody>
          <a:bodyPr wrap="square">
            <a:spAutoFit/>
          </a:bodyPr>
          <a:lstStyle/>
          <a:p>
            <a:pPr algn="ctr"/>
            <a:r>
              <a:rPr lang="ru-RU" sz="2800" b="1" dirty="0">
                <a:solidFill>
                  <a:srgbClr val="C00000"/>
                </a:solidFill>
              </a:rPr>
              <a:t>Федеральный закон от 29.12.2012 N 273-ФЗ  </a:t>
            </a:r>
          </a:p>
          <a:p>
            <a:pPr algn="ctr"/>
            <a:r>
              <a:rPr lang="ru-RU" sz="2800" b="1" dirty="0">
                <a:solidFill>
                  <a:srgbClr val="C00000"/>
                </a:solidFill>
              </a:rPr>
              <a:t>"Об образовании в Российской Федерации</a:t>
            </a:r>
            <a:endParaRPr lang="ru-RU" sz="2800" dirty="0"/>
          </a:p>
        </p:txBody>
      </p:sp>
      <p:sp>
        <p:nvSpPr>
          <p:cNvPr id="6" name="Прямоугольник 5"/>
          <p:cNvSpPr/>
          <p:nvPr/>
        </p:nvSpPr>
        <p:spPr>
          <a:xfrm>
            <a:off x="2328863" y="1143000"/>
            <a:ext cx="8515350" cy="310341"/>
          </a:xfrm>
          <a:prstGeom prst="rect">
            <a:avLst/>
          </a:prstGeom>
        </p:spPr>
        <p:txBody>
          <a:bodyPr wrap="square">
            <a:spAutoFit/>
          </a:bodyPr>
          <a:lstStyle/>
          <a:p>
            <a:pPr algn="ctr">
              <a:lnSpc>
                <a:spcPts val="1688"/>
              </a:lnSpc>
            </a:pPr>
            <a:r>
              <a:rPr lang="ru-RU" sz="2400" b="1" kern="18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Статья 12. Образовательные программы</a:t>
            </a:r>
            <a:endPar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88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srcRect l="44357" t="21206" r="28571" b="18095"/>
          <a:stretch/>
        </p:blipFill>
        <p:spPr>
          <a:xfrm>
            <a:off x="8334785" y="985838"/>
            <a:ext cx="3544388" cy="5214937"/>
          </a:xfrm>
          <a:prstGeom prst="rect">
            <a:avLst/>
          </a:prstGeom>
          <a:ln>
            <a:solidFill>
              <a:srgbClr val="0070C0"/>
            </a:solidFill>
          </a:ln>
        </p:spPr>
      </p:pic>
      <p:pic>
        <p:nvPicPr>
          <p:cNvPr id="3" name="Рисунок 2"/>
          <p:cNvPicPr>
            <a:picLocks noChangeAspect="1"/>
          </p:cNvPicPr>
          <p:nvPr/>
        </p:nvPicPr>
        <p:blipFill rotWithShape="1">
          <a:blip r:embed="rId4" cstate="print"/>
          <a:srcRect l="29357" t="13714" r="40429" b="12762"/>
          <a:stretch/>
        </p:blipFill>
        <p:spPr>
          <a:xfrm>
            <a:off x="268467" y="955221"/>
            <a:ext cx="3683727" cy="5202692"/>
          </a:xfrm>
          <a:prstGeom prst="rect">
            <a:avLst/>
          </a:prstGeom>
          <a:ln>
            <a:solidFill>
              <a:srgbClr val="0070C0"/>
            </a:solidFill>
          </a:ln>
        </p:spPr>
      </p:pic>
      <p:pic>
        <p:nvPicPr>
          <p:cNvPr id="4" name="Рисунок 3"/>
          <p:cNvPicPr>
            <a:picLocks noChangeAspect="1"/>
          </p:cNvPicPr>
          <p:nvPr/>
        </p:nvPicPr>
        <p:blipFill rotWithShape="1">
          <a:blip r:embed="rId5" cstate="print"/>
          <a:srcRect l="27857" t="13841" r="39214" b="10349"/>
          <a:stretch/>
        </p:blipFill>
        <p:spPr>
          <a:xfrm>
            <a:off x="4164330" y="983795"/>
            <a:ext cx="4014652" cy="5174118"/>
          </a:xfrm>
          <a:prstGeom prst="rect">
            <a:avLst/>
          </a:prstGeom>
          <a:ln>
            <a:solidFill>
              <a:srgbClr val="0070C0"/>
            </a:solidFill>
          </a:ln>
        </p:spPr>
      </p:pic>
      <p:sp>
        <p:nvSpPr>
          <p:cNvPr id="5" name="TextBox 4"/>
          <p:cNvSpPr txBox="1"/>
          <p:nvPr/>
        </p:nvSpPr>
        <p:spPr>
          <a:xfrm>
            <a:off x="357188" y="200025"/>
            <a:ext cx="11658599" cy="584775"/>
          </a:xfrm>
          <a:prstGeom prst="rect">
            <a:avLst/>
          </a:prstGeom>
          <a:noFill/>
        </p:spPr>
        <p:txBody>
          <a:bodyPr wrap="square" rtlCol="0">
            <a:spAutoFit/>
          </a:bodyPr>
          <a:lstStyle/>
          <a:p>
            <a:pPr algn="ctr"/>
            <a:r>
              <a:rPr lang="ru-RU" sz="3200" b="1" dirty="0" smtClean="0">
                <a:solidFill>
                  <a:srgbClr val="FF0000"/>
                </a:solidFill>
              </a:rPr>
              <a:t>Федеральные образовательные программы НОО, ООО и СОО</a:t>
            </a:r>
            <a:endParaRPr lang="ru-RU" sz="3200" b="1" dirty="0">
              <a:solidFill>
                <a:srgbClr val="FF0000"/>
              </a:solidFill>
            </a:endParaRPr>
          </a:p>
        </p:txBody>
      </p:sp>
    </p:spTree>
    <p:extLst>
      <p:ext uri="{BB962C8B-B14F-4D97-AF65-F5344CB8AC3E}">
        <p14:creationId xmlns:p14="http://schemas.microsoft.com/office/powerpoint/2010/main" val="201775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rcRect l="7148" t="13125" r="10586" b="14375"/>
          <a:stretch>
            <a:fillRect/>
          </a:stretch>
        </p:blipFill>
        <p:spPr>
          <a:xfrm>
            <a:off x="285750" y="271463"/>
            <a:ext cx="11544300" cy="5986462"/>
          </a:xfrm>
          <a:prstGeom prst="rect">
            <a:avLst/>
          </a:prstGeom>
          <a:ln>
            <a:solidFill>
              <a:schemeClr val="accent3">
                <a:lumMod val="60000"/>
                <a:lumOff val="40000"/>
              </a:schemeClr>
            </a:solidFill>
          </a:ln>
        </p:spPr>
      </p:pic>
      <p:cxnSp>
        <p:nvCxnSpPr>
          <p:cNvPr id="4" name="Прямая соединительная линия 3"/>
          <p:cNvCxnSpPr/>
          <p:nvPr/>
        </p:nvCxnSpPr>
        <p:spPr>
          <a:xfrm>
            <a:off x="2371725" y="3171825"/>
            <a:ext cx="2571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6567488" y="3138487"/>
            <a:ext cx="2571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2333625" y="4391025"/>
            <a:ext cx="2571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80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 y="0"/>
            <a:ext cx="414337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smtClean="0">
                <a:solidFill>
                  <a:srgbClr val="C00000"/>
                </a:solidFill>
              </a:rPr>
              <a:t>Федеральная образовательная программа НОО</a:t>
            </a:r>
            <a:endParaRPr lang="ru-RU" b="1" dirty="0">
              <a:solidFill>
                <a:srgbClr val="C00000"/>
              </a:solidFill>
            </a:endParaRPr>
          </a:p>
        </p:txBody>
      </p:sp>
      <p:sp>
        <p:nvSpPr>
          <p:cNvPr id="3" name="TextBox 2"/>
          <p:cNvSpPr txBox="1"/>
          <p:nvPr/>
        </p:nvSpPr>
        <p:spPr>
          <a:xfrm>
            <a:off x="4371975" y="0"/>
            <a:ext cx="415766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smtClean="0">
                <a:solidFill>
                  <a:srgbClr val="C00000"/>
                </a:solidFill>
              </a:rPr>
              <a:t>Федеральная образовательная программа ООО</a:t>
            </a:r>
            <a:endParaRPr lang="ru-RU" b="1" dirty="0">
              <a:solidFill>
                <a:srgbClr val="C00000"/>
              </a:solidFill>
            </a:endParaRPr>
          </a:p>
        </p:txBody>
      </p:sp>
      <p:sp>
        <p:nvSpPr>
          <p:cNvPr id="4" name="TextBox 3"/>
          <p:cNvSpPr txBox="1"/>
          <p:nvPr/>
        </p:nvSpPr>
        <p:spPr>
          <a:xfrm>
            <a:off x="8601075" y="0"/>
            <a:ext cx="359092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smtClean="0">
                <a:solidFill>
                  <a:srgbClr val="C00000"/>
                </a:solidFill>
              </a:rPr>
              <a:t>Федеральная образовательная программа СОО</a:t>
            </a:r>
            <a:endParaRPr lang="ru-RU" b="1" dirty="0">
              <a:solidFill>
                <a:srgbClr val="C00000"/>
              </a:solidFill>
            </a:endParaRPr>
          </a:p>
        </p:txBody>
      </p:sp>
      <p:sp>
        <p:nvSpPr>
          <p:cNvPr id="6" name="Прямоугольник 5"/>
          <p:cNvSpPr/>
          <p:nvPr/>
        </p:nvSpPr>
        <p:spPr>
          <a:xfrm>
            <a:off x="171450" y="733246"/>
            <a:ext cx="4157661" cy="61247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u="sng" dirty="0" smtClean="0"/>
              <a:t>7</a:t>
            </a:r>
            <a:r>
              <a:rPr lang="ru-RU" sz="1400" b="1" u="sng" dirty="0" smtClean="0">
                <a:solidFill>
                  <a:srgbClr val="0070C0"/>
                </a:solidFill>
              </a:rPr>
              <a:t>. Целевой </a:t>
            </a:r>
            <a:r>
              <a:rPr lang="ru-RU" sz="1400" b="1" dirty="0" smtClean="0">
                <a:solidFill>
                  <a:srgbClr val="002060"/>
                </a:solidFill>
                <a:hlinkClick r:id="rId2" action="ppaction://hlinkfile"/>
              </a:rPr>
              <a:t>раздел</a:t>
            </a:r>
            <a:r>
              <a:rPr lang="ru-RU" sz="1400" b="1" dirty="0" smtClean="0">
                <a:solidFill>
                  <a:srgbClr val="002060"/>
                </a:solidFill>
              </a:rPr>
              <a:t> </a:t>
            </a:r>
            <a:r>
              <a:rPr lang="ru-RU" sz="1400" dirty="0" smtClean="0"/>
              <a:t>ФОП НОО включает:</a:t>
            </a:r>
          </a:p>
          <a:p>
            <a:pPr algn="just"/>
            <a:r>
              <a:rPr lang="ru-RU" sz="1400" dirty="0" smtClean="0"/>
              <a:t>- пояснительную записку;</a:t>
            </a:r>
          </a:p>
          <a:p>
            <a:pPr algn="just"/>
            <a:r>
              <a:rPr lang="ru-RU" sz="1400" dirty="0" smtClean="0"/>
              <a:t>- планируемые результаты освоения обучающимися ФОП НОО;</a:t>
            </a:r>
          </a:p>
          <a:p>
            <a:pPr algn="just"/>
            <a:r>
              <a:rPr lang="ru-RU" sz="1400" dirty="0" smtClean="0"/>
              <a:t>- систему оценки достижения планируемых результатов освоения ФОП НОО</a:t>
            </a:r>
            <a:r>
              <a:rPr lang="ru-RU" sz="1400" baseline="30000" dirty="0" smtClean="0"/>
              <a:t> </a:t>
            </a:r>
            <a:r>
              <a:rPr lang="ru-RU" sz="1400" dirty="0" smtClean="0"/>
              <a:t>.</a:t>
            </a:r>
          </a:p>
          <a:p>
            <a:pPr algn="just"/>
            <a:r>
              <a:rPr lang="ru-RU" sz="1400" u="sng" dirty="0" smtClean="0"/>
              <a:t>9</a:t>
            </a:r>
            <a:r>
              <a:rPr lang="ru-RU" sz="1400" u="sng" dirty="0" smtClean="0">
                <a:solidFill>
                  <a:srgbClr val="0070C0"/>
                </a:solidFill>
              </a:rPr>
              <a:t>. </a:t>
            </a:r>
            <a:r>
              <a:rPr lang="ru-RU" sz="1400" b="1" u="sng" dirty="0" smtClean="0">
                <a:solidFill>
                  <a:srgbClr val="0070C0"/>
                </a:solidFill>
              </a:rPr>
              <a:t>Содержательный </a:t>
            </a:r>
            <a:r>
              <a:rPr lang="ru-RU" sz="1400" b="1" dirty="0" smtClean="0">
                <a:hlinkClick r:id="rId3" action="ppaction://hlinkfile"/>
              </a:rPr>
              <a:t>раздел</a:t>
            </a:r>
            <a:r>
              <a:rPr lang="ru-RU" sz="1400" b="1" dirty="0" smtClean="0"/>
              <a:t> </a:t>
            </a:r>
            <a:r>
              <a:rPr lang="ru-RU" sz="1400" dirty="0" smtClean="0"/>
              <a:t>ФОП НОО включает …:</a:t>
            </a:r>
          </a:p>
          <a:p>
            <a:pPr algn="just"/>
            <a:r>
              <a:rPr lang="ru-RU" sz="1400" dirty="0" smtClean="0"/>
              <a:t>- </a:t>
            </a:r>
            <a:r>
              <a:rPr lang="ru-RU" sz="1400" b="1" i="1" dirty="0" smtClean="0"/>
              <a:t>федеральные рабочие программы учебных предмет</a:t>
            </a:r>
            <a:r>
              <a:rPr lang="ru-RU" sz="1400" dirty="0" smtClean="0"/>
              <a:t>ов;</a:t>
            </a:r>
          </a:p>
          <a:p>
            <a:pPr algn="just"/>
            <a:r>
              <a:rPr lang="ru-RU" sz="1400" dirty="0" smtClean="0"/>
              <a:t>- программу формирования универсальных учебных действий у обучающихся</a:t>
            </a:r>
            <a:r>
              <a:rPr lang="ru-RU" sz="1400" baseline="30000" dirty="0" smtClean="0"/>
              <a:t> </a:t>
            </a:r>
            <a:r>
              <a:rPr lang="ru-RU" sz="1400" dirty="0" smtClean="0"/>
              <a:t>;</a:t>
            </a:r>
          </a:p>
          <a:p>
            <a:pPr algn="just">
              <a:buFontTx/>
              <a:buChar char="-"/>
            </a:pPr>
            <a:r>
              <a:rPr lang="ru-RU" sz="1400" b="1" i="1" dirty="0" smtClean="0"/>
              <a:t>федеральную рабочую программу воспитания. </a:t>
            </a:r>
          </a:p>
          <a:p>
            <a:pPr algn="just"/>
            <a:r>
              <a:rPr lang="ru-RU" sz="1400" dirty="0" smtClean="0"/>
              <a:t>16. </a:t>
            </a:r>
            <a:r>
              <a:rPr lang="ru-RU" sz="1400" b="1" u="sng" dirty="0" smtClean="0">
                <a:solidFill>
                  <a:srgbClr val="0070C0"/>
                </a:solidFill>
              </a:rPr>
              <a:t>Организационный</a:t>
            </a:r>
            <a:r>
              <a:rPr lang="ru-RU" sz="1400" b="1" dirty="0" smtClean="0">
                <a:solidFill>
                  <a:srgbClr val="0070C0"/>
                </a:solidFill>
              </a:rPr>
              <a:t> </a:t>
            </a:r>
            <a:r>
              <a:rPr lang="ru-RU" sz="1400" b="1" dirty="0" smtClean="0">
                <a:solidFill>
                  <a:srgbClr val="0070C0"/>
                </a:solidFill>
                <a:hlinkClick r:id="rId4" action="ppaction://hlinkfile"/>
              </a:rPr>
              <a:t>раздел</a:t>
            </a:r>
            <a:r>
              <a:rPr lang="ru-RU" sz="1400" b="1" dirty="0" smtClean="0">
                <a:solidFill>
                  <a:srgbClr val="0070C0"/>
                </a:solidFill>
              </a:rPr>
              <a:t> </a:t>
            </a:r>
            <a:r>
              <a:rPr lang="ru-RU" sz="1400" dirty="0" smtClean="0"/>
              <a:t>ФОП НОО определяет общие рамки организации образовательной деятельности, а также организационные механизмы и условия реализации программы начального общего образования</a:t>
            </a:r>
            <a:r>
              <a:rPr lang="ru-RU" sz="1400" baseline="30000" dirty="0" smtClean="0"/>
              <a:t> </a:t>
            </a:r>
            <a:r>
              <a:rPr lang="ru-RU" sz="1400" dirty="0" smtClean="0"/>
              <a:t>и включает:</a:t>
            </a:r>
          </a:p>
          <a:p>
            <a:pPr algn="just"/>
            <a:r>
              <a:rPr lang="ru-RU" sz="1400" dirty="0" smtClean="0"/>
              <a:t>- федеральный учебный план;</a:t>
            </a:r>
          </a:p>
          <a:p>
            <a:pPr algn="just"/>
            <a:r>
              <a:rPr lang="ru-RU" sz="1400" dirty="0" smtClean="0"/>
              <a:t>- федеральный план внеурочной деятельности;</a:t>
            </a:r>
          </a:p>
          <a:p>
            <a:pPr algn="just"/>
            <a:r>
              <a:rPr lang="ru-RU" sz="1400" dirty="0" smtClean="0"/>
              <a:t>- федеральный календарный учебный график;</a:t>
            </a:r>
          </a:p>
          <a:p>
            <a:pPr algn="just"/>
            <a:r>
              <a:rPr lang="ru-RU" sz="1400" dirty="0" smtClean="0"/>
              <a:t>- федеральный календарный план воспитательной работы, содержащий перечень событий и мероприятий воспитательной направленности, которые организуются и проводятся образовательной организацией или в которых образовательная организация принимает участие в учебном году или периоде обучения.</a:t>
            </a:r>
            <a:endParaRPr lang="ru-RU" sz="1600" dirty="0"/>
          </a:p>
        </p:txBody>
      </p:sp>
      <p:sp>
        <p:nvSpPr>
          <p:cNvPr id="7" name="Прямоугольник 6"/>
          <p:cNvSpPr/>
          <p:nvPr/>
        </p:nvSpPr>
        <p:spPr>
          <a:xfrm>
            <a:off x="4400549" y="682229"/>
            <a:ext cx="4129089" cy="61757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400" u="sng" dirty="0" smtClean="0"/>
              <a:t>7</a:t>
            </a:r>
            <a:r>
              <a:rPr lang="ru-RU" sz="1400" b="1" u="sng" dirty="0" smtClean="0">
                <a:solidFill>
                  <a:srgbClr val="0070C0"/>
                </a:solidFill>
              </a:rPr>
              <a:t>. Целевой раздел ФОП ООО </a:t>
            </a:r>
            <a:r>
              <a:rPr lang="ru-RU" sz="1400" u="sng" dirty="0" smtClean="0"/>
              <a:t>включает:</a:t>
            </a:r>
            <a:endParaRPr lang="ru-RU" sz="1400" dirty="0" smtClean="0"/>
          </a:p>
          <a:p>
            <a:pPr algn="just"/>
            <a:r>
              <a:rPr lang="ru-RU" sz="1400" dirty="0" smtClean="0"/>
              <a:t>- пояснительную записку;</a:t>
            </a:r>
          </a:p>
          <a:p>
            <a:pPr algn="just"/>
            <a:r>
              <a:rPr lang="ru-RU" sz="1400" dirty="0" smtClean="0"/>
              <a:t>- планируемые результаты освоения обучающимися ФОП ООО;</a:t>
            </a:r>
          </a:p>
          <a:p>
            <a:pPr algn="just"/>
            <a:r>
              <a:rPr lang="ru-RU" sz="1400" dirty="0" smtClean="0"/>
              <a:t>- систему оценки достижения планируемых результатов освоения ФОП ООО</a:t>
            </a:r>
            <a:r>
              <a:rPr lang="ru-RU" sz="1400" baseline="30000" dirty="0" smtClean="0"/>
              <a:t> </a:t>
            </a:r>
            <a:r>
              <a:rPr lang="ru-RU" sz="1400" dirty="0" smtClean="0"/>
              <a:t>.</a:t>
            </a:r>
          </a:p>
          <a:p>
            <a:pPr algn="just"/>
            <a:r>
              <a:rPr lang="ru-RU" sz="1400" u="sng" dirty="0" smtClean="0"/>
              <a:t>8. </a:t>
            </a:r>
            <a:r>
              <a:rPr lang="ru-RU" sz="1400" b="1" u="sng" dirty="0" smtClean="0">
                <a:solidFill>
                  <a:srgbClr val="0070C0"/>
                </a:solidFill>
              </a:rPr>
              <a:t>Содержательный раздел ФОП ООО включает…:</a:t>
            </a:r>
            <a:endParaRPr lang="ru-RU" sz="1400" b="1" dirty="0" smtClean="0">
              <a:solidFill>
                <a:srgbClr val="0070C0"/>
              </a:solidFill>
            </a:endParaRPr>
          </a:p>
          <a:p>
            <a:pPr algn="just"/>
            <a:r>
              <a:rPr lang="ru-RU" sz="1400" dirty="0" smtClean="0"/>
              <a:t>- </a:t>
            </a:r>
            <a:r>
              <a:rPr lang="ru-RU" sz="1400" b="1" i="1" dirty="0" smtClean="0"/>
              <a:t>федеральные рабочие программы учебных предметов;</a:t>
            </a:r>
          </a:p>
          <a:p>
            <a:pPr algn="just"/>
            <a:r>
              <a:rPr lang="ru-RU" sz="1400" dirty="0" smtClean="0"/>
              <a:t>- программу формирования универсальных учебных действий у обучающихся</a:t>
            </a:r>
            <a:r>
              <a:rPr lang="ru-RU" sz="1400" baseline="30000" dirty="0" smtClean="0"/>
              <a:t> </a:t>
            </a:r>
            <a:r>
              <a:rPr lang="ru-RU" sz="1400" dirty="0" smtClean="0"/>
              <a:t>;</a:t>
            </a:r>
          </a:p>
          <a:p>
            <a:pPr algn="just">
              <a:buFontTx/>
              <a:buChar char="-"/>
            </a:pPr>
            <a:r>
              <a:rPr lang="ru-RU" sz="1400" b="1" i="1" dirty="0" smtClean="0"/>
              <a:t>федеральную рабочую программу воспитания.</a:t>
            </a:r>
          </a:p>
          <a:p>
            <a:pPr algn="just"/>
            <a:r>
              <a:rPr lang="ru-RU" sz="1400" dirty="0" smtClean="0"/>
              <a:t>15. </a:t>
            </a:r>
            <a:r>
              <a:rPr lang="ru-RU" sz="1400" b="1" u="sng" dirty="0" smtClean="0">
                <a:solidFill>
                  <a:srgbClr val="0070C0"/>
                </a:solidFill>
              </a:rPr>
              <a:t>Организационный раздел ФОП ООО </a:t>
            </a:r>
            <a:r>
              <a:rPr lang="ru-RU" sz="1400" dirty="0" smtClean="0"/>
              <a:t>определяет общие рамки организации образовательной деятельности, а также организационные механизмы и условия реализации программы основного общего образования</a:t>
            </a:r>
            <a:r>
              <a:rPr lang="ru-RU" sz="1400" baseline="30000" dirty="0" smtClean="0"/>
              <a:t> </a:t>
            </a:r>
            <a:r>
              <a:rPr lang="ru-RU" sz="1400" dirty="0" smtClean="0"/>
              <a:t> и включает:</a:t>
            </a:r>
          </a:p>
          <a:p>
            <a:pPr algn="just"/>
            <a:r>
              <a:rPr lang="ru-RU" sz="1400" dirty="0" smtClean="0"/>
              <a:t>- федеральный учебный план;</a:t>
            </a:r>
          </a:p>
          <a:p>
            <a:pPr algn="just"/>
            <a:r>
              <a:rPr lang="ru-RU" sz="1400" dirty="0" smtClean="0"/>
              <a:t>- федеральный план внеурочной деятельности;</a:t>
            </a:r>
          </a:p>
          <a:p>
            <a:pPr algn="just"/>
            <a:r>
              <a:rPr lang="ru-RU" sz="1400" dirty="0" smtClean="0"/>
              <a:t>- федеральный календарный учебный график;</a:t>
            </a:r>
          </a:p>
          <a:p>
            <a:pPr algn="just"/>
            <a:r>
              <a:rPr lang="ru-RU" sz="1400" dirty="0" smtClean="0"/>
              <a:t>- федеральный календарный план воспитательной работы, содержащий перечень событий и мероприятий воспитательной направленности, которые организуются и проводятся образовательной организацией или в которых образовательная организация принимает участие в учебном году или периоде обучения.</a:t>
            </a:r>
            <a:endParaRPr lang="ru-RU" sz="1400" b="1" i="1" dirty="0"/>
          </a:p>
        </p:txBody>
      </p:sp>
      <p:sp>
        <p:nvSpPr>
          <p:cNvPr id="8" name="Прямоугольник 7"/>
          <p:cNvSpPr/>
          <p:nvPr/>
        </p:nvSpPr>
        <p:spPr>
          <a:xfrm>
            <a:off x="8629649" y="696516"/>
            <a:ext cx="3562351" cy="61863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u="sng" dirty="0" smtClean="0"/>
              <a:t>7. </a:t>
            </a:r>
            <a:r>
              <a:rPr lang="ru-RU" sz="1400" b="1" u="sng" dirty="0" smtClean="0">
                <a:solidFill>
                  <a:srgbClr val="0070C0"/>
                </a:solidFill>
              </a:rPr>
              <a:t>Целевой раздел ФОП СОО </a:t>
            </a:r>
            <a:r>
              <a:rPr lang="ru-RU" sz="1400" u="sng" dirty="0" smtClean="0"/>
              <a:t>включает:</a:t>
            </a:r>
            <a:endParaRPr lang="ru-RU" sz="1400" dirty="0" smtClean="0"/>
          </a:p>
          <a:p>
            <a:r>
              <a:rPr lang="ru-RU" sz="1400" dirty="0" smtClean="0"/>
              <a:t>- пояснительную записку;</a:t>
            </a:r>
          </a:p>
          <a:p>
            <a:r>
              <a:rPr lang="ru-RU" sz="1400" dirty="0" smtClean="0"/>
              <a:t>- планируемые результаты освоения обучающимися ФОП СОО;</a:t>
            </a:r>
          </a:p>
          <a:p>
            <a:r>
              <a:rPr lang="ru-RU" sz="1400" dirty="0" smtClean="0"/>
              <a:t>- систему оценки достижения планируемых результатов освоения ФОП СОО.</a:t>
            </a:r>
          </a:p>
          <a:p>
            <a:r>
              <a:rPr lang="ru-RU" sz="1400" u="sng" dirty="0" smtClean="0"/>
              <a:t>8. </a:t>
            </a:r>
            <a:r>
              <a:rPr lang="ru-RU" sz="1400" b="1" u="sng" dirty="0" smtClean="0">
                <a:solidFill>
                  <a:srgbClr val="0070C0"/>
                </a:solidFill>
              </a:rPr>
              <a:t>Содержательный раздел ФОП ООО включает …:</a:t>
            </a:r>
            <a:endParaRPr lang="ru-RU" sz="1400" b="1" dirty="0" smtClean="0">
              <a:solidFill>
                <a:srgbClr val="0070C0"/>
              </a:solidFill>
            </a:endParaRPr>
          </a:p>
          <a:p>
            <a:pPr algn="just"/>
            <a:r>
              <a:rPr lang="ru-RU" sz="1400" dirty="0" smtClean="0"/>
              <a:t>- </a:t>
            </a:r>
            <a:r>
              <a:rPr lang="ru-RU" sz="1400" b="1" i="1" dirty="0" smtClean="0"/>
              <a:t>федеральные рабочие программы учебных предметов</a:t>
            </a:r>
            <a:r>
              <a:rPr lang="ru-RU" sz="1400" dirty="0" smtClean="0"/>
              <a:t>;</a:t>
            </a:r>
          </a:p>
          <a:p>
            <a:pPr algn="just"/>
            <a:r>
              <a:rPr lang="ru-RU" sz="1400" dirty="0" smtClean="0"/>
              <a:t>- программу формирования универсальных учебных действий у обучающихся;</a:t>
            </a:r>
          </a:p>
          <a:p>
            <a:pPr>
              <a:buFontTx/>
              <a:buChar char="-"/>
            </a:pPr>
            <a:r>
              <a:rPr lang="ru-RU" sz="1400" b="1" i="1" dirty="0" smtClean="0"/>
              <a:t>федеральную рабочую программу воспитания.</a:t>
            </a:r>
          </a:p>
          <a:p>
            <a:r>
              <a:rPr lang="ru-RU" sz="1400" dirty="0" smtClean="0"/>
              <a:t> 14. Организационный раздел ФОП ООО определяет общие рамки организации образовательной деятельности, а также организационные механизмы и условия реализации программы среднего общего образования</a:t>
            </a:r>
            <a:r>
              <a:rPr lang="ru-RU" sz="1400" baseline="30000" dirty="0" smtClean="0"/>
              <a:t> </a:t>
            </a:r>
            <a:r>
              <a:rPr lang="ru-RU" sz="1400" dirty="0" smtClean="0"/>
              <a:t> и включает:</a:t>
            </a:r>
          </a:p>
          <a:p>
            <a:r>
              <a:rPr lang="ru-RU" sz="1400" dirty="0" smtClean="0"/>
              <a:t>- федеральный учебный план;</a:t>
            </a:r>
          </a:p>
          <a:p>
            <a:r>
              <a:rPr lang="ru-RU" sz="1400" dirty="0" smtClean="0"/>
              <a:t>- федеральный план внеурочной деятельности;</a:t>
            </a:r>
          </a:p>
          <a:p>
            <a:r>
              <a:rPr lang="ru-RU" sz="1400" dirty="0" smtClean="0"/>
              <a:t>- федеральный календарный учебный график;</a:t>
            </a:r>
          </a:p>
          <a:p>
            <a:r>
              <a:rPr lang="ru-RU" sz="1400" dirty="0" smtClean="0"/>
              <a:t>- федеральный календарный план воспитательной работы.</a:t>
            </a:r>
          </a:p>
          <a:p>
            <a:pPr algn="just"/>
            <a:endParaRPr lang="ru-RU" sz="1400" b="1" i="1" dirty="0"/>
          </a:p>
        </p:txBody>
      </p:sp>
    </p:spTree>
    <p:extLst>
      <p:ext uri="{BB962C8B-B14F-4D97-AF65-F5344CB8AC3E}">
        <p14:creationId xmlns:p14="http://schemas.microsoft.com/office/powerpoint/2010/main" val="259670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l="36214" t="17143" r="31143" b="7048"/>
          <a:stretch/>
        </p:blipFill>
        <p:spPr>
          <a:xfrm>
            <a:off x="931817" y="391887"/>
            <a:ext cx="4119154" cy="5878284"/>
          </a:xfrm>
          <a:prstGeom prst="rect">
            <a:avLst/>
          </a:prstGeom>
          <a:ln>
            <a:solidFill>
              <a:schemeClr val="accent5">
                <a:lumMod val="75000"/>
              </a:schemeClr>
            </a:solidFill>
          </a:ln>
        </p:spPr>
      </p:pic>
      <p:sp>
        <p:nvSpPr>
          <p:cNvPr id="3" name="TextBox 2"/>
          <p:cNvSpPr txBox="1"/>
          <p:nvPr/>
        </p:nvSpPr>
        <p:spPr>
          <a:xfrm>
            <a:off x="5599611" y="461554"/>
            <a:ext cx="6252755" cy="2862322"/>
          </a:xfrm>
          <a:prstGeom prst="rect">
            <a:avLst/>
          </a:prstGeom>
          <a:noFill/>
        </p:spPr>
        <p:txBody>
          <a:bodyPr wrap="square" rtlCol="0">
            <a:spAutoFit/>
          </a:bodyPr>
          <a:lstStyle/>
          <a:p>
            <a:pPr algn="just"/>
            <a:r>
              <a:rPr lang="ru-RU" sz="2000" dirty="0" smtClean="0">
                <a:solidFill>
                  <a:srgbClr val="C00000"/>
                </a:solidFill>
              </a:rPr>
              <a:t>!!!!! Образовательным организациям, реализующим программы дошкольного образования, необходимо учесть, что </a:t>
            </a:r>
            <a:r>
              <a:rPr lang="ru-RU" sz="2000" b="1" dirty="0" smtClean="0">
                <a:solidFill>
                  <a:srgbClr val="C00000"/>
                </a:solidFill>
              </a:rPr>
              <a:t>утверждена федеральная образовательная программа дошкольного образования:</a:t>
            </a:r>
          </a:p>
          <a:p>
            <a:pPr algn="just"/>
            <a:endParaRPr lang="ru-RU" sz="2000" b="1" dirty="0">
              <a:solidFill>
                <a:srgbClr val="C00000"/>
              </a:solidFill>
            </a:endParaRPr>
          </a:p>
          <a:p>
            <a:pPr algn="just"/>
            <a:r>
              <a:rPr lang="ru-RU" sz="2000" b="1" dirty="0" smtClean="0">
                <a:solidFill>
                  <a:srgbClr val="002060"/>
                </a:solidFill>
              </a:rPr>
              <a:t>- приказ </a:t>
            </a:r>
            <a:r>
              <a:rPr lang="ru-RU" sz="2000" b="1" dirty="0" err="1" smtClean="0">
                <a:solidFill>
                  <a:srgbClr val="002060"/>
                </a:solidFill>
              </a:rPr>
              <a:t>Минпросвещения</a:t>
            </a:r>
            <a:r>
              <a:rPr lang="ru-RU" sz="2000" b="1" dirty="0" smtClean="0">
                <a:solidFill>
                  <a:srgbClr val="002060"/>
                </a:solidFill>
              </a:rPr>
              <a:t> России от 25 ноября 2022 г. №1028 «Об утверждении федеральной образовательной программы дошкольного образования» (рег. </a:t>
            </a:r>
            <a:r>
              <a:rPr lang="ru-RU" sz="2000" b="1" dirty="0">
                <a:solidFill>
                  <a:srgbClr val="002060"/>
                </a:solidFill>
              </a:rPr>
              <a:t>н</a:t>
            </a:r>
            <a:r>
              <a:rPr lang="ru-RU" sz="2000" b="1" dirty="0" smtClean="0">
                <a:solidFill>
                  <a:srgbClr val="002060"/>
                </a:solidFill>
              </a:rPr>
              <a:t>омер 71847 от 28 декабря 2022 г.)</a:t>
            </a:r>
            <a:endParaRPr lang="ru-RU" sz="2000" b="1" dirty="0">
              <a:solidFill>
                <a:srgbClr val="002060"/>
              </a:solidFill>
            </a:endParaRPr>
          </a:p>
        </p:txBody>
      </p:sp>
    </p:spTree>
    <p:extLst>
      <p:ext uri="{BB962C8B-B14F-4D97-AF65-F5344CB8AC3E}">
        <p14:creationId xmlns:p14="http://schemas.microsoft.com/office/powerpoint/2010/main" val="168513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14413" y="280125"/>
            <a:ext cx="10429875" cy="1200329"/>
          </a:xfrm>
          <a:prstGeom prst="rect">
            <a:avLst/>
          </a:prstGeom>
        </p:spPr>
        <p:txBody>
          <a:bodyPr wrap="square">
            <a:spAutoFit/>
          </a:bodyPr>
          <a:lstStyle/>
          <a:p>
            <a:pPr algn="ctr"/>
            <a:r>
              <a:rPr lang="ru-RU" b="1" dirty="0" smtClean="0">
                <a:solidFill>
                  <a:srgbClr val="0070C0"/>
                </a:solidFill>
              </a:rPr>
              <a:t>Письмо </a:t>
            </a:r>
            <a:r>
              <a:rPr lang="ru-RU" b="1" dirty="0" err="1" smtClean="0">
                <a:solidFill>
                  <a:srgbClr val="0070C0"/>
                </a:solidFill>
              </a:rPr>
              <a:t>Минпросвещения</a:t>
            </a:r>
            <a:r>
              <a:rPr lang="ru-RU" b="1" dirty="0" smtClean="0">
                <a:solidFill>
                  <a:srgbClr val="0070C0"/>
                </a:solidFill>
              </a:rPr>
              <a:t> </a:t>
            </a:r>
            <a:r>
              <a:rPr lang="ru-RU" b="1" dirty="0">
                <a:solidFill>
                  <a:srgbClr val="0070C0"/>
                </a:solidFill>
              </a:rPr>
              <a:t>России от 13.01.2023 N </a:t>
            </a:r>
            <a:r>
              <a:rPr lang="ru-RU" b="1" dirty="0" smtClean="0">
                <a:solidFill>
                  <a:srgbClr val="0070C0"/>
                </a:solidFill>
              </a:rPr>
              <a:t>03-49</a:t>
            </a:r>
          </a:p>
          <a:p>
            <a:pPr algn="ctr"/>
            <a:r>
              <a:rPr lang="ru-RU" b="1" dirty="0" smtClean="0">
                <a:solidFill>
                  <a:srgbClr val="0070C0"/>
                </a:solidFill>
              </a:rPr>
              <a:t> </a:t>
            </a:r>
            <a:r>
              <a:rPr lang="ru-RU" b="1" dirty="0">
                <a:solidFill>
                  <a:srgbClr val="0070C0"/>
                </a:solidFill>
              </a:rPr>
              <a:t>"О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p>
        </p:txBody>
      </p:sp>
      <p:sp>
        <p:nvSpPr>
          <p:cNvPr id="2" name="Прямоугольник 1"/>
          <p:cNvSpPr/>
          <p:nvPr/>
        </p:nvSpPr>
        <p:spPr>
          <a:xfrm>
            <a:off x="670560" y="1905065"/>
            <a:ext cx="10773728" cy="3785652"/>
          </a:xfrm>
          <a:prstGeom prst="rect">
            <a:avLst/>
          </a:prstGeom>
        </p:spPr>
        <p:txBody>
          <a:bodyPr wrap="square">
            <a:spAutoFit/>
          </a:bodyPr>
          <a:lstStyle/>
          <a:p>
            <a:pPr fontAlgn="base"/>
            <a:r>
              <a:rPr lang="ru-RU" sz="1600" dirty="0" smtClean="0">
                <a:solidFill>
                  <a:srgbClr val="222222"/>
                </a:solidFill>
              </a:rPr>
              <a:t>1</a:t>
            </a:r>
            <a:r>
              <a:rPr lang="ru-RU" sz="1600" dirty="0" smtClean="0"/>
              <a:t>. </a:t>
            </a:r>
            <a:r>
              <a:rPr lang="ru-RU" sz="1600" b="1" dirty="0"/>
              <a:t>Общие положения.</a:t>
            </a:r>
          </a:p>
          <a:p>
            <a:pPr fontAlgn="base"/>
            <a:r>
              <a:rPr lang="ru-RU" sz="1600" dirty="0"/>
              <a:t>Установленная ФГОС общего образования </a:t>
            </a:r>
            <a:r>
              <a:rPr lang="ru-RU" sz="1600" i="1" dirty="0"/>
              <a:t>система оценки достижения обучающимися планируемых результатов освоения общеобразовательных программ на всех уровнях образования имеет единую структуру и строится на общих для всех уровней принципах и положениях</a:t>
            </a:r>
            <a:r>
              <a:rPr lang="ru-RU" sz="1600" i="1" dirty="0" smtClean="0"/>
              <a:t>.</a:t>
            </a:r>
          </a:p>
          <a:p>
            <a:pPr fontAlgn="base"/>
            <a:endParaRPr lang="ru-RU" sz="1600" i="1" dirty="0"/>
          </a:p>
          <a:p>
            <a:pPr algn="just" fontAlgn="base"/>
            <a:r>
              <a:rPr lang="ru-RU" sz="1600" b="1" dirty="0"/>
              <a:t>1.1. Ориентация оценки на управление качеством образования</a:t>
            </a:r>
            <a:r>
              <a:rPr lang="ru-RU" sz="1600" b="1" dirty="0" smtClean="0"/>
              <a:t>.</a:t>
            </a:r>
          </a:p>
          <a:p>
            <a:pPr algn="just" fontAlgn="base"/>
            <a:endParaRPr lang="ru-RU" sz="1600" b="1" dirty="0"/>
          </a:p>
          <a:p>
            <a:pPr algn="just" fontAlgn="base"/>
            <a:r>
              <a:rPr lang="ru-RU" sz="1600" dirty="0"/>
              <a:t>Принципиально важным положением организации системы оценки является выход за рамки контроля знаний. Ее важнейшей функцией становится ориентация образовательного процесса на достижение планируемых результатов, обеспечение на этой основе эффективной обратной связи, позволяющей осуществлять управление образовательным процессом. Это, в свою очередь, предполагает вовлеченность в оценочную деятельность не только педагогов, но и самих обучающихся</a:t>
            </a:r>
            <a:r>
              <a:rPr lang="ru-RU" sz="1600" dirty="0" smtClean="0"/>
              <a:t>.</a:t>
            </a:r>
          </a:p>
          <a:p>
            <a:pPr algn="just" fontAlgn="base"/>
            <a:endParaRPr lang="ru-RU" sz="1600" dirty="0"/>
          </a:p>
          <a:p>
            <a:pPr algn="just" fontAlgn="base"/>
            <a:r>
              <a:rPr lang="ru-RU" sz="1600" dirty="0"/>
              <a:t>Единым механизмом управления качеством образовательных результатов является </a:t>
            </a:r>
            <a:r>
              <a:rPr lang="ru-RU" sz="1600" b="1" i="1" dirty="0"/>
              <a:t>ориентация на планируемые результаты и комплексный подход к их оценке.</a:t>
            </a:r>
            <a:endParaRPr lang="ru-RU" sz="1600" b="1" i="1" dirty="0">
              <a:effectLst/>
            </a:endParaRPr>
          </a:p>
        </p:txBody>
      </p:sp>
    </p:spTree>
    <p:extLst>
      <p:ext uri="{BB962C8B-B14F-4D97-AF65-F5344CB8AC3E}">
        <p14:creationId xmlns:p14="http://schemas.microsoft.com/office/powerpoint/2010/main" val="1114132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14413" y="280125"/>
            <a:ext cx="10429875" cy="1200329"/>
          </a:xfrm>
          <a:prstGeom prst="rect">
            <a:avLst/>
          </a:prstGeom>
        </p:spPr>
        <p:txBody>
          <a:bodyPr wrap="square">
            <a:spAutoFit/>
          </a:bodyPr>
          <a:lstStyle/>
          <a:p>
            <a:pPr algn="ctr"/>
            <a:r>
              <a:rPr lang="ru-RU" b="1" dirty="0" smtClean="0">
                <a:solidFill>
                  <a:srgbClr val="0070C0"/>
                </a:solidFill>
              </a:rPr>
              <a:t>Письмо </a:t>
            </a:r>
            <a:r>
              <a:rPr lang="ru-RU" b="1" dirty="0" err="1" smtClean="0">
                <a:solidFill>
                  <a:srgbClr val="0070C0"/>
                </a:solidFill>
              </a:rPr>
              <a:t>Минпросвещения</a:t>
            </a:r>
            <a:r>
              <a:rPr lang="ru-RU" b="1" dirty="0" smtClean="0">
                <a:solidFill>
                  <a:srgbClr val="0070C0"/>
                </a:solidFill>
              </a:rPr>
              <a:t> </a:t>
            </a:r>
            <a:r>
              <a:rPr lang="ru-RU" b="1" dirty="0">
                <a:solidFill>
                  <a:srgbClr val="0070C0"/>
                </a:solidFill>
              </a:rPr>
              <a:t>России от 13.01.2023 N </a:t>
            </a:r>
            <a:r>
              <a:rPr lang="ru-RU" b="1" dirty="0" smtClean="0">
                <a:solidFill>
                  <a:srgbClr val="0070C0"/>
                </a:solidFill>
              </a:rPr>
              <a:t>03-49</a:t>
            </a:r>
          </a:p>
          <a:p>
            <a:pPr algn="ctr"/>
            <a:r>
              <a:rPr lang="ru-RU" b="1" dirty="0" smtClean="0">
                <a:solidFill>
                  <a:srgbClr val="0070C0"/>
                </a:solidFill>
              </a:rPr>
              <a:t> </a:t>
            </a:r>
            <a:r>
              <a:rPr lang="ru-RU" b="1" dirty="0">
                <a:solidFill>
                  <a:srgbClr val="0070C0"/>
                </a:solidFill>
              </a:rPr>
              <a:t>"О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p>
        </p:txBody>
      </p:sp>
      <p:sp>
        <p:nvSpPr>
          <p:cNvPr id="4" name="Прямоугольник 3"/>
          <p:cNvSpPr/>
          <p:nvPr/>
        </p:nvSpPr>
        <p:spPr>
          <a:xfrm>
            <a:off x="161108" y="1480454"/>
            <a:ext cx="11517085" cy="5016758"/>
          </a:xfrm>
          <a:prstGeom prst="rect">
            <a:avLst/>
          </a:prstGeom>
        </p:spPr>
        <p:txBody>
          <a:bodyPr wrap="square">
            <a:spAutoFit/>
          </a:bodyPr>
          <a:lstStyle/>
          <a:p>
            <a:pPr algn="just" fontAlgn="base"/>
            <a:r>
              <a:rPr lang="ru-RU" sz="1600" b="1" dirty="0">
                <a:solidFill>
                  <a:srgbClr val="222222"/>
                </a:solidFill>
              </a:rPr>
              <a:t>1.2. Внутреннее и внешнее оценивание.</a:t>
            </a:r>
          </a:p>
          <a:p>
            <a:pPr algn="just" fontAlgn="base"/>
            <a:r>
              <a:rPr lang="ru-RU" sz="1600" dirty="0">
                <a:solidFill>
                  <a:srgbClr val="222222"/>
                </a:solidFill>
              </a:rPr>
              <a:t>На всех уровнях школьного образования система оценивания включает различные формы оценки, которые можно условно разделить на </a:t>
            </a:r>
            <a:r>
              <a:rPr lang="ru-RU" sz="1600" b="1" i="1" dirty="0">
                <a:solidFill>
                  <a:srgbClr val="222222"/>
                </a:solidFill>
              </a:rPr>
              <a:t>две большие группы - внутреннее (</a:t>
            </a:r>
            <a:r>
              <a:rPr lang="ru-RU" sz="1600" b="1" i="1" dirty="0" err="1">
                <a:solidFill>
                  <a:srgbClr val="222222"/>
                </a:solidFill>
              </a:rPr>
              <a:t>внутришкольное</a:t>
            </a:r>
            <a:r>
              <a:rPr lang="ru-RU" sz="1600" b="1" i="1" dirty="0">
                <a:solidFill>
                  <a:srgbClr val="222222"/>
                </a:solidFill>
              </a:rPr>
              <a:t>) оценивание и внешнее оценивание</a:t>
            </a:r>
            <a:r>
              <a:rPr lang="ru-RU" sz="1600" dirty="0">
                <a:solidFill>
                  <a:srgbClr val="222222"/>
                </a:solidFill>
              </a:rPr>
              <a:t>. Они направлены на выявление особенностей достижения обучающимися образовательных результатов</a:t>
            </a:r>
            <a:r>
              <a:rPr lang="ru-RU" sz="1600" dirty="0" smtClean="0">
                <a:solidFill>
                  <a:srgbClr val="222222"/>
                </a:solidFill>
              </a:rPr>
              <a:t>.</a:t>
            </a:r>
          </a:p>
          <a:p>
            <a:pPr algn="just" fontAlgn="base"/>
            <a:r>
              <a:rPr lang="ru-RU" sz="1600" b="1" i="1" dirty="0">
                <a:solidFill>
                  <a:srgbClr val="0070C0"/>
                </a:solidFill>
              </a:rPr>
              <a:t>Внутреннее (</a:t>
            </a:r>
            <a:r>
              <a:rPr lang="ru-RU" sz="1600" b="1" i="1" dirty="0" err="1">
                <a:solidFill>
                  <a:srgbClr val="0070C0"/>
                </a:solidFill>
              </a:rPr>
              <a:t>внутришкольное</a:t>
            </a:r>
            <a:r>
              <a:rPr lang="ru-RU" sz="1600" b="1" i="1" dirty="0">
                <a:solidFill>
                  <a:srgbClr val="0070C0"/>
                </a:solidFill>
              </a:rPr>
              <a:t>) оценивание</a:t>
            </a:r>
            <a:r>
              <a:rPr lang="ru-RU" sz="1600" b="1" dirty="0">
                <a:solidFill>
                  <a:srgbClr val="0070C0"/>
                </a:solidFill>
              </a:rPr>
              <a:t> </a:t>
            </a:r>
            <a:r>
              <a:rPr lang="ru-RU" sz="1600" dirty="0"/>
              <a:t>предназначается для организации процесса обучения в классе по учебным предметам и </a:t>
            </a:r>
            <a:r>
              <a:rPr lang="ru-RU" sz="1600" i="1" dirty="0"/>
              <a:t>регулируется локальными актами образовательной организации (положением</a:t>
            </a:r>
            <a:r>
              <a:rPr lang="ru-RU" sz="1600" dirty="0"/>
              <a:t>) </a:t>
            </a:r>
            <a:r>
              <a:rPr lang="ru-RU" sz="1600" b="1" i="1" dirty="0"/>
              <a:t>и должно включать</a:t>
            </a:r>
            <a:r>
              <a:rPr lang="ru-RU" sz="1600" dirty="0"/>
              <a:t>:</a:t>
            </a:r>
          </a:p>
          <a:p>
            <a:pPr algn="just" fontAlgn="base"/>
            <a:r>
              <a:rPr lang="ru-RU" sz="1600" b="1" i="1" dirty="0"/>
              <a:t>текущую оценку</a:t>
            </a:r>
            <a:r>
              <a:rPr lang="ru-RU" sz="1600" dirty="0"/>
              <a:t>, представляющую собой процедуру оценки индивидуального продвижения обучающихся в освоении программы учебного предмета и определяемую учителем в соответствии с целями изучения тематического раздела, учебного модуля, учебного периода и пр.;</a:t>
            </a:r>
          </a:p>
          <a:p>
            <a:pPr fontAlgn="base"/>
            <a:r>
              <a:rPr lang="ru-RU" sz="1600" b="1" i="1" dirty="0"/>
              <a:t>промежуточную аттестацию</a:t>
            </a:r>
            <a:r>
              <a:rPr lang="ru-RU" sz="1600" dirty="0"/>
              <a:t>, представляющую собой процедуру аттестации обучающихся по предмету (предметам), которая может проводиться по итогам учебного года или иного учебного периода;</a:t>
            </a:r>
          </a:p>
          <a:p>
            <a:pPr fontAlgn="base"/>
            <a:r>
              <a:rPr lang="ru-RU" sz="1600" b="1" i="1" dirty="0"/>
              <a:t>стартовые (диагностические) работы, </a:t>
            </a:r>
            <a:r>
              <a:rPr lang="ru-RU" sz="1600" dirty="0"/>
              <a:t>направленные на оценку общей готовности обучающихся к обучению на данном уровне образования, готовности обучающихся к прохождению государственной итоговой аттестации и других процедур оценки качества образования;</a:t>
            </a:r>
          </a:p>
          <a:p>
            <a:pPr fontAlgn="base"/>
            <a:r>
              <a:rPr lang="ru-RU" sz="1600" b="1" i="1" dirty="0"/>
              <a:t>комплексные (диагностические) работы</a:t>
            </a:r>
            <a:r>
              <a:rPr lang="ru-RU" sz="1600" dirty="0"/>
              <a:t>, направленные на оценку достижения обучающимися предметных и </a:t>
            </a:r>
            <a:r>
              <a:rPr lang="ru-RU" sz="1600" dirty="0" err="1"/>
              <a:t>метапредметных</a:t>
            </a:r>
            <a:r>
              <a:rPr lang="ru-RU" sz="1600" dirty="0"/>
              <a:t> образовательных результатов.</a:t>
            </a:r>
          </a:p>
          <a:p>
            <a:pPr algn="just" fontAlgn="base"/>
            <a:endParaRPr lang="ru-RU" sz="1600" b="0" i="0" dirty="0">
              <a:solidFill>
                <a:srgbClr val="222222"/>
              </a:solidFill>
              <a:effectLst/>
            </a:endParaRPr>
          </a:p>
          <a:p>
            <a:pPr algn="just" fontAlgn="base"/>
            <a:r>
              <a:rPr lang="ru-RU" sz="1600" dirty="0"/>
              <a:t>Все элементы системы </a:t>
            </a:r>
            <a:r>
              <a:rPr lang="ru-RU" sz="1600" dirty="0" err="1"/>
              <a:t>внутришкольного</a:t>
            </a:r>
            <a:r>
              <a:rPr lang="ru-RU" sz="1600" dirty="0"/>
              <a:t> оценивания по учебным предметам обеспечивают </a:t>
            </a:r>
            <a:r>
              <a:rPr lang="ru-RU" sz="1600" dirty="0" err="1"/>
              <a:t>внутришкольный</a:t>
            </a:r>
            <a:r>
              <a:rPr lang="ru-RU" sz="1600" dirty="0"/>
              <a:t> мониторинг образовательных достижений, включающий </a:t>
            </a:r>
            <a:r>
              <a:rPr lang="ru-RU" sz="1600" b="1" i="1" dirty="0"/>
              <a:t>оценку уровня достижений личностных, </a:t>
            </a:r>
            <a:r>
              <a:rPr lang="ru-RU" sz="1600" b="1" i="1" dirty="0" err="1"/>
              <a:t>метапредметных</a:t>
            </a:r>
            <a:r>
              <a:rPr lang="ru-RU" sz="1600" b="1" i="1" dirty="0"/>
              <a:t> и предметных результатов</a:t>
            </a:r>
            <a:r>
              <a:rPr lang="ru-RU" sz="1600" dirty="0"/>
              <a:t>.</a:t>
            </a:r>
            <a:endParaRPr lang="ru-RU" sz="1600" b="0" i="0" dirty="0">
              <a:solidFill>
                <a:srgbClr val="222222"/>
              </a:solidFill>
              <a:effectLst/>
            </a:endParaRPr>
          </a:p>
        </p:txBody>
      </p:sp>
    </p:spTree>
    <p:extLst>
      <p:ext uri="{BB962C8B-B14F-4D97-AF65-F5344CB8AC3E}">
        <p14:creationId xmlns:p14="http://schemas.microsoft.com/office/powerpoint/2010/main" val="667117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14413" y="123371"/>
            <a:ext cx="10429875" cy="1200329"/>
          </a:xfrm>
          <a:prstGeom prst="rect">
            <a:avLst/>
          </a:prstGeom>
        </p:spPr>
        <p:txBody>
          <a:bodyPr wrap="square">
            <a:spAutoFit/>
          </a:bodyPr>
          <a:lstStyle/>
          <a:p>
            <a:pPr algn="ctr"/>
            <a:r>
              <a:rPr lang="ru-RU" b="1" dirty="0" smtClean="0">
                <a:solidFill>
                  <a:srgbClr val="0070C0"/>
                </a:solidFill>
              </a:rPr>
              <a:t>Письмо </a:t>
            </a:r>
            <a:r>
              <a:rPr lang="ru-RU" b="1" dirty="0" err="1" smtClean="0">
                <a:solidFill>
                  <a:srgbClr val="0070C0"/>
                </a:solidFill>
              </a:rPr>
              <a:t>Минпросвещения</a:t>
            </a:r>
            <a:r>
              <a:rPr lang="ru-RU" b="1" dirty="0" smtClean="0">
                <a:solidFill>
                  <a:srgbClr val="0070C0"/>
                </a:solidFill>
              </a:rPr>
              <a:t> </a:t>
            </a:r>
            <a:r>
              <a:rPr lang="ru-RU" b="1" dirty="0">
                <a:solidFill>
                  <a:srgbClr val="0070C0"/>
                </a:solidFill>
              </a:rPr>
              <a:t>России от 13.01.2023 N </a:t>
            </a:r>
            <a:r>
              <a:rPr lang="ru-RU" b="1" dirty="0" smtClean="0">
                <a:solidFill>
                  <a:srgbClr val="0070C0"/>
                </a:solidFill>
              </a:rPr>
              <a:t>03-49</a:t>
            </a:r>
          </a:p>
          <a:p>
            <a:pPr algn="ctr"/>
            <a:r>
              <a:rPr lang="ru-RU" b="1" dirty="0" smtClean="0">
                <a:solidFill>
                  <a:srgbClr val="0070C0"/>
                </a:solidFill>
              </a:rPr>
              <a:t> </a:t>
            </a:r>
            <a:r>
              <a:rPr lang="ru-RU" b="1" dirty="0">
                <a:solidFill>
                  <a:srgbClr val="0070C0"/>
                </a:solidFill>
              </a:rPr>
              <a:t>"О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p>
        </p:txBody>
      </p:sp>
      <p:sp>
        <p:nvSpPr>
          <p:cNvPr id="4" name="Прямоугольник 3"/>
          <p:cNvSpPr/>
          <p:nvPr/>
        </p:nvSpPr>
        <p:spPr>
          <a:xfrm>
            <a:off x="148044" y="1287244"/>
            <a:ext cx="11826241" cy="5570756"/>
          </a:xfrm>
          <a:prstGeom prst="rect">
            <a:avLst/>
          </a:prstGeom>
        </p:spPr>
        <p:txBody>
          <a:bodyPr wrap="square">
            <a:spAutoFit/>
          </a:bodyPr>
          <a:lstStyle/>
          <a:p>
            <a:pPr fontAlgn="base"/>
            <a:r>
              <a:rPr lang="ru-RU" b="1" dirty="0">
                <a:solidFill>
                  <a:srgbClr val="222222"/>
                </a:solidFill>
              </a:rPr>
              <a:t>1.2. Внутреннее и внешнее оценивание</a:t>
            </a:r>
            <a:r>
              <a:rPr lang="ru-RU" b="1" dirty="0" smtClean="0">
                <a:solidFill>
                  <a:srgbClr val="222222"/>
                </a:solidFill>
              </a:rPr>
              <a:t>.</a:t>
            </a:r>
            <a:r>
              <a:rPr lang="ru-RU" b="1" dirty="0">
                <a:solidFill>
                  <a:srgbClr val="0070C0"/>
                </a:solidFill>
              </a:rPr>
              <a:t> </a:t>
            </a:r>
            <a:endParaRPr lang="ru-RU" b="1" dirty="0" smtClean="0">
              <a:solidFill>
                <a:srgbClr val="0070C0"/>
              </a:solidFill>
            </a:endParaRPr>
          </a:p>
          <a:p>
            <a:pPr fontAlgn="base"/>
            <a:r>
              <a:rPr lang="ru-RU" b="1" dirty="0" smtClean="0">
                <a:solidFill>
                  <a:srgbClr val="0070C0"/>
                </a:solidFill>
              </a:rPr>
              <a:t>К </a:t>
            </a:r>
            <a:r>
              <a:rPr lang="ru-RU" b="1" dirty="0">
                <a:solidFill>
                  <a:srgbClr val="0070C0"/>
                </a:solidFill>
              </a:rPr>
              <a:t>процедурам внешней оценки относятся</a:t>
            </a:r>
            <a:r>
              <a:rPr lang="ru-RU" sz="2000" b="1" dirty="0">
                <a:solidFill>
                  <a:srgbClr val="0070C0"/>
                </a:solidFill>
              </a:rPr>
              <a:t>:</a:t>
            </a:r>
          </a:p>
          <a:p>
            <a:pPr fontAlgn="base"/>
            <a:r>
              <a:rPr lang="ru-RU" dirty="0">
                <a:solidFill>
                  <a:srgbClr val="222222"/>
                </a:solidFill>
              </a:rPr>
              <a:t>- </a:t>
            </a:r>
            <a:r>
              <a:rPr lang="ru-RU" i="1" dirty="0">
                <a:solidFill>
                  <a:srgbClr val="222222"/>
                </a:solidFill>
              </a:rPr>
              <a:t>государственная итоговая аттестация </a:t>
            </a:r>
            <a:r>
              <a:rPr lang="ru-RU" dirty="0">
                <a:solidFill>
                  <a:srgbClr val="222222"/>
                </a:solidFill>
              </a:rPr>
              <a:t>(только для уровней основного общего и среднего общего образования);</a:t>
            </a:r>
          </a:p>
          <a:p>
            <a:pPr fontAlgn="base"/>
            <a:r>
              <a:rPr lang="ru-RU" dirty="0">
                <a:solidFill>
                  <a:srgbClr val="222222"/>
                </a:solidFill>
              </a:rPr>
              <a:t>- </a:t>
            </a:r>
            <a:r>
              <a:rPr lang="ru-RU" i="1" dirty="0">
                <a:solidFill>
                  <a:srgbClr val="222222"/>
                </a:solidFill>
              </a:rPr>
              <a:t>всероссийские проверочные работы </a:t>
            </a:r>
            <a:r>
              <a:rPr lang="ru-RU" dirty="0">
                <a:solidFill>
                  <a:srgbClr val="222222"/>
                </a:solidFill>
              </a:rPr>
              <a:t>как комплексный проект в области оценки качества образования, направленный на развитие единого образовательного пространства в Российской Федерации;</a:t>
            </a:r>
          </a:p>
          <a:p>
            <a:pPr fontAlgn="base"/>
            <a:r>
              <a:rPr lang="ru-RU" dirty="0">
                <a:solidFill>
                  <a:srgbClr val="222222"/>
                </a:solidFill>
              </a:rPr>
              <a:t>- </a:t>
            </a:r>
            <a:r>
              <a:rPr lang="ru-RU" i="1" dirty="0">
                <a:solidFill>
                  <a:srgbClr val="222222"/>
                </a:solidFill>
              </a:rPr>
              <a:t>мониторинговые исследования федерального, регионального и муниципального уровней</a:t>
            </a:r>
            <a:r>
              <a:rPr lang="ru-RU" dirty="0">
                <a:solidFill>
                  <a:srgbClr val="222222"/>
                </a:solidFill>
              </a:rPr>
              <a:t>.</a:t>
            </a:r>
          </a:p>
          <a:p>
            <a:pPr fontAlgn="base"/>
            <a:r>
              <a:rPr lang="ru-RU" dirty="0">
                <a:solidFill>
                  <a:srgbClr val="222222"/>
                </a:solidFill>
              </a:rPr>
              <a:t>Ориентация внутреннего и внешнего оценивания на требования ФГОС общего образования, а также учет назначения каждой из процедур способствует преодолению разрыва между ними, объединяет их, представив как элементы единой системы оценки образовательных результатов обучающихся</a:t>
            </a:r>
            <a:r>
              <a:rPr lang="ru-RU" dirty="0" smtClean="0">
                <a:solidFill>
                  <a:srgbClr val="222222"/>
                </a:solidFill>
              </a:rPr>
              <a:t>.</a:t>
            </a:r>
            <a:r>
              <a:rPr lang="ru-RU" b="1" dirty="0">
                <a:solidFill>
                  <a:srgbClr val="222222"/>
                </a:solidFill>
              </a:rPr>
              <a:t> </a:t>
            </a:r>
            <a:endParaRPr lang="ru-RU" b="1" dirty="0" smtClean="0">
              <a:solidFill>
                <a:srgbClr val="222222"/>
              </a:solidFill>
            </a:endParaRPr>
          </a:p>
          <a:p>
            <a:pPr fontAlgn="base"/>
            <a:endParaRPr lang="ru-RU" sz="1000" b="1" dirty="0" smtClean="0">
              <a:solidFill>
                <a:srgbClr val="222222"/>
              </a:solidFill>
            </a:endParaRPr>
          </a:p>
          <a:p>
            <a:pPr fontAlgn="base"/>
            <a:r>
              <a:rPr lang="ru-RU" b="1" dirty="0" smtClean="0">
                <a:solidFill>
                  <a:srgbClr val="222222"/>
                </a:solidFill>
              </a:rPr>
              <a:t>1.3</a:t>
            </a:r>
            <a:r>
              <a:rPr lang="ru-RU" b="1" dirty="0">
                <a:solidFill>
                  <a:srgbClr val="222222"/>
                </a:solidFill>
              </a:rPr>
              <a:t>. </a:t>
            </a:r>
            <a:r>
              <a:rPr lang="ru-RU" b="1" dirty="0" err="1">
                <a:solidFill>
                  <a:srgbClr val="222222"/>
                </a:solidFill>
              </a:rPr>
              <a:t>Критериальное</a:t>
            </a:r>
            <a:r>
              <a:rPr lang="ru-RU" b="1" dirty="0">
                <a:solidFill>
                  <a:srgbClr val="222222"/>
                </a:solidFill>
              </a:rPr>
              <a:t> оценивание</a:t>
            </a:r>
            <a:r>
              <a:rPr lang="ru-RU" dirty="0" smtClean="0">
                <a:solidFill>
                  <a:srgbClr val="222222"/>
                </a:solidFill>
              </a:rPr>
              <a:t>.</a:t>
            </a:r>
            <a:endParaRPr lang="ru-RU" dirty="0">
              <a:solidFill>
                <a:srgbClr val="222222"/>
              </a:solidFill>
            </a:endParaRPr>
          </a:p>
          <a:p>
            <a:pPr fontAlgn="base"/>
            <a:r>
              <a:rPr lang="ru-RU" b="1" i="1" dirty="0" err="1">
                <a:solidFill>
                  <a:srgbClr val="222222"/>
                </a:solidFill>
              </a:rPr>
              <a:t>Критериальное</a:t>
            </a:r>
            <a:r>
              <a:rPr lang="ru-RU" b="1" i="1" dirty="0">
                <a:solidFill>
                  <a:srgbClr val="222222"/>
                </a:solidFill>
              </a:rPr>
              <a:t> оценивание </a:t>
            </a:r>
            <a:r>
              <a:rPr lang="ru-RU" dirty="0">
                <a:solidFill>
                  <a:srgbClr val="222222"/>
                </a:solidFill>
              </a:rPr>
              <a:t>- это процесс сравнения образовательных достижений обучающихся с заранее определенными и известными всем участникам образовательного процесса критериями, соответствующими целям и содержанию образования, отражающими предметные и </a:t>
            </a:r>
            <a:r>
              <a:rPr lang="ru-RU" dirty="0" err="1">
                <a:solidFill>
                  <a:srgbClr val="222222"/>
                </a:solidFill>
              </a:rPr>
              <a:t>метапредметные</a:t>
            </a:r>
            <a:r>
              <a:rPr lang="ru-RU" dirty="0">
                <a:solidFill>
                  <a:srgbClr val="222222"/>
                </a:solidFill>
              </a:rPr>
              <a:t> умения обучающихся. Таким образом, в ходе </a:t>
            </a:r>
            <a:r>
              <a:rPr lang="ru-RU" dirty="0" err="1">
                <a:solidFill>
                  <a:srgbClr val="222222"/>
                </a:solidFill>
              </a:rPr>
              <a:t>критериального</a:t>
            </a:r>
            <a:r>
              <a:rPr lang="ru-RU" dirty="0">
                <a:solidFill>
                  <a:srgbClr val="222222"/>
                </a:solidFill>
              </a:rPr>
              <a:t> оценивания осуществляется анализ процесса достижения планируемых результатов учителем, обучающимися, другими участниками образовательного процесса. Оценивание на основе критериев позволяет сделать данный процесс понятным для всех участников образовательных отношений, повышая его объективность.</a:t>
            </a:r>
          </a:p>
          <a:p>
            <a:pPr fontAlgn="base"/>
            <a:r>
              <a:rPr lang="ru-RU" sz="1600" dirty="0">
                <a:solidFill>
                  <a:srgbClr val="222222"/>
                </a:solidFill>
              </a:rPr>
              <a:t>--------------------------------</a:t>
            </a:r>
          </a:p>
          <a:p>
            <a:pPr fontAlgn="base"/>
            <a:r>
              <a:rPr lang="ru-RU" sz="1600" dirty="0">
                <a:solidFill>
                  <a:srgbClr val="222222"/>
                </a:solidFill>
              </a:rPr>
              <a:t> Критерий - признак, на основании которого производится оценка, определение или классификация исследуемого объекта; свойство изучаемого объекта, которое позволяет судить о его состоянии и уровне функционирования и развития</a:t>
            </a:r>
            <a:r>
              <a:rPr lang="ru-RU" sz="1600" dirty="0" smtClean="0">
                <a:solidFill>
                  <a:srgbClr val="222222"/>
                </a:solidFill>
              </a:rPr>
              <a:t>.</a:t>
            </a:r>
            <a:endParaRPr lang="ru-RU" sz="2000" b="1" dirty="0">
              <a:solidFill>
                <a:srgbClr val="222222"/>
              </a:solidFill>
            </a:endParaRPr>
          </a:p>
        </p:txBody>
      </p:sp>
    </p:spTree>
    <p:extLst>
      <p:ext uri="{BB962C8B-B14F-4D97-AF65-F5344CB8AC3E}">
        <p14:creationId xmlns:p14="http://schemas.microsoft.com/office/powerpoint/2010/main" val="320994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94656" y="86451"/>
            <a:ext cx="10515600" cy="915035"/>
          </a:xfrm>
        </p:spPr>
        <p:txBody>
          <a:bodyPr>
            <a:normAutofit/>
          </a:bodyPr>
          <a:lstStyle/>
          <a:p>
            <a:pPr algn="ctr"/>
            <a:r>
              <a:rPr lang="ru-RU" sz="2800" b="1" dirty="0" smtClean="0">
                <a:solidFill>
                  <a:srgbClr val="C00000"/>
                </a:solidFill>
              </a:rPr>
              <a:t>Нормативные основания</a:t>
            </a:r>
            <a:endParaRPr lang="ru-RU" sz="2800" b="1" dirty="0">
              <a:solidFill>
                <a:srgbClr val="C00000"/>
              </a:solidFill>
            </a:endParaRPr>
          </a:p>
        </p:txBody>
      </p:sp>
      <p:sp>
        <p:nvSpPr>
          <p:cNvPr id="5" name="Прямоугольник 4"/>
          <p:cNvSpPr/>
          <p:nvPr/>
        </p:nvSpPr>
        <p:spPr>
          <a:xfrm>
            <a:off x="287450" y="794250"/>
            <a:ext cx="11530012" cy="5601533"/>
          </a:xfrm>
          <a:prstGeom prst="rect">
            <a:avLst/>
          </a:prstGeom>
        </p:spPr>
        <p:txBody>
          <a:bodyPr wrap="square">
            <a:spAutoFit/>
          </a:bodyPr>
          <a:lstStyle/>
          <a:p>
            <a:pPr algn="just"/>
            <a:r>
              <a:rPr lang="ru-RU" dirty="0" smtClean="0"/>
              <a:t>- </a:t>
            </a:r>
            <a:r>
              <a:rPr lang="ru-RU" sz="2000" dirty="0" smtClean="0"/>
              <a:t>Федеральный </a:t>
            </a:r>
            <a:r>
              <a:rPr lang="ru-RU" sz="2000" dirty="0"/>
              <a:t>закон от 29.12.2012 N 273-ФЗ  </a:t>
            </a:r>
            <a:r>
              <a:rPr lang="ru-RU" sz="2000" dirty="0" smtClean="0"/>
              <a:t>"</a:t>
            </a:r>
            <a:r>
              <a:rPr lang="ru-RU" sz="2000" dirty="0"/>
              <a:t>Об образовании в Российской </a:t>
            </a:r>
            <a:r>
              <a:rPr lang="ru-RU" sz="2000" dirty="0" smtClean="0"/>
              <a:t>Федерации»</a:t>
            </a:r>
          </a:p>
          <a:p>
            <a:pPr algn="just"/>
            <a:r>
              <a:rPr lang="ru-RU" sz="2000" dirty="0" smtClean="0"/>
              <a:t>- Федеральные государственные образовательные стандарты общего образования:</a:t>
            </a:r>
          </a:p>
          <a:p>
            <a:pPr algn="just"/>
            <a:r>
              <a:rPr lang="ru-RU" sz="2000" dirty="0"/>
              <a:t>■ Приказ Министерства просвещения РФ от 31 мая 2021 г. № 286 “Об утверждении федерального государственного образовательного стандарта начального общего образования</a:t>
            </a:r>
            <a:r>
              <a:rPr lang="ru-RU" sz="2000" dirty="0" smtClean="0"/>
              <a:t>”,</a:t>
            </a:r>
            <a:endParaRPr lang="ru-RU" sz="2000" dirty="0"/>
          </a:p>
          <a:p>
            <a:pPr algn="just"/>
            <a:r>
              <a:rPr lang="ru-RU" sz="2000" dirty="0"/>
              <a:t>■ Приказ Министерства просвещения РФ от 31 мая 2021 г. №  287 “Об утверждении федерального государственного образовательного стандарта основного общего образования</a:t>
            </a:r>
            <a:r>
              <a:rPr lang="ru-RU" sz="2000" dirty="0" smtClean="0"/>
              <a:t>”,</a:t>
            </a:r>
            <a:endParaRPr lang="ru-RU" sz="2000" dirty="0"/>
          </a:p>
          <a:p>
            <a:pPr algn="just"/>
            <a:r>
              <a:rPr lang="ru-RU" sz="2000" dirty="0"/>
              <a:t>■ Приказ Министерства просвещения РФ от 18 июля 2022 года № 568 «О внесении изменений в федеральный государственный образовательный стандарт основного общего образования, утвержденный приказом Министерства просвещения Российской Федерации от 31 мая 2021 г. №287</a:t>
            </a:r>
            <a:r>
              <a:rPr lang="ru-RU" sz="2000" dirty="0" smtClean="0"/>
              <a:t>»,</a:t>
            </a:r>
            <a:endParaRPr lang="ru-RU" sz="2000" dirty="0"/>
          </a:p>
          <a:p>
            <a:pPr algn="just"/>
            <a:r>
              <a:rPr lang="ru-RU" sz="2000" dirty="0"/>
              <a:t>■ Приказ Министерства просвещения РФ от 18 июля 2022 года № 569 «О внесении изменений в федеральный государственный образовательный стандарт начального общего образования, утвержденный приказом Министерства просвещения Российской Федерации от 31 мая 2021 г. №286</a:t>
            </a:r>
            <a:r>
              <a:rPr lang="ru-RU" sz="2000" dirty="0" smtClean="0"/>
              <a:t>»,</a:t>
            </a:r>
          </a:p>
          <a:p>
            <a:pPr algn="just"/>
            <a:r>
              <a:rPr lang="ru-RU" sz="2000" dirty="0" smtClean="0"/>
              <a:t>■ Приказ Министерства просвещения Российской Федерации </a:t>
            </a:r>
            <a:r>
              <a:rPr lang="ru-RU" sz="2000" dirty="0"/>
              <a:t>от 12 августа 2022 года № 732 «О внесении изменений в федеральный государственный образовательный стандарт среднего общего образования, утвержденный приказом Министерства образования и науки Российской Федерации от 17 мая 2012 г. № 413</a:t>
            </a:r>
            <a:r>
              <a:rPr lang="ru-RU" sz="2000" dirty="0" smtClean="0"/>
              <a:t>»</a:t>
            </a:r>
          </a:p>
          <a:p>
            <a:pPr algn="just"/>
            <a:endParaRPr lang="ru-RU" sz="2000" dirty="0"/>
          </a:p>
          <a:p>
            <a:pPr marL="285750" indent="-285750" algn="just">
              <a:buFontTx/>
              <a:buChar char="-"/>
            </a:pPr>
            <a:endParaRPr lang="ru-RU" dirty="0"/>
          </a:p>
        </p:txBody>
      </p:sp>
    </p:spTree>
    <p:extLst>
      <p:ext uri="{BB962C8B-B14F-4D97-AF65-F5344CB8AC3E}">
        <p14:creationId xmlns:p14="http://schemas.microsoft.com/office/powerpoint/2010/main" val="992873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14413" y="123371"/>
            <a:ext cx="10429875" cy="1200329"/>
          </a:xfrm>
          <a:prstGeom prst="rect">
            <a:avLst/>
          </a:prstGeom>
        </p:spPr>
        <p:txBody>
          <a:bodyPr wrap="square">
            <a:spAutoFit/>
          </a:bodyPr>
          <a:lstStyle/>
          <a:p>
            <a:pPr algn="ctr"/>
            <a:r>
              <a:rPr lang="ru-RU" b="1" dirty="0" smtClean="0">
                <a:solidFill>
                  <a:srgbClr val="0070C0"/>
                </a:solidFill>
              </a:rPr>
              <a:t>Письмо </a:t>
            </a:r>
            <a:r>
              <a:rPr lang="ru-RU" b="1" dirty="0" err="1" smtClean="0">
                <a:solidFill>
                  <a:srgbClr val="0070C0"/>
                </a:solidFill>
              </a:rPr>
              <a:t>Минпросвещения</a:t>
            </a:r>
            <a:r>
              <a:rPr lang="ru-RU" b="1" dirty="0" smtClean="0">
                <a:solidFill>
                  <a:srgbClr val="0070C0"/>
                </a:solidFill>
              </a:rPr>
              <a:t> </a:t>
            </a:r>
            <a:r>
              <a:rPr lang="ru-RU" b="1" dirty="0">
                <a:solidFill>
                  <a:srgbClr val="0070C0"/>
                </a:solidFill>
              </a:rPr>
              <a:t>России от 13.01.2023 N </a:t>
            </a:r>
            <a:r>
              <a:rPr lang="ru-RU" b="1" dirty="0" smtClean="0">
                <a:solidFill>
                  <a:srgbClr val="0070C0"/>
                </a:solidFill>
              </a:rPr>
              <a:t>03-49</a:t>
            </a:r>
          </a:p>
          <a:p>
            <a:pPr algn="ctr"/>
            <a:r>
              <a:rPr lang="ru-RU" b="1" dirty="0" smtClean="0">
                <a:solidFill>
                  <a:srgbClr val="0070C0"/>
                </a:solidFill>
              </a:rPr>
              <a:t> </a:t>
            </a:r>
            <a:r>
              <a:rPr lang="ru-RU" b="1" dirty="0">
                <a:solidFill>
                  <a:srgbClr val="0070C0"/>
                </a:solidFill>
              </a:rPr>
              <a:t>"О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p>
        </p:txBody>
      </p:sp>
      <p:sp>
        <p:nvSpPr>
          <p:cNvPr id="2" name="Прямоугольник 1"/>
          <p:cNvSpPr/>
          <p:nvPr/>
        </p:nvSpPr>
        <p:spPr>
          <a:xfrm>
            <a:off x="304799" y="1477001"/>
            <a:ext cx="11277600" cy="5355312"/>
          </a:xfrm>
          <a:prstGeom prst="rect">
            <a:avLst/>
          </a:prstGeom>
        </p:spPr>
        <p:txBody>
          <a:bodyPr wrap="square">
            <a:spAutoFit/>
          </a:bodyPr>
          <a:lstStyle/>
          <a:p>
            <a:pPr algn="just" fontAlgn="base"/>
            <a:r>
              <a:rPr lang="ru-RU" b="1" dirty="0">
                <a:solidFill>
                  <a:srgbClr val="222222"/>
                </a:solidFill>
              </a:rPr>
              <a:t>2. Особенности системы оценки достижения планируемых результатов освоения образовательной программы.</a:t>
            </a:r>
          </a:p>
          <a:p>
            <a:pPr algn="just" fontAlgn="base"/>
            <a:r>
              <a:rPr lang="ru-RU" b="1" dirty="0">
                <a:solidFill>
                  <a:srgbClr val="0070C0"/>
                </a:solidFill>
              </a:rPr>
              <a:t>2.1. Особенности оценки личностных результатов.</a:t>
            </a:r>
          </a:p>
          <a:p>
            <a:pPr algn="just" fontAlgn="base"/>
            <a:r>
              <a:rPr lang="ru-RU" dirty="0">
                <a:solidFill>
                  <a:srgbClr val="222222"/>
                </a:solidFill>
              </a:rPr>
              <a:t>Целью оценки личностных достижений обучающихся является не определение персонифицированного уровня развития качеств личности обучающегося, а получение общего представления о воспитательной деятельности образовательной организации и ее влиянии на коллектив обучающихся: что удалось достичь, изменить, скорректировать, а что является предметом специальной работы в будущем</a:t>
            </a:r>
            <a:r>
              <a:rPr lang="ru-RU" dirty="0" smtClean="0">
                <a:solidFill>
                  <a:srgbClr val="222222"/>
                </a:solidFill>
              </a:rPr>
              <a:t>.</a:t>
            </a:r>
          </a:p>
          <a:p>
            <a:pPr algn="just" fontAlgn="base"/>
            <a:endParaRPr lang="ru-RU" b="0" i="0" dirty="0">
              <a:solidFill>
                <a:srgbClr val="222222"/>
              </a:solidFill>
              <a:effectLst/>
            </a:endParaRPr>
          </a:p>
          <a:p>
            <a:pPr algn="just" fontAlgn="base"/>
            <a:r>
              <a:rPr lang="ru-RU" dirty="0"/>
              <a:t>Достижение личностных результатов </a:t>
            </a:r>
            <a:r>
              <a:rPr lang="ru-RU" b="1" i="1" dirty="0"/>
              <a:t>не выносится на итоговую оценку обучающихся. </a:t>
            </a:r>
            <a:endParaRPr lang="ru-RU" b="1" i="1" dirty="0" smtClean="0"/>
          </a:p>
          <a:p>
            <a:pPr algn="just" fontAlgn="base"/>
            <a:endParaRPr lang="ru-RU" b="1" i="1" dirty="0"/>
          </a:p>
          <a:p>
            <a:pPr algn="just" fontAlgn="base"/>
            <a:r>
              <a:rPr lang="ru-RU" dirty="0" smtClean="0"/>
              <a:t>Рекомендуется </a:t>
            </a:r>
            <a:r>
              <a:rPr lang="ru-RU" dirty="0"/>
              <a:t>оценивать личностные результаты образовательной деятельности в соответствии с ФГОС общего образования </a:t>
            </a:r>
            <a:r>
              <a:rPr lang="ru-RU" i="1" dirty="0"/>
              <a:t>в ходе внешних и внутренних </a:t>
            </a:r>
            <a:r>
              <a:rPr lang="ru-RU" i="1" dirty="0" err="1"/>
              <a:t>неперсонифицированных</a:t>
            </a:r>
            <a:r>
              <a:rPr lang="ru-RU" i="1" dirty="0"/>
              <a:t> мониторинговых исследований</a:t>
            </a:r>
            <a:r>
              <a:rPr lang="ru-RU" dirty="0"/>
              <a:t>. Инструментарий для них разрабатывается централизованно на федеральном или региональном уровне и основывается на общепринятых в профессиональном сообществе методиках психолого-педагогической диагностики. </a:t>
            </a:r>
            <a:r>
              <a:rPr lang="ru-RU" i="1" dirty="0"/>
              <a:t>Результаты, полученные в ходе этих оценочных процедур, допускается использовать только в виде агрегированных (усредненных, анонимных) данных</a:t>
            </a:r>
            <a:r>
              <a:rPr lang="ru-RU" i="1" dirty="0" smtClean="0"/>
              <a:t>.</a:t>
            </a:r>
            <a:endParaRPr lang="ru-RU" dirty="0"/>
          </a:p>
          <a:p>
            <a:pPr algn="just" fontAlgn="base"/>
            <a:r>
              <a:rPr lang="ru-RU" dirty="0"/>
              <a:t>Результаты ежедневных наблюдений за обучающимися, осуществляемые классным руководителем в ходе учебных занятий и внеурочной деятельности, могут накапливаться в портфеле достижений обучающихся и обобщаться в конце учебного года </a:t>
            </a:r>
            <a:r>
              <a:rPr lang="ru-RU" i="1" dirty="0"/>
              <a:t>для оценки динамики формирования личностных результатов</a:t>
            </a:r>
            <a:r>
              <a:rPr lang="ru-RU" i="1" dirty="0" smtClean="0"/>
              <a:t>.</a:t>
            </a:r>
            <a:endParaRPr lang="ru-RU" i="1" dirty="0">
              <a:solidFill>
                <a:srgbClr val="222222"/>
              </a:solidFill>
              <a:effectLst/>
            </a:endParaRPr>
          </a:p>
        </p:txBody>
      </p:sp>
    </p:spTree>
    <p:extLst>
      <p:ext uri="{BB962C8B-B14F-4D97-AF65-F5344CB8AC3E}">
        <p14:creationId xmlns:p14="http://schemas.microsoft.com/office/powerpoint/2010/main" val="109755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14413" y="123371"/>
            <a:ext cx="10429875" cy="1200329"/>
          </a:xfrm>
          <a:prstGeom prst="rect">
            <a:avLst/>
          </a:prstGeom>
        </p:spPr>
        <p:txBody>
          <a:bodyPr wrap="square">
            <a:spAutoFit/>
          </a:bodyPr>
          <a:lstStyle/>
          <a:p>
            <a:pPr algn="ctr"/>
            <a:r>
              <a:rPr lang="ru-RU" b="1" dirty="0" smtClean="0">
                <a:solidFill>
                  <a:srgbClr val="0070C0"/>
                </a:solidFill>
              </a:rPr>
              <a:t>Письмо </a:t>
            </a:r>
            <a:r>
              <a:rPr lang="ru-RU" b="1" dirty="0" err="1" smtClean="0">
                <a:solidFill>
                  <a:srgbClr val="0070C0"/>
                </a:solidFill>
              </a:rPr>
              <a:t>Минпросвещения</a:t>
            </a:r>
            <a:r>
              <a:rPr lang="ru-RU" b="1" dirty="0" smtClean="0">
                <a:solidFill>
                  <a:srgbClr val="0070C0"/>
                </a:solidFill>
              </a:rPr>
              <a:t> </a:t>
            </a:r>
            <a:r>
              <a:rPr lang="ru-RU" b="1" dirty="0">
                <a:solidFill>
                  <a:srgbClr val="0070C0"/>
                </a:solidFill>
              </a:rPr>
              <a:t>России от 13.01.2023 N </a:t>
            </a:r>
            <a:r>
              <a:rPr lang="ru-RU" b="1" dirty="0" smtClean="0">
                <a:solidFill>
                  <a:srgbClr val="0070C0"/>
                </a:solidFill>
              </a:rPr>
              <a:t>03-49</a:t>
            </a:r>
          </a:p>
          <a:p>
            <a:pPr algn="ctr"/>
            <a:r>
              <a:rPr lang="ru-RU" b="1" dirty="0" smtClean="0">
                <a:solidFill>
                  <a:srgbClr val="0070C0"/>
                </a:solidFill>
              </a:rPr>
              <a:t> </a:t>
            </a:r>
            <a:r>
              <a:rPr lang="ru-RU" b="1" dirty="0">
                <a:solidFill>
                  <a:srgbClr val="0070C0"/>
                </a:solidFill>
              </a:rPr>
              <a:t>"О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p>
        </p:txBody>
      </p:sp>
      <p:sp>
        <p:nvSpPr>
          <p:cNvPr id="2" name="Прямоугольник 1"/>
          <p:cNvSpPr/>
          <p:nvPr/>
        </p:nvSpPr>
        <p:spPr>
          <a:xfrm>
            <a:off x="304799" y="1477001"/>
            <a:ext cx="11277600" cy="646331"/>
          </a:xfrm>
          <a:prstGeom prst="rect">
            <a:avLst/>
          </a:prstGeom>
        </p:spPr>
        <p:txBody>
          <a:bodyPr wrap="square">
            <a:spAutoFit/>
          </a:bodyPr>
          <a:lstStyle/>
          <a:p>
            <a:pPr algn="just" fontAlgn="base"/>
            <a:r>
              <a:rPr lang="ru-RU" b="1" dirty="0">
                <a:solidFill>
                  <a:srgbClr val="222222"/>
                </a:solidFill>
              </a:rPr>
              <a:t>2. Особенности системы оценки достижения планируемых результатов освоения образовательной программы</a:t>
            </a:r>
            <a:r>
              <a:rPr lang="ru-RU" b="1" dirty="0" smtClean="0">
                <a:solidFill>
                  <a:srgbClr val="222222"/>
                </a:solidFill>
              </a:rPr>
              <a:t>.</a:t>
            </a:r>
            <a:endParaRPr lang="ru-RU" b="1" dirty="0">
              <a:solidFill>
                <a:srgbClr val="222222"/>
              </a:solidFill>
            </a:endParaRPr>
          </a:p>
        </p:txBody>
      </p:sp>
      <p:sp>
        <p:nvSpPr>
          <p:cNvPr id="4" name="Прямоугольник 3"/>
          <p:cNvSpPr/>
          <p:nvPr/>
        </p:nvSpPr>
        <p:spPr>
          <a:xfrm>
            <a:off x="304799" y="2123332"/>
            <a:ext cx="11647851" cy="3139321"/>
          </a:xfrm>
          <a:prstGeom prst="rect">
            <a:avLst/>
          </a:prstGeom>
        </p:spPr>
        <p:txBody>
          <a:bodyPr wrap="square">
            <a:spAutoFit/>
          </a:bodyPr>
          <a:lstStyle/>
          <a:p>
            <a:pPr algn="just" fontAlgn="base"/>
            <a:r>
              <a:rPr lang="ru-RU" b="1" dirty="0">
                <a:solidFill>
                  <a:srgbClr val="0070C0"/>
                </a:solidFill>
              </a:rPr>
              <a:t>2.2. Особенности оценки </a:t>
            </a:r>
            <a:r>
              <a:rPr lang="ru-RU" b="1" dirty="0" err="1">
                <a:solidFill>
                  <a:srgbClr val="0070C0"/>
                </a:solidFill>
              </a:rPr>
              <a:t>метапредметных</a:t>
            </a:r>
            <a:r>
              <a:rPr lang="ru-RU" b="1" dirty="0">
                <a:solidFill>
                  <a:srgbClr val="0070C0"/>
                </a:solidFill>
              </a:rPr>
              <a:t> результатов</a:t>
            </a:r>
            <a:r>
              <a:rPr lang="ru-RU" b="1" dirty="0" smtClean="0">
                <a:solidFill>
                  <a:srgbClr val="0070C0"/>
                </a:solidFill>
              </a:rPr>
              <a:t>.</a:t>
            </a:r>
          </a:p>
          <a:p>
            <a:pPr algn="just" fontAlgn="base"/>
            <a:endParaRPr lang="ru-RU" sz="1100" b="1" dirty="0">
              <a:solidFill>
                <a:srgbClr val="0070C0"/>
              </a:solidFill>
            </a:endParaRPr>
          </a:p>
          <a:p>
            <a:pPr algn="just" fontAlgn="base"/>
            <a:r>
              <a:rPr lang="ru-RU" dirty="0">
                <a:solidFill>
                  <a:srgbClr val="222222"/>
                </a:solidFill>
              </a:rPr>
              <a:t>Формирование </a:t>
            </a:r>
            <a:r>
              <a:rPr lang="ru-RU" dirty="0" err="1">
                <a:solidFill>
                  <a:srgbClr val="222222"/>
                </a:solidFill>
              </a:rPr>
              <a:t>метапредметных</a:t>
            </a:r>
            <a:r>
              <a:rPr lang="ru-RU" dirty="0">
                <a:solidFill>
                  <a:srgbClr val="222222"/>
                </a:solidFill>
              </a:rPr>
              <a:t> результатов осуществляется на всех учебных предметах. Поэтому </a:t>
            </a:r>
            <a:r>
              <a:rPr lang="ru-RU" i="1" dirty="0">
                <a:solidFill>
                  <a:srgbClr val="222222"/>
                </a:solidFill>
              </a:rPr>
              <a:t>процедуры оценки, как правило, тесно связаны с процедурами и содержанием оценки предметных результатов.</a:t>
            </a:r>
          </a:p>
          <a:p>
            <a:pPr algn="just" fontAlgn="base"/>
            <a:r>
              <a:rPr lang="ru-RU" dirty="0">
                <a:solidFill>
                  <a:srgbClr val="222222"/>
                </a:solidFill>
              </a:rPr>
              <a:t>При этом важно понимать и разделять оценку </a:t>
            </a:r>
            <a:r>
              <a:rPr lang="ru-RU" dirty="0" err="1">
                <a:solidFill>
                  <a:srgbClr val="222222"/>
                </a:solidFill>
              </a:rPr>
              <a:t>сформированности</a:t>
            </a:r>
            <a:r>
              <a:rPr lang="ru-RU" dirty="0">
                <a:solidFill>
                  <a:srgbClr val="222222"/>
                </a:solidFill>
              </a:rPr>
              <a:t>:</a:t>
            </a:r>
          </a:p>
          <a:p>
            <a:pPr algn="just" fontAlgn="base"/>
            <a:r>
              <a:rPr lang="ru-RU" dirty="0" smtClean="0">
                <a:solidFill>
                  <a:srgbClr val="222222"/>
                </a:solidFill>
              </a:rPr>
              <a:t>- </a:t>
            </a:r>
            <a:r>
              <a:rPr lang="ru-RU" b="1" i="1" dirty="0" smtClean="0">
                <a:solidFill>
                  <a:srgbClr val="222222"/>
                </a:solidFill>
              </a:rPr>
              <a:t>отдельных </a:t>
            </a:r>
            <a:r>
              <a:rPr lang="ru-RU" b="1" i="1" dirty="0" err="1">
                <a:solidFill>
                  <a:srgbClr val="222222"/>
                </a:solidFill>
              </a:rPr>
              <a:t>метапредметных</a:t>
            </a:r>
            <a:r>
              <a:rPr lang="ru-RU" b="1" i="1" dirty="0">
                <a:solidFill>
                  <a:srgbClr val="222222"/>
                </a:solidFill>
              </a:rPr>
              <a:t> результатов в ходе итоговой оценки достижения </a:t>
            </a:r>
            <a:r>
              <a:rPr lang="ru-RU" b="1" i="1" dirty="0" err="1">
                <a:solidFill>
                  <a:srgbClr val="222222"/>
                </a:solidFill>
              </a:rPr>
              <a:t>метапредметных</a:t>
            </a:r>
            <a:r>
              <a:rPr lang="ru-RU" b="1" i="1" dirty="0">
                <a:solidFill>
                  <a:srgbClr val="222222"/>
                </a:solidFill>
              </a:rPr>
              <a:t> результат</a:t>
            </a:r>
            <a:r>
              <a:rPr lang="ru-RU" dirty="0">
                <a:solidFill>
                  <a:srgbClr val="222222"/>
                </a:solidFill>
              </a:rPr>
              <a:t>ов (защиты индивидуального проекта по отдельным учебным предметам или на </a:t>
            </a:r>
            <a:r>
              <a:rPr lang="ru-RU" dirty="0" err="1">
                <a:solidFill>
                  <a:srgbClr val="222222"/>
                </a:solidFill>
              </a:rPr>
              <a:t>межпредметной</a:t>
            </a:r>
            <a:r>
              <a:rPr lang="ru-RU" dirty="0">
                <a:solidFill>
                  <a:srgbClr val="222222"/>
                </a:solidFill>
              </a:rPr>
              <a:t> основе);</a:t>
            </a:r>
          </a:p>
          <a:p>
            <a:pPr algn="just" fontAlgn="base"/>
            <a:r>
              <a:rPr lang="ru-RU" dirty="0" smtClean="0">
                <a:solidFill>
                  <a:srgbClr val="222222"/>
                </a:solidFill>
              </a:rPr>
              <a:t>- </a:t>
            </a:r>
            <a:r>
              <a:rPr lang="ru-RU" b="1" i="1" dirty="0" smtClean="0">
                <a:solidFill>
                  <a:srgbClr val="222222"/>
                </a:solidFill>
              </a:rPr>
              <a:t>собственно </a:t>
            </a:r>
            <a:r>
              <a:rPr lang="ru-RU" b="1" i="1" dirty="0" err="1">
                <a:solidFill>
                  <a:srgbClr val="222222"/>
                </a:solidFill>
              </a:rPr>
              <a:t>метапредметных</a:t>
            </a:r>
            <a:r>
              <a:rPr lang="ru-RU" b="1" i="1" dirty="0">
                <a:solidFill>
                  <a:srgbClr val="222222"/>
                </a:solidFill>
              </a:rPr>
              <a:t> действий</a:t>
            </a:r>
            <a:r>
              <a:rPr lang="ru-RU" dirty="0">
                <a:solidFill>
                  <a:srgbClr val="222222"/>
                </a:solidFill>
              </a:rPr>
              <a:t>, построенную на содержании различных предметов и </a:t>
            </a:r>
            <a:r>
              <a:rPr lang="ru-RU" dirty="0" err="1">
                <a:solidFill>
                  <a:srgbClr val="222222"/>
                </a:solidFill>
              </a:rPr>
              <a:t>внеучебных</a:t>
            </a:r>
            <a:r>
              <a:rPr lang="ru-RU" dirty="0">
                <a:solidFill>
                  <a:srgbClr val="222222"/>
                </a:solidFill>
              </a:rPr>
              <a:t> ситуаций, при этом оценивается </a:t>
            </a:r>
            <a:r>
              <a:rPr lang="ru-RU" i="1" dirty="0">
                <a:solidFill>
                  <a:srgbClr val="222222"/>
                </a:solidFill>
              </a:rPr>
              <a:t>способность применения (переноса) </a:t>
            </a:r>
            <a:r>
              <a:rPr lang="ru-RU" i="1" dirty="0" err="1">
                <a:solidFill>
                  <a:srgbClr val="222222"/>
                </a:solidFill>
              </a:rPr>
              <a:t>метапредметных</a:t>
            </a:r>
            <a:r>
              <a:rPr lang="ru-RU" i="1" dirty="0">
                <a:solidFill>
                  <a:srgbClr val="222222"/>
                </a:solidFill>
              </a:rPr>
              <a:t> действий, сформированных на отдельных предметах, при решении различных задач</a:t>
            </a:r>
            <a:r>
              <a:rPr lang="ru-RU" dirty="0">
                <a:solidFill>
                  <a:srgbClr val="222222"/>
                </a:solidFill>
              </a:rPr>
              <a:t>.</a:t>
            </a:r>
            <a:endParaRPr lang="ru-RU" b="0" i="0" dirty="0">
              <a:solidFill>
                <a:srgbClr val="222222"/>
              </a:solidFill>
              <a:effectLst/>
            </a:endParaRPr>
          </a:p>
        </p:txBody>
      </p:sp>
    </p:spTree>
    <p:extLst>
      <p:ext uri="{BB962C8B-B14F-4D97-AF65-F5344CB8AC3E}">
        <p14:creationId xmlns:p14="http://schemas.microsoft.com/office/powerpoint/2010/main" val="1391783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6720" y="1323700"/>
            <a:ext cx="10720251" cy="3693319"/>
          </a:xfrm>
          <a:prstGeom prst="rect">
            <a:avLst/>
          </a:prstGeom>
        </p:spPr>
        <p:txBody>
          <a:bodyPr wrap="square">
            <a:spAutoFit/>
          </a:bodyPr>
          <a:lstStyle/>
          <a:p>
            <a:pPr fontAlgn="base"/>
            <a:r>
              <a:rPr lang="ru-RU" b="1" i="1" dirty="0"/>
              <a:t>Основной процедурой итоговой оценки достижения </a:t>
            </a:r>
            <a:r>
              <a:rPr lang="ru-RU" b="1" i="1" dirty="0" err="1"/>
              <a:t>метапредметных</a:t>
            </a:r>
            <a:r>
              <a:rPr lang="ru-RU" b="1" i="1" dirty="0"/>
              <a:t> результатов является защита итогового индивидуального проекта.</a:t>
            </a:r>
            <a:endParaRPr lang="ru-RU" b="1" i="1" dirty="0" smtClean="0">
              <a:solidFill>
                <a:srgbClr val="222222"/>
              </a:solidFill>
            </a:endParaRPr>
          </a:p>
          <a:p>
            <a:pPr algn="just" fontAlgn="base"/>
            <a:r>
              <a:rPr lang="ru-RU" dirty="0" smtClean="0">
                <a:solidFill>
                  <a:srgbClr val="222222"/>
                </a:solidFill>
              </a:rPr>
              <a:t>Общий </a:t>
            </a:r>
            <a:r>
              <a:rPr lang="ru-RU" dirty="0">
                <a:solidFill>
                  <a:srgbClr val="222222"/>
                </a:solidFill>
              </a:rPr>
              <a:t>подход к формированию и оценке </a:t>
            </a:r>
            <a:r>
              <a:rPr lang="ru-RU" dirty="0" err="1">
                <a:solidFill>
                  <a:srgbClr val="222222"/>
                </a:solidFill>
              </a:rPr>
              <a:t>метапредметных</a:t>
            </a:r>
            <a:r>
              <a:rPr lang="ru-RU" dirty="0">
                <a:solidFill>
                  <a:srgbClr val="222222"/>
                </a:solidFill>
              </a:rPr>
              <a:t> результатов в текущем учебном процессе состоит в том, что </a:t>
            </a:r>
            <a:r>
              <a:rPr lang="ru-RU" dirty="0" err="1">
                <a:solidFill>
                  <a:srgbClr val="222222"/>
                </a:solidFill>
              </a:rPr>
              <a:t>метапредметные</a:t>
            </a:r>
            <a:r>
              <a:rPr lang="ru-RU" dirty="0">
                <a:solidFill>
                  <a:srgbClr val="222222"/>
                </a:solidFill>
              </a:rPr>
              <a:t> действия, как правило, </a:t>
            </a:r>
            <a:r>
              <a:rPr lang="ru-RU" i="1" dirty="0">
                <a:solidFill>
                  <a:srgbClr val="222222"/>
                </a:solidFill>
              </a:rPr>
              <a:t>формируются и оцениваются как неотъемлемый элемент выполняемого учебного задания по предмету</a:t>
            </a:r>
            <a:r>
              <a:rPr lang="ru-RU" dirty="0">
                <a:solidFill>
                  <a:srgbClr val="222222"/>
                </a:solidFill>
              </a:rPr>
              <a:t>. Поэтому крайне важен </a:t>
            </a:r>
            <a:r>
              <a:rPr lang="ru-RU" b="1" i="1" dirty="0">
                <a:solidFill>
                  <a:srgbClr val="222222"/>
                </a:solidFill>
              </a:rPr>
              <a:t>отбор моделей учебных заданий</a:t>
            </a:r>
            <a:r>
              <a:rPr lang="ru-RU" i="1" dirty="0">
                <a:solidFill>
                  <a:srgbClr val="222222"/>
                </a:solidFill>
              </a:rPr>
              <a:t>, которые учитель предъявляет учащимся для формирования </a:t>
            </a:r>
            <a:r>
              <a:rPr lang="ru-RU" i="1" dirty="0" err="1">
                <a:solidFill>
                  <a:srgbClr val="222222"/>
                </a:solidFill>
              </a:rPr>
              <a:t>метапредметных</a:t>
            </a:r>
            <a:r>
              <a:rPr lang="ru-RU" i="1" dirty="0">
                <a:solidFill>
                  <a:srgbClr val="222222"/>
                </a:solidFill>
              </a:rPr>
              <a:t> результатов и их оценки. </a:t>
            </a:r>
            <a:endParaRPr lang="ru-RU" i="1" dirty="0" smtClean="0">
              <a:solidFill>
                <a:srgbClr val="222222"/>
              </a:solidFill>
            </a:endParaRPr>
          </a:p>
          <a:p>
            <a:pPr fontAlgn="base"/>
            <a:endParaRPr lang="ru-RU" dirty="0">
              <a:solidFill>
                <a:srgbClr val="222222"/>
              </a:solidFill>
            </a:endParaRPr>
          </a:p>
          <a:p>
            <a:pPr fontAlgn="base"/>
            <a:r>
              <a:rPr lang="ru-RU" dirty="0" smtClean="0">
                <a:solidFill>
                  <a:srgbClr val="222222"/>
                </a:solidFill>
              </a:rPr>
              <a:t>Ориентир </a:t>
            </a:r>
            <a:r>
              <a:rPr lang="ru-RU" dirty="0">
                <a:solidFill>
                  <a:srgbClr val="222222"/>
                </a:solidFill>
              </a:rPr>
              <a:t>при отборе и конструировании заданий с элементами универсальных учебных действий </a:t>
            </a:r>
            <a:r>
              <a:rPr lang="ru-RU" dirty="0" smtClean="0">
                <a:solidFill>
                  <a:srgbClr val="222222"/>
                </a:solidFill>
              </a:rPr>
              <a:t> - сформулированные </a:t>
            </a:r>
            <a:r>
              <a:rPr lang="ru-RU" dirty="0">
                <a:solidFill>
                  <a:srgbClr val="222222"/>
                </a:solidFill>
              </a:rPr>
              <a:t>во ФГОС общего образования </a:t>
            </a:r>
            <a:r>
              <a:rPr lang="ru-RU" b="1" i="1" dirty="0">
                <a:solidFill>
                  <a:srgbClr val="222222"/>
                </a:solidFill>
              </a:rPr>
              <a:t>требования к составу </a:t>
            </a:r>
            <a:r>
              <a:rPr lang="ru-RU" b="1" i="1" dirty="0" err="1">
                <a:solidFill>
                  <a:srgbClr val="222222"/>
                </a:solidFill>
              </a:rPr>
              <a:t>метапредметных</a:t>
            </a:r>
            <a:r>
              <a:rPr lang="ru-RU" b="1" i="1" dirty="0">
                <a:solidFill>
                  <a:srgbClr val="222222"/>
                </a:solidFill>
              </a:rPr>
              <a:t> и предметных результатов освоения образовательной программы соответствующего уровня образования</a:t>
            </a:r>
            <a:r>
              <a:rPr lang="ru-RU" dirty="0">
                <a:solidFill>
                  <a:srgbClr val="222222"/>
                </a:solidFill>
              </a:rPr>
              <a:t>, необходимость включения и использования каждой группы универсальных учебных действий.</a:t>
            </a:r>
            <a:endParaRPr lang="ru-RU" b="0" i="0" dirty="0">
              <a:solidFill>
                <a:srgbClr val="222222"/>
              </a:solidFill>
              <a:effectLst/>
            </a:endParaRPr>
          </a:p>
        </p:txBody>
      </p:sp>
      <p:sp>
        <p:nvSpPr>
          <p:cNvPr id="4" name="Прямоугольник 3"/>
          <p:cNvSpPr/>
          <p:nvPr/>
        </p:nvSpPr>
        <p:spPr>
          <a:xfrm>
            <a:off x="1014413" y="123371"/>
            <a:ext cx="10429875" cy="1200329"/>
          </a:xfrm>
          <a:prstGeom prst="rect">
            <a:avLst/>
          </a:prstGeom>
        </p:spPr>
        <p:txBody>
          <a:bodyPr wrap="square">
            <a:spAutoFit/>
          </a:bodyPr>
          <a:lstStyle/>
          <a:p>
            <a:pPr algn="ctr"/>
            <a:r>
              <a:rPr lang="ru-RU" b="1" dirty="0" smtClean="0">
                <a:solidFill>
                  <a:srgbClr val="0070C0"/>
                </a:solidFill>
              </a:rPr>
              <a:t>Письмо </a:t>
            </a:r>
            <a:r>
              <a:rPr lang="ru-RU" b="1" dirty="0" err="1" smtClean="0">
                <a:solidFill>
                  <a:srgbClr val="0070C0"/>
                </a:solidFill>
              </a:rPr>
              <a:t>Минпросвещения</a:t>
            </a:r>
            <a:r>
              <a:rPr lang="ru-RU" b="1" dirty="0" smtClean="0">
                <a:solidFill>
                  <a:srgbClr val="0070C0"/>
                </a:solidFill>
              </a:rPr>
              <a:t> </a:t>
            </a:r>
            <a:r>
              <a:rPr lang="ru-RU" b="1" dirty="0">
                <a:solidFill>
                  <a:srgbClr val="0070C0"/>
                </a:solidFill>
              </a:rPr>
              <a:t>России от 13.01.2023 N </a:t>
            </a:r>
            <a:r>
              <a:rPr lang="ru-RU" b="1" dirty="0" smtClean="0">
                <a:solidFill>
                  <a:srgbClr val="0070C0"/>
                </a:solidFill>
              </a:rPr>
              <a:t>03-49</a:t>
            </a:r>
          </a:p>
          <a:p>
            <a:pPr algn="ctr"/>
            <a:r>
              <a:rPr lang="ru-RU" b="1" dirty="0" smtClean="0">
                <a:solidFill>
                  <a:srgbClr val="0070C0"/>
                </a:solidFill>
              </a:rPr>
              <a:t> </a:t>
            </a:r>
            <a:r>
              <a:rPr lang="ru-RU" b="1" dirty="0">
                <a:solidFill>
                  <a:srgbClr val="0070C0"/>
                </a:solidFill>
              </a:rPr>
              <a:t>"О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p>
        </p:txBody>
      </p:sp>
    </p:spTree>
    <p:extLst>
      <p:ext uri="{BB962C8B-B14F-4D97-AF65-F5344CB8AC3E}">
        <p14:creationId xmlns:p14="http://schemas.microsoft.com/office/powerpoint/2010/main" val="835126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1590" y="1358531"/>
            <a:ext cx="11904616" cy="5216813"/>
          </a:xfrm>
          <a:prstGeom prst="rect">
            <a:avLst/>
          </a:prstGeom>
        </p:spPr>
        <p:txBody>
          <a:bodyPr wrap="square">
            <a:spAutoFit/>
          </a:bodyPr>
          <a:lstStyle/>
          <a:p>
            <a:pPr fontAlgn="base"/>
            <a:r>
              <a:rPr lang="ru-RU" b="1" dirty="0" smtClean="0">
                <a:solidFill>
                  <a:srgbClr val="0070C0"/>
                </a:solidFill>
              </a:rPr>
              <a:t>2.3</a:t>
            </a:r>
            <a:r>
              <a:rPr lang="ru-RU" b="1" dirty="0">
                <a:solidFill>
                  <a:srgbClr val="0070C0"/>
                </a:solidFill>
              </a:rPr>
              <a:t>. Особенности оценки предметных результатов</a:t>
            </a:r>
            <a:r>
              <a:rPr lang="ru-RU" b="1" dirty="0" smtClean="0">
                <a:solidFill>
                  <a:srgbClr val="0070C0"/>
                </a:solidFill>
              </a:rPr>
              <a:t>.</a:t>
            </a:r>
          </a:p>
          <a:p>
            <a:pPr fontAlgn="base"/>
            <a:endParaRPr lang="ru-RU" sz="900" b="1" dirty="0">
              <a:solidFill>
                <a:srgbClr val="0070C0"/>
              </a:solidFill>
            </a:endParaRPr>
          </a:p>
          <a:p>
            <a:pPr fontAlgn="base"/>
            <a:r>
              <a:rPr lang="ru-RU" sz="1700" dirty="0" smtClean="0">
                <a:solidFill>
                  <a:srgbClr val="222222"/>
                </a:solidFill>
              </a:rPr>
              <a:t>- необходимо </a:t>
            </a:r>
            <a:r>
              <a:rPr lang="ru-RU" sz="1700" dirty="0">
                <a:solidFill>
                  <a:srgbClr val="222222"/>
                </a:solidFill>
              </a:rPr>
              <a:t>обратить внимание на новые </a:t>
            </a:r>
            <a:r>
              <a:rPr lang="ru-RU" sz="1700" i="1" dirty="0">
                <a:solidFill>
                  <a:srgbClr val="222222"/>
                </a:solidFill>
              </a:rPr>
              <a:t>компоненты содержания по каждому учебному предмету и на обязательные планируемые результаты на конец каждого учебного года,</a:t>
            </a:r>
            <a:r>
              <a:rPr lang="ru-RU" sz="1700" dirty="0">
                <a:solidFill>
                  <a:srgbClr val="222222"/>
                </a:solidFill>
              </a:rPr>
              <a:t> отраженные во ФГОС общего образования и федеральных основных общеобразовательных </a:t>
            </a:r>
            <a:r>
              <a:rPr lang="ru-RU" sz="1700" dirty="0" smtClean="0">
                <a:solidFill>
                  <a:srgbClr val="222222"/>
                </a:solidFill>
              </a:rPr>
              <a:t>программах;</a:t>
            </a:r>
            <a:endParaRPr lang="ru-RU" sz="1700" dirty="0">
              <a:solidFill>
                <a:srgbClr val="222222"/>
              </a:solidFill>
            </a:endParaRPr>
          </a:p>
          <a:p>
            <a:pPr fontAlgn="base"/>
            <a:r>
              <a:rPr lang="ru-RU" sz="1700" dirty="0" smtClean="0">
                <a:solidFill>
                  <a:srgbClr val="222222"/>
                </a:solidFill>
              </a:rPr>
              <a:t>- система </a:t>
            </a:r>
            <a:r>
              <a:rPr lang="ru-RU" sz="1700" dirty="0">
                <a:solidFill>
                  <a:srgbClr val="222222"/>
                </a:solidFill>
              </a:rPr>
              <a:t>заданий при проведении контрольно-оценочных процедур должна значительно </a:t>
            </a:r>
            <a:r>
              <a:rPr lang="ru-RU" sz="1700" i="1" dirty="0">
                <a:solidFill>
                  <a:srgbClr val="222222"/>
                </a:solidFill>
              </a:rPr>
              <a:t>активизировать организацию индивидуальной работы с обучающимися,</a:t>
            </a:r>
            <a:r>
              <a:rPr lang="ru-RU" sz="1700" dirty="0">
                <a:solidFill>
                  <a:srgbClr val="222222"/>
                </a:solidFill>
              </a:rPr>
              <a:t> повышать мотивацию обучающихся к достижению более высоких достижений в учебном процессе, актуализировать разработку и </a:t>
            </a:r>
            <a:r>
              <a:rPr lang="ru-RU" sz="1700" i="1" dirty="0">
                <a:solidFill>
                  <a:srgbClr val="222222"/>
                </a:solidFill>
              </a:rPr>
              <a:t>использование учебных и диагностических заданий и работ разной </a:t>
            </a:r>
            <a:r>
              <a:rPr lang="ru-RU" sz="1700" i="1" dirty="0" smtClean="0">
                <a:solidFill>
                  <a:srgbClr val="222222"/>
                </a:solidFill>
              </a:rPr>
              <a:t>сложности;</a:t>
            </a:r>
            <a:endParaRPr lang="ru-RU" sz="1700" i="1" dirty="0">
              <a:solidFill>
                <a:srgbClr val="222222"/>
              </a:solidFill>
            </a:endParaRPr>
          </a:p>
          <a:p>
            <a:pPr marL="285750" indent="-285750" fontAlgn="base">
              <a:buFontTx/>
              <a:buChar char="-"/>
            </a:pPr>
            <a:r>
              <a:rPr lang="ru-RU" sz="1700" b="1" i="1" dirty="0" smtClean="0">
                <a:solidFill>
                  <a:srgbClr val="222222"/>
                </a:solidFill>
              </a:rPr>
              <a:t>задания </a:t>
            </a:r>
            <a:r>
              <a:rPr lang="ru-RU" sz="1700" b="1" i="1" dirty="0">
                <a:solidFill>
                  <a:srgbClr val="222222"/>
                </a:solidFill>
              </a:rPr>
              <a:t>строятся с учетом следующих положений: </a:t>
            </a:r>
            <a:endParaRPr lang="ru-RU" sz="1700" b="1" i="1" dirty="0" smtClean="0">
              <a:solidFill>
                <a:srgbClr val="222222"/>
              </a:solidFill>
            </a:endParaRPr>
          </a:p>
          <a:p>
            <a:pPr fontAlgn="base"/>
            <a:r>
              <a:rPr lang="ru-RU" sz="1700" dirty="0" smtClean="0">
                <a:solidFill>
                  <a:srgbClr val="222222"/>
                </a:solidFill>
              </a:rPr>
              <a:t>• использование </a:t>
            </a:r>
            <a:r>
              <a:rPr lang="ru-RU" sz="1700" dirty="0">
                <a:solidFill>
                  <a:srgbClr val="222222"/>
                </a:solidFill>
              </a:rPr>
              <a:t>изучаемого материала при решении учебных задач, различающихся </a:t>
            </a:r>
            <a:r>
              <a:rPr lang="ru-RU" sz="1700" i="1" dirty="0">
                <a:solidFill>
                  <a:srgbClr val="222222"/>
                </a:solidFill>
              </a:rPr>
              <a:t>сложностью предметного содержания</a:t>
            </a:r>
            <a:r>
              <a:rPr lang="ru-RU" sz="1700" dirty="0">
                <a:solidFill>
                  <a:srgbClr val="222222"/>
                </a:solidFill>
              </a:rPr>
              <a:t>, </a:t>
            </a:r>
            <a:r>
              <a:rPr lang="ru-RU" sz="1700" i="1" dirty="0">
                <a:solidFill>
                  <a:srgbClr val="222222"/>
                </a:solidFill>
              </a:rPr>
              <a:t>сочетание универсальных познавательных действий и операций</a:t>
            </a:r>
            <a:r>
              <a:rPr lang="ru-RU" sz="1700" dirty="0">
                <a:solidFill>
                  <a:srgbClr val="222222"/>
                </a:solidFill>
              </a:rPr>
              <a:t>, </a:t>
            </a:r>
            <a:r>
              <a:rPr lang="ru-RU" sz="1700" i="1" dirty="0">
                <a:solidFill>
                  <a:srgbClr val="222222"/>
                </a:solidFill>
              </a:rPr>
              <a:t>использование специфических для предмета способов действий и видов деятельности по получению нового знания, его интерпретации, применению и преобразованию при решении учебных задач/проблем, в том числе в ходе поисковой деятельности, учебно-исследовательской и учебно-проектной деятельности; </a:t>
            </a:r>
            <a:endParaRPr lang="ru-RU" sz="1700" i="1" dirty="0" smtClean="0">
              <a:solidFill>
                <a:srgbClr val="222222"/>
              </a:solidFill>
            </a:endParaRPr>
          </a:p>
          <a:p>
            <a:pPr algn="just" fontAlgn="base"/>
            <a:r>
              <a:rPr lang="ru-RU" sz="1700" dirty="0">
                <a:solidFill>
                  <a:srgbClr val="222222"/>
                </a:solidFill>
              </a:rPr>
              <a:t>• </a:t>
            </a:r>
            <a:r>
              <a:rPr lang="ru-RU" sz="1700" dirty="0" smtClean="0">
                <a:solidFill>
                  <a:srgbClr val="222222"/>
                </a:solidFill>
              </a:rPr>
              <a:t>осознанное </a:t>
            </a:r>
            <a:r>
              <a:rPr lang="ru-RU" sz="1700" dirty="0">
                <a:solidFill>
                  <a:srgbClr val="222222"/>
                </a:solidFill>
              </a:rPr>
              <a:t>использование приобретенных знаний и способов действий при </a:t>
            </a:r>
            <a:r>
              <a:rPr lang="ru-RU" sz="1700" i="1" dirty="0">
                <a:solidFill>
                  <a:srgbClr val="222222"/>
                </a:solidFill>
              </a:rPr>
              <a:t>решении </a:t>
            </a:r>
            <a:r>
              <a:rPr lang="ru-RU" sz="1700" i="1" dirty="0" err="1">
                <a:solidFill>
                  <a:srgbClr val="222222"/>
                </a:solidFill>
              </a:rPr>
              <a:t>внеучебных</a:t>
            </a:r>
            <a:r>
              <a:rPr lang="ru-RU" sz="1700" i="1" dirty="0">
                <a:solidFill>
                  <a:srgbClr val="222222"/>
                </a:solidFill>
              </a:rPr>
              <a:t> проблем, различающихся сложностью предметного содержания, читательских умений, контекста, а также сочетание когнитивных операций.</a:t>
            </a:r>
          </a:p>
          <a:p>
            <a:pPr fontAlgn="base"/>
            <a:r>
              <a:rPr lang="ru-RU" sz="1700" dirty="0" smtClean="0">
                <a:solidFill>
                  <a:srgbClr val="222222"/>
                </a:solidFill>
              </a:rPr>
              <a:t>- для </a:t>
            </a:r>
            <a:r>
              <a:rPr lang="ru-RU" sz="1700" dirty="0">
                <a:solidFill>
                  <a:srgbClr val="222222"/>
                </a:solidFill>
              </a:rPr>
              <a:t>повышения осознанности обучающихся рекомендуется в процессе освоения знаний включать задания </a:t>
            </a:r>
            <a:r>
              <a:rPr lang="ru-RU" sz="1700" i="1" dirty="0">
                <a:solidFill>
                  <a:srgbClr val="222222"/>
                </a:solidFill>
              </a:rPr>
              <a:t>на формирование самооценки и рефлексии обучающихся в ходе анализа результатов обучения</a:t>
            </a:r>
            <a:r>
              <a:rPr lang="ru-RU" sz="1700" dirty="0">
                <a:solidFill>
                  <a:srgbClr val="222222"/>
                </a:solidFill>
              </a:rPr>
              <a:t>. Это могут быть листы самооценки и другое.</a:t>
            </a:r>
            <a:endParaRPr lang="ru-RU" sz="1700" b="0" i="0" dirty="0">
              <a:solidFill>
                <a:srgbClr val="222222"/>
              </a:solidFill>
              <a:effectLst/>
            </a:endParaRPr>
          </a:p>
        </p:txBody>
      </p:sp>
      <p:sp>
        <p:nvSpPr>
          <p:cNvPr id="4" name="Прямоугольник 3"/>
          <p:cNvSpPr/>
          <p:nvPr/>
        </p:nvSpPr>
        <p:spPr>
          <a:xfrm>
            <a:off x="1014413" y="123371"/>
            <a:ext cx="10429875" cy="1200329"/>
          </a:xfrm>
          <a:prstGeom prst="rect">
            <a:avLst/>
          </a:prstGeom>
        </p:spPr>
        <p:txBody>
          <a:bodyPr wrap="square">
            <a:spAutoFit/>
          </a:bodyPr>
          <a:lstStyle/>
          <a:p>
            <a:pPr algn="ctr"/>
            <a:r>
              <a:rPr lang="ru-RU" b="1" dirty="0" smtClean="0">
                <a:solidFill>
                  <a:srgbClr val="0070C0"/>
                </a:solidFill>
              </a:rPr>
              <a:t>Письмо </a:t>
            </a:r>
            <a:r>
              <a:rPr lang="ru-RU" b="1" dirty="0" err="1" smtClean="0">
                <a:solidFill>
                  <a:srgbClr val="0070C0"/>
                </a:solidFill>
              </a:rPr>
              <a:t>Минпросвещения</a:t>
            </a:r>
            <a:r>
              <a:rPr lang="ru-RU" b="1" dirty="0" smtClean="0">
                <a:solidFill>
                  <a:srgbClr val="0070C0"/>
                </a:solidFill>
              </a:rPr>
              <a:t> </a:t>
            </a:r>
            <a:r>
              <a:rPr lang="ru-RU" b="1" dirty="0">
                <a:solidFill>
                  <a:srgbClr val="0070C0"/>
                </a:solidFill>
              </a:rPr>
              <a:t>России от 13.01.2023 N </a:t>
            </a:r>
            <a:r>
              <a:rPr lang="ru-RU" b="1" dirty="0" smtClean="0">
                <a:solidFill>
                  <a:srgbClr val="0070C0"/>
                </a:solidFill>
              </a:rPr>
              <a:t>03-49</a:t>
            </a:r>
          </a:p>
          <a:p>
            <a:pPr algn="ctr"/>
            <a:r>
              <a:rPr lang="ru-RU" b="1" dirty="0" smtClean="0">
                <a:solidFill>
                  <a:srgbClr val="0070C0"/>
                </a:solidFill>
              </a:rPr>
              <a:t> </a:t>
            </a:r>
            <a:r>
              <a:rPr lang="ru-RU" b="1" dirty="0">
                <a:solidFill>
                  <a:srgbClr val="0070C0"/>
                </a:solidFill>
              </a:rPr>
              <a:t>"О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p>
        </p:txBody>
      </p:sp>
    </p:spTree>
    <p:extLst>
      <p:ext uri="{BB962C8B-B14F-4D97-AF65-F5344CB8AC3E}">
        <p14:creationId xmlns:p14="http://schemas.microsoft.com/office/powerpoint/2010/main" val="1146145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6092" y="1673616"/>
            <a:ext cx="11582400" cy="5078313"/>
          </a:xfrm>
          <a:prstGeom prst="rect">
            <a:avLst/>
          </a:prstGeom>
        </p:spPr>
        <p:txBody>
          <a:bodyPr wrap="square">
            <a:spAutoFit/>
          </a:bodyPr>
          <a:lstStyle/>
          <a:p>
            <a:pPr fontAlgn="base"/>
            <a:r>
              <a:rPr lang="ru-RU" b="1" dirty="0">
                <a:solidFill>
                  <a:srgbClr val="0070C0"/>
                </a:solidFill>
              </a:rPr>
              <a:t>2.4. Особенности оценки функциональной грамотности</a:t>
            </a:r>
            <a:r>
              <a:rPr lang="ru-RU" b="1" dirty="0" smtClean="0">
                <a:solidFill>
                  <a:srgbClr val="0070C0"/>
                </a:solidFill>
              </a:rPr>
              <a:t>.</a:t>
            </a:r>
          </a:p>
          <a:p>
            <a:pPr fontAlgn="base"/>
            <a:endParaRPr lang="ru-RU" b="1" dirty="0">
              <a:solidFill>
                <a:srgbClr val="0070C0"/>
              </a:solidFill>
            </a:endParaRPr>
          </a:p>
          <a:p>
            <a:pPr fontAlgn="base"/>
            <a:r>
              <a:rPr lang="ru-RU" b="1" i="1" dirty="0">
                <a:solidFill>
                  <a:srgbClr val="222222"/>
                </a:solidFill>
              </a:rPr>
              <a:t>Функциональная грамотность как интегральная характеристика образовательных достижений обучающихся в процессе освоения требований ФГОС общего образования </a:t>
            </a:r>
            <a:r>
              <a:rPr lang="ru-RU" dirty="0">
                <a:solidFill>
                  <a:srgbClr val="222222"/>
                </a:solidFill>
              </a:rPr>
              <a:t>проявляется в </a:t>
            </a:r>
            <a:r>
              <a:rPr lang="ru-RU" b="1" i="1" dirty="0">
                <a:solidFill>
                  <a:srgbClr val="222222"/>
                </a:solidFill>
              </a:rPr>
              <a:t>способности использовать (переносить) освоенные в учебном процессе знания, умения, отношения и ценности для решения </a:t>
            </a:r>
            <a:r>
              <a:rPr lang="ru-RU" b="1" i="1" dirty="0" err="1">
                <a:solidFill>
                  <a:srgbClr val="222222"/>
                </a:solidFill>
              </a:rPr>
              <a:t>внеучебных</a:t>
            </a:r>
            <a:r>
              <a:rPr lang="ru-RU" b="1" i="1" dirty="0">
                <a:solidFill>
                  <a:srgbClr val="222222"/>
                </a:solidFill>
              </a:rPr>
              <a:t> задач, приближенных к реалиям современной жизни. </a:t>
            </a:r>
            <a:endParaRPr lang="ru-RU" b="1" i="1" dirty="0" smtClean="0">
              <a:solidFill>
                <a:srgbClr val="222222"/>
              </a:solidFill>
            </a:endParaRPr>
          </a:p>
          <a:p>
            <a:pPr algn="just" fontAlgn="base"/>
            <a:r>
              <a:rPr lang="ru-RU" i="1" dirty="0" smtClean="0">
                <a:solidFill>
                  <a:srgbClr val="222222"/>
                </a:solidFill>
              </a:rPr>
              <a:t>Формирование </a:t>
            </a:r>
            <a:r>
              <a:rPr lang="ru-RU" i="1" dirty="0">
                <a:solidFill>
                  <a:srgbClr val="222222"/>
                </a:solidFill>
              </a:rPr>
              <a:t>и оценка функциональной грамотности</a:t>
            </a:r>
            <a:r>
              <a:rPr lang="ru-RU" dirty="0">
                <a:solidFill>
                  <a:srgbClr val="222222"/>
                </a:solidFill>
              </a:rPr>
              <a:t> (читательской, математической, естественно-научной, финансовой грамотности, а также глобальной компетентности и креативного мышления и других составляющих, отнесенных к функциональной грамотности) имеют сложный </a:t>
            </a:r>
            <a:r>
              <a:rPr lang="ru-RU" i="1" dirty="0">
                <a:solidFill>
                  <a:srgbClr val="222222"/>
                </a:solidFill>
              </a:rPr>
              <a:t>комплексный характер и осуществляются практически на всех учебных предметах, в урочной и внеурочной деятельности</a:t>
            </a:r>
            <a:r>
              <a:rPr lang="ru-RU" i="1" dirty="0" smtClean="0">
                <a:solidFill>
                  <a:srgbClr val="222222"/>
                </a:solidFill>
              </a:rPr>
              <a:t>.</a:t>
            </a:r>
          </a:p>
          <a:p>
            <a:pPr algn="just" fontAlgn="base"/>
            <a:r>
              <a:rPr lang="ru-RU" dirty="0">
                <a:solidFill>
                  <a:srgbClr val="222222"/>
                </a:solidFill>
              </a:rPr>
              <a:t>Оценка уровня </a:t>
            </a:r>
            <a:r>
              <a:rPr lang="ru-RU" dirty="0" err="1">
                <a:solidFill>
                  <a:srgbClr val="222222"/>
                </a:solidFill>
              </a:rPr>
              <a:t>сформированности</a:t>
            </a:r>
            <a:r>
              <a:rPr lang="ru-RU" dirty="0">
                <a:solidFill>
                  <a:srgbClr val="222222"/>
                </a:solidFill>
              </a:rPr>
              <a:t> функциональной грамотности является </a:t>
            </a:r>
            <a:r>
              <a:rPr lang="ru-RU" i="1" dirty="0">
                <a:solidFill>
                  <a:srgbClr val="222222"/>
                </a:solidFill>
              </a:rPr>
              <a:t>проявлением системно-</a:t>
            </a:r>
            <a:r>
              <a:rPr lang="ru-RU" i="1" dirty="0" err="1">
                <a:solidFill>
                  <a:srgbClr val="222222"/>
                </a:solidFill>
              </a:rPr>
              <a:t>деятельностного</a:t>
            </a:r>
            <a:r>
              <a:rPr lang="ru-RU" i="1" dirty="0">
                <a:solidFill>
                  <a:srgbClr val="222222"/>
                </a:solidFill>
              </a:rPr>
              <a:t> подхода к оценке образовательных достижений обучающихся</a:t>
            </a:r>
            <a:r>
              <a:rPr lang="ru-RU" dirty="0">
                <a:solidFill>
                  <a:srgbClr val="222222"/>
                </a:solidFill>
              </a:rPr>
              <a:t>. Он обеспечивается содержанием и критериями оценки личностных, </a:t>
            </a:r>
            <a:r>
              <a:rPr lang="ru-RU" dirty="0" err="1">
                <a:solidFill>
                  <a:srgbClr val="222222"/>
                </a:solidFill>
              </a:rPr>
              <a:t>метапредметных</a:t>
            </a:r>
            <a:r>
              <a:rPr lang="ru-RU" dirty="0">
                <a:solidFill>
                  <a:srgbClr val="222222"/>
                </a:solidFill>
              </a:rPr>
              <a:t> и предметных результатов</a:t>
            </a:r>
            <a:r>
              <a:rPr lang="ru-RU" dirty="0" smtClean="0">
                <a:solidFill>
                  <a:srgbClr val="222222"/>
                </a:solidFill>
              </a:rPr>
              <a:t>.</a:t>
            </a:r>
            <a:endParaRPr lang="ru-RU" dirty="0">
              <a:solidFill>
                <a:srgbClr val="222222"/>
              </a:solidFill>
            </a:endParaRPr>
          </a:p>
          <a:p>
            <a:pPr algn="just" fontAlgn="base"/>
            <a:r>
              <a:rPr lang="ru-RU" dirty="0">
                <a:solidFill>
                  <a:srgbClr val="222222"/>
                </a:solidFill>
              </a:rPr>
              <a:t>В учебном процессе используются </a:t>
            </a:r>
            <a:r>
              <a:rPr lang="ru-RU" i="1" dirty="0">
                <a:solidFill>
                  <a:srgbClr val="222222"/>
                </a:solidFill>
              </a:rPr>
              <a:t>специальные (комплексные) задания, которые отличаются от традиционных учебных задач тем, что в заданиях описывается </a:t>
            </a:r>
            <a:r>
              <a:rPr lang="ru-RU" b="1" i="1" dirty="0">
                <a:solidFill>
                  <a:srgbClr val="222222"/>
                </a:solidFill>
              </a:rPr>
              <a:t>жизненная проблемная ситуация</a:t>
            </a:r>
            <a:r>
              <a:rPr lang="ru-RU" i="1" dirty="0">
                <a:solidFill>
                  <a:srgbClr val="222222"/>
                </a:solidFill>
              </a:rPr>
              <a:t>, как правило, близкая и понятная обучающемуся.</a:t>
            </a:r>
            <a:r>
              <a:rPr lang="ru-RU" dirty="0">
                <a:solidFill>
                  <a:srgbClr val="222222"/>
                </a:solidFill>
              </a:rPr>
              <a:t> Используются </a:t>
            </a:r>
            <a:r>
              <a:rPr lang="ru-RU" b="1" i="1" dirty="0">
                <a:solidFill>
                  <a:srgbClr val="222222"/>
                </a:solidFill>
              </a:rPr>
              <a:t>разные форматы представления информации</a:t>
            </a:r>
            <a:r>
              <a:rPr lang="ru-RU" dirty="0">
                <a:solidFill>
                  <a:srgbClr val="222222"/>
                </a:solidFill>
              </a:rPr>
              <a:t>: рисунки, таблицы, диаграммы, комиксы и др. Способ решения проблемы явно не задан, допускаются альтернативные подходы к выполнению задания. Значительная часть заданий требует осознанного выбора модели поведения.</a:t>
            </a:r>
            <a:endParaRPr lang="ru-RU" b="0" dirty="0">
              <a:solidFill>
                <a:srgbClr val="222222"/>
              </a:solidFill>
              <a:effectLst/>
            </a:endParaRPr>
          </a:p>
        </p:txBody>
      </p:sp>
      <p:sp>
        <p:nvSpPr>
          <p:cNvPr id="3" name="Прямоугольник 2"/>
          <p:cNvSpPr/>
          <p:nvPr/>
        </p:nvSpPr>
        <p:spPr>
          <a:xfrm>
            <a:off x="1088571" y="113211"/>
            <a:ext cx="9109165" cy="1477328"/>
          </a:xfrm>
          <a:prstGeom prst="rect">
            <a:avLst/>
          </a:prstGeom>
        </p:spPr>
        <p:txBody>
          <a:bodyPr wrap="square">
            <a:spAutoFit/>
          </a:bodyPr>
          <a:lstStyle/>
          <a:p>
            <a:pPr algn="ctr"/>
            <a:r>
              <a:rPr lang="ru-RU" b="1" dirty="0">
                <a:solidFill>
                  <a:srgbClr val="0070C0"/>
                </a:solidFill>
              </a:rPr>
              <a:t>Письмо </a:t>
            </a:r>
            <a:r>
              <a:rPr lang="ru-RU" b="1" dirty="0" err="1">
                <a:solidFill>
                  <a:srgbClr val="0070C0"/>
                </a:solidFill>
              </a:rPr>
              <a:t>Минпросвещения</a:t>
            </a:r>
            <a:r>
              <a:rPr lang="ru-RU" b="1" dirty="0">
                <a:solidFill>
                  <a:srgbClr val="0070C0"/>
                </a:solidFill>
              </a:rPr>
              <a:t> России от 13.01.2023 N 03-49</a:t>
            </a:r>
          </a:p>
          <a:p>
            <a:pPr algn="ctr"/>
            <a:r>
              <a:rPr lang="ru-RU" b="1" dirty="0">
                <a:solidFill>
                  <a:srgbClr val="0070C0"/>
                </a:solidFill>
              </a:rPr>
              <a:t> "О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p>
        </p:txBody>
      </p:sp>
    </p:spTree>
    <p:extLst>
      <p:ext uri="{BB962C8B-B14F-4D97-AF65-F5344CB8AC3E}">
        <p14:creationId xmlns:p14="http://schemas.microsoft.com/office/powerpoint/2010/main" val="1681922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1858171"/>
            <a:ext cx="10694126" cy="3416320"/>
          </a:xfrm>
          <a:prstGeom prst="rect">
            <a:avLst/>
          </a:prstGeom>
        </p:spPr>
        <p:txBody>
          <a:bodyPr wrap="square">
            <a:spAutoFit/>
          </a:bodyPr>
          <a:lstStyle/>
          <a:p>
            <a:pPr algn="just"/>
            <a:r>
              <a:rPr lang="ru-RU" i="1" dirty="0"/>
              <a:t>По результатам выполнения отдельных заданий нельзя делать вывод о </a:t>
            </a:r>
            <a:r>
              <a:rPr lang="ru-RU" i="1" dirty="0" err="1"/>
              <a:t>сформированности</a:t>
            </a:r>
            <a:r>
              <a:rPr lang="ru-RU" i="1" dirty="0"/>
              <a:t> функциональной грамотности</a:t>
            </a:r>
            <a:r>
              <a:rPr lang="ru-RU" dirty="0"/>
              <a:t>. На основе выполнения предметной диагностической или контрольной работы делается вывод о качестве и уровне достижения планируемых результатов ФГОС по данному предмету на основе единой шкалы оценки. В построении данной шкалы свой вклад вносят задания на оценку </a:t>
            </a:r>
            <a:r>
              <a:rPr lang="ru-RU" dirty="0" err="1"/>
              <a:t>сформированности</a:t>
            </a:r>
            <a:r>
              <a:rPr lang="ru-RU" dirty="0"/>
              <a:t> знаний и понимания их применения в различных учебных и </a:t>
            </a:r>
            <a:r>
              <a:rPr lang="ru-RU" dirty="0" err="1"/>
              <a:t>внеучебных</a:t>
            </a:r>
            <a:r>
              <a:rPr lang="ru-RU" dirty="0"/>
              <a:t> ситуациях. Успешное выполнение заданий на применение освоенного учебного материала во </a:t>
            </a:r>
            <a:r>
              <a:rPr lang="ru-RU" dirty="0" err="1"/>
              <a:t>внеучебном</a:t>
            </a:r>
            <a:r>
              <a:rPr lang="ru-RU" dirty="0"/>
              <a:t> контексте позволяет определить высший уровень достижений по данному предмету.</a:t>
            </a:r>
          </a:p>
          <a:p>
            <a:pPr algn="just"/>
            <a:endParaRPr lang="ru-RU" dirty="0"/>
          </a:p>
          <a:p>
            <a:pPr algn="just"/>
            <a:r>
              <a:rPr lang="ru-RU" dirty="0"/>
              <a:t>Администрация образовательной организации </a:t>
            </a:r>
            <a:r>
              <a:rPr lang="ru-RU" i="1" dirty="0"/>
              <a:t>принимает решение о включении в план </a:t>
            </a:r>
            <a:r>
              <a:rPr lang="ru-RU" i="1" dirty="0" err="1"/>
              <a:t>внутришкольного</a:t>
            </a:r>
            <a:r>
              <a:rPr lang="ru-RU" i="1" dirty="0"/>
              <a:t> оценивания комплексных работ по функциональной грамотности или диагностических работ по отдельным составляющим функциональной грамотности и последовательности их проведения</a:t>
            </a:r>
            <a:r>
              <a:rPr lang="ru-RU" dirty="0"/>
              <a:t>.</a:t>
            </a:r>
          </a:p>
        </p:txBody>
      </p:sp>
      <p:sp>
        <p:nvSpPr>
          <p:cNvPr id="3" name="Прямоугольник 2"/>
          <p:cNvSpPr/>
          <p:nvPr/>
        </p:nvSpPr>
        <p:spPr>
          <a:xfrm>
            <a:off x="1088571" y="113211"/>
            <a:ext cx="9109165" cy="1477328"/>
          </a:xfrm>
          <a:prstGeom prst="rect">
            <a:avLst/>
          </a:prstGeom>
        </p:spPr>
        <p:txBody>
          <a:bodyPr wrap="square">
            <a:spAutoFit/>
          </a:bodyPr>
          <a:lstStyle/>
          <a:p>
            <a:pPr algn="ctr"/>
            <a:r>
              <a:rPr lang="ru-RU" b="1" dirty="0">
                <a:solidFill>
                  <a:srgbClr val="0070C0"/>
                </a:solidFill>
              </a:rPr>
              <a:t>Письмо </a:t>
            </a:r>
            <a:r>
              <a:rPr lang="ru-RU" b="1" dirty="0" err="1">
                <a:solidFill>
                  <a:srgbClr val="0070C0"/>
                </a:solidFill>
              </a:rPr>
              <a:t>Минпросвещения</a:t>
            </a:r>
            <a:r>
              <a:rPr lang="ru-RU" b="1" dirty="0">
                <a:solidFill>
                  <a:srgbClr val="0070C0"/>
                </a:solidFill>
              </a:rPr>
              <a:t> России от 13.01.2023 N 03-49</a:t>
            </a:r>
          </a:p>
          <a:p>
            <a:pPr algn="ctr"/>
            <a:r>
              <a:rPr lang="ru-RU" b="1" dirty="0">
                <a:solidFill>
                  <a:srgbClr val="0070C0"/>
                </a:solidFill>
              </a:rPr>
              <a:t> "О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p>
        </p:txBody>
      </p:sp>
    </p:spTree>
    <p:extLst>
      <p:ext uri="{BB962C8B-B14F-4D97-AF65-F5344CB8AC3E}">
        <p14:creationId xmlns:p14="http://schemas.microsoft.com/office/powerpoint/2010/main" val="1756131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4766" y="768761"/>
            <a:ext cx="10816046" cy="5262979"/>
          </a:xfrm>
          <a:prstGeom prst="rect">
            <a:avLst/>
          </a:prstGeom>
        </p:spPr>
        <p:txBody>
          <a:bodyPr wrap="square">
            <a:spAutoFit/>
          </a:bodyPr>
          <a:lstStyle/>
          <a:p>
            <a:pPr algn="ctr"/>
            <a:r>
              <a:rPr lang="ru-RU" sz="2400" b="1" dirty="0" smtClean="0">
                <a:solidFill>
                  <a:srgbClr val="C00000"/>
                </a:solidFill>
              </a:rPr>
              <a:t>Основными </a:t>
            </a:r>
            <a:r>
              <a:rPr lang="ru-RU" sz="2400" b="1" dirty="0">
                <a:solidFill>
                  <a:srgbClr val="C00000"/>
                </a:solidFill>
              </a:rPr>
              <a:t>направлениями и целями оценочной деятельности в образовательной организации являются</a:t>
            </a:r>
            <a:r>
              <a:rPr lang="ru-RU" sz="2400" b="1" dirty="0" smtClean="0">
                <a:solidFill>
                  <a:srgbClr val="C00000"/>
                </a:solidFill>
              </a:rPr>
              <a:t>:</a:t>
            </a:r>
          </a:p>
          <a:p>
            <a:pPr algn="just"/>
            <a:endParaRPr lang="ru-RU" sz="2000" b="1" dirty="0" smtClean="0">
              <a:solidFill>
                <a:srgbClr val="C00000"/>
              </a:solidFill>
            </a:endParaRPr>
          </a:p>
          <a:p>
            <a:pPr algn="just"/>
            <a:r>
              <a:rPr lang="ru-RU" sz="2000" b="1" dirty="0" smtClean="0">
                <a:solidFill>
                  <a:srgbClr val="C00000"/>
                </a:solidFill>
              </a:rPr>
              <a:t>● </a:t>
            </a:r>
            <a:r>
              <a:rPr lang="ru-RU" sz="2000" dirty="0" smtClean="0">
                <a:solidFill>
                  <a:srgbClr val="22272F"/>
                </a:solidFill>
              </a:rPr>
              <a:t>оценка </a:t>
            </a:r>
            <a:r>
              <a:rPr lang="ru-RU" sz="2000" dirty="0">
                <a:solidFill>
                  <a:srgbClr val="22272F"/>
                </a:solidFill>
              </a:rPr>
              <a:t>образовательных достижений обучающихся на различных этапах обучения как основа их промежуточной и итоговой аттестации, а также основа процедур внутреннего мониторинга образовательной организации, мониторинговых исследований муниципального, регионального и федерального уровней;</a:t>
            </a:r>
          </a:p>
          <a:p>
            <a:pPr algn="just"/>
            <a:r>
              <a:rPr lang="ru-RU" sz="2000" b="1" dirty="0" smtClean="0">
                <a:solidFill>
                  <a:srgbClr val="C00000"/>
                </a:solidFill>
              </a:rPr>
              <a:t>● </a:t>
            </a:r>
            <a:r>
              <a:rPr lang="ru-RU" sz="2000" dirty="0" smtClean="0">
                <a:solidFill>
                  <a:srgbClr val="22272F"/>
                </a:solidFill>
              </a:rPr>
              <a:t>оценка </a:t>
            </a:r>
            <a:r>
              <a:rPr lang="ru-RU" sz="2000" dirty="0">
                <a:solidFill>
                  <a:srgbClr val="22272F"/>
                </a:solidFill>
              </a:rPr>
              <a:t>результатов деятельности педагогических работников как основа аттестационных процедур;</a:t>
            </a:r>
          </a:p>
          <a:p>
            <a:pPr algn="just"/>
            <a:r>
              <a:rPr lang="ru-RU" sz="2000" dirty="0" smtClean="0">
                <a:solidFill>
                  <a:srgbClr val="C00000"/>
                </a:solidFill>
              </a:rPr>
              <a:t>● </a:t>
            </a:r>
            <a:r>
              <a:rPr lang="ru-RU" sz="2000" dirty="0" smtClean="0">
                <a:solidFill>
                  <a:srgbClr val="22272F"/>
                </a:solidFill>
              </a:rPr>
              <a:t>оценка </a:t>
            </a:r>
            <a:r>
              <a:rPr lang="ru-RU" sz="2000" dirty="0">
                <a:solidFill>
                  <a:srgbClr val="22272F"/>
                </a:solidFill>
              </a:rPr>
              <a:t>результатов деятельности образовательной организации как основа </a:t>
            </a:r>
            <a:r>
              <a:rPr lang="ru-RU" sz="2000" dirty="0" err="1">
                <a:solidFill>
                  <a:srgbClr val="22272F"/>
                </a:solidFill>
              </a:rPr>
              <a:t>аккредитационных</a:t>
            </a:r>
            <a:r>
              <a:rPr lang="ru-RU" sz="2000" dirty="0">
                <a:solidFill>
                  <a:srgbClr val="22272F"/>
                </a:solidFill>
              </a:rPr>
              <a:t> процедур</a:t>
            </a:r>
            <a:r>
              <a:rPr lang="ru-RU" sz="2000" dirty="0" smtClean="0">
                <a:solidFill>
                  <a:srgbClr val="22272F"/>
                </a:solidFill>
              </a:rPr>
              <a:t>.</a:t>
            </a:r>
          </a:p>
          <a:p>
            <a:pPr algn="just"/>
            <a:endParaRPr lang="ru-RU" sz="2000" dirty="0">
              <a:solidFill>
                <a:srgbClr val="22272F"/>
              </a:solidFill>
            </a:endParaRPr>
          </a:p>
          <a:p>
            <a:pPr algn="just"/>
            <a:r>
              <a:rPr lang="ru-RU" sz="2400" b="1" dirty="0" smtClean="0">
                <a:solidFill>
                  <a:srgbClr val="C00000"/>
                </a:solidFill>
              </a:rPr>
              <a:t>Основной объект </a:t>
            </a:r>
            <a:r>
              <a:rPr lang="ru-RU" sz="2400" b="1" dirty="0">
                <a:solidFill>
                  <a:srgbClr val="C00000"/>
                </a:solidFill>
              </a:rPr>
              <a:t>системы оценки, её </a:t>
            </a:r>
            <a:r>
              <a:rPr lang="ru-RU" sz="2400" b="1" dirty="0" smtClean="0">
                <a:solidFill>
                  <a:srgbClr val="C00000"/>
                </a:solidFill>
              </a:rPr>
              <a:t>содержательная </a:t>
            </a:r>
            <a:r>
              <a:rPr lang="ru-RU" sz="2400" b="1" dirty="0">
                <a:solidFill>
                  <a:srgbClr val="C00000"/>
                </a:solidFill>
              </a:rPr>
              <a:t>и </a:t>
            </a:r>
            <a:r>
              <a:rPr lang="ru-RU" sz="2400" b="1" dirty="0" err="1" smtClean="0">
                <a:solidFill>
                  <a:srgbClr val="C00000"/>
                </a:solidFill>
              </a:rPr>
              <a:t>критериальная</a:t>
            </a:r>
            <a:r>
              <a:rPr lang="ru-RU" sz="2400" b="1" dirty="0" smtClean="0">
                <a:solidFill>
                  <a:srgbClr val="C00000"/>
                </a:solidFill>
              </a:rPr>
              <a:t> база- </a:t>
            </a:r>
          </a:p>
          <a:p>
            <a:pPr algn="just"/>
            <a:endParaRPr lang="ru-RU" sz="2400" b="1" dirty="0">
              <a:solidFill>
                <a:srgbClr val="C00000"/>
              </a:solidFill>
            </a:endParaRPr>
          </a:p>
          <a:p>
            <a:pPr algn="just"/>
            <a:r>
              <a:rPr lang="ru-RU" sz="2000" dirty="0" smtClean="0">
                <a:solidFill>
                  <a:srgbClr val="22272F"/>
                </a:solidFill>
              </a:rPr>
              <a:t>требования</a:t>
            </a:r>
            <a:r>
              <a:rPr lang="ru-RU" sz="2000" dirty="0">
                <a:solidFill>
                  <a:srgbClr val="22272F"/>
                </a:solidFill>
              </a:rPr>
              <a:t> </a:t>
            </a:r>
            <a:r>
              <a:rPr lang="ru-RU" sz="2000" dirty="0" smtClean="0"/>
              <a:t>ФГОС</a:t>
            </a:r>
            <a:r>
              <a:rPr lang="ru-RU" sz="2000" dirty="0">
                <a:solidFill>
                  <a:srgbClr val="22272F"/>
                </a:solidFill>
              </a:rPr>
              <a:t> НОО</a:t>
            </a:r>
            <a:r>
              <a:rPr lang="ru-RU" sz="2000" dirty="0" smtClean="0">
                <a:solidFill>
                  <a:srgbClr val="22272F"/>
                </a:solidFill>
              </a:rPr>
              <a:t>, ФГОС ООО, ФГОС СОО,  </a:t>
            </a:r>
            <a:r>
              <a:rPr lang="ru-RU" sz="2000" dirty="0">
                <a:solidFill>
                  <a:srgbClr val="22272F"/>
                </a:solidFill>
              </a:rPr>
              <a:t>которые конкретизируются в планируемых результатах освоения обучающимися ФОП </a:t>
            </a:r>
            <a:r>
              <a:rPr lang="ru-RU" sz="2000" dirty="0" smtClean="0">
                <a:solidFill>
                  <a:srgbClr val="22272F"/>
                </a:solidFill>
              </a:rPr>
              <a:t>НОО, ФОП ООО, ФОП СОО,</a:t>
            </a:r>
            <a:endParaRPr lang="ru-RU" sz="2000" b="0" i="0" dirty="0">
              <a:solidFill>
                <a:srgbClr val="22272F"/>
              </a:solidFill>
              <a:effectLst/>
            </a:endParaRPr>
          </a:p>
        </p:txBody>
      </p:sp>
      <p:sp>
        <p:nvSpPr>
          <p:cNvPr id="3" name="TextBox 2"/>
          <p:cNvSpPr txBox="1"/>
          <p:nvPr/>
        </p:nvSpPr>
        <p:spPr>
          <a:xfrm>
            <a:off x="775064" y="182880"/>
            <a:ext cx="10415450" cy="523220"/>
          </a:xfrm>
          <a:prstGeom prst="rect">
            <a:avLst/>
          </a:prstGeom>
          <a:noFill/>
        </p:spPr>
        <p:txBody>
          <a:bodyPr wrap="square" rtlCol="0">
            <a:spAutoFit/>
          </a:bodyPr>
          <a:lstStyle/>
          <a:p>
            <a:pPr algn="ctr"/>
            <a:r>
              <a:rPr lang="ru-RU" sz="2800" b="1" dirty="0" smtClean="0">
                <a:solidFill>
                  <a:srgbClr val="0070C0"/>
                </a:solidFill>
              </a:rPr>
              <a:t>Вектор: повышение качества образования на основе ВСОКО  </a:t>
            </a:r>
            <a:endParaRPr lang="ru-RU" sz="2800" b="1" dirty="0">
              <a:solidFill>
                <a:srgbClr val="0070C0"/>
              </a:solidFill>
            </a:endParaRPr>
          </a:p>
        </p:txBody>
      </p:sp>
    </p:spTree>
    <p:extLst>
      <p:ext uri="{BB962C8B-B14F-4D97-AF65-F5344CB8AC3E}">
        <p14:creationId xmlns:p14="http://schemas.microsoft.com/office/powerpoint/2010/main" val="2307792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423" y="739744"/>
            <a:ext cx="11190514" cy="5909310"/>
          </a:xfrm>
          <a:prstGeom prst="rect">
            <a:avLst/>
          </a:prstGeom>
        </p:spPr>
        <p:txBody>
          <a:bodyPr wrap="square">
            <a:spAutoFit/>
          </a:bodyPr>
          <a:lstStyle/>
          <a:p>
            <a:pPr marL="285750" indent="-285750">
              <a:buFontTx/>
              <a:buChar char="-"/>
            </a:pPr>
            <a:r>
              <a:rPr lang="ru-RU" b="1" i="1" dirty="0" smtClean="0">
                <a:solidFill>
                  <a:srgbClr val="0070C0"/>
                </a:solidFill>
                <a:ea typeface="Times New Roman" panose="02020603050405020304" pitchFamily="18" charset="0"/>
              </a:rPr>
              <a:t>!!! система </a:t>
            </a:r>
            <a:r>
              <a:rPr lang="ru-RU" b="1" i="1" dirty="0">
                <a:solidFill>
                  <a:srgbClr val="0070C0"/>
                </a:solidFill>
                <a:ea typeface="Times New Roman" panose="02020603050405020304" pitchFamily="18" charset="0"/>
              </a:rPr>
              <a:t>оценки </a:t>
            </a:r>
            <a:r>
              <a:rPr lang="ru-RU" b="1" i="1" dirty="0" smtClean="0">
                <a:solidFill>
                  <a:srgbClr val="0070C0"/>
                </a:solidFill>
                <a:ea typeface="Times New Roman" panose="02020603050405020304" pitchFamily="18" charset="0"/>
              </a:rPr>
              <a:t>реализует </a:t>
            </a:r>
            <a:r>
              <a:rPr lang="ru-RU" b="1" i="1" dirty="0">
                <a:solidFill>
                  <a:srgbClr val="0070C0"/>
                </a:solidFill>
                <a:ea typeface="Times New Roman" panose="02020603050405020304" pitchFamily="18" charset="0"/>
              </a:rPr>
              <a:t>системно-</a:t>
            </a:r>
            <a:r>
              <a:rPr lang="ru-RU" b="1" i="1" dirty="0" err="1">
                <a:solidFill>
                  <a:srgbClr val="0070C0"/>
                </a:solidFill>
                <a:ea typeface="Times New Roman" panose="02020603050405020304" pitchFamily="18" charset="0"/>
              </a:rPr>
              <a:t>деятельностный</a:t>
            </a:r>
            <a:r>
              <a:rPr lang="ru-RU" b="1" i="1" dirty="0">
                <a:solidFill>
                  <a:srgbClr val="0070C0"/>
                </a:solidFill>
                <a:ea typeface="Times New Roman" panose="02020603050405020304" pitchFamily="18" charset="0"/>
              </a:rPr>
              <a:t>, уровневый и комплексный подходы к оценке образовательных </a:t>
            </a:r>
            <a:r>
              <a:rPr lang="ru-RU" b="1" i="1" dirty="0" smtClean="0">
                <a:solidFill>
                  <a:srgbClr val="0070C0"/>
                </a:solidFill>
                <a:ea typeface="Times New Roman" panose="02020603050405020304" pitchFamily="18" charset="0"/>
              </a:rPr>
              <a:t>достижений: </a:t>
            </a:r>
          </a:p>
          <a:p>
            <a:pPr algn="just"/>
            <a:r>
              <a:rPr lang="ru-RU" dirty="0" smtClean="0">
                <a:solidFill>
                  <a:srgbClr val="0070C0"/>
                </a:solidFill>
              </a:rPr>
              <a:t>• </a:t>
            </a:r>
            <a:r>
              <a:rPr lang="ru-RU" b="1" i="1" dirty="0" smtClean="0">
                <a:solidFill>
                  <a:srgbClr val="0070C0"/>
                </a:solidFill>
              </a:rPr>
              <a:t>системно-</a:t>
            </a:r>
            <a:r>
              <a:rPr lang="ru-RU" b="1" i="1" dirty="0" err="1" smtClean="0">
                <a:solidFill>
                  <a:srgbClr val="0070C0"/>
                </a:solidFill>
              </a:rPr>
              <a:t>деятельностный</a:t>
            </a:r>
            <a:r>
              <a:rPr lang="ru-RU" b="1" i="1" dirty="0" smtClean="0">
                <a:solidFill>
                  <a:srgbClr val="0070C0"/>
                </a:solidFill>
              </a:rPr>
              <a:t> </a:t>
            </a:r>
            <a:r>
              <a:rPr lang="ru-RU" b="1" i="1" dirty="0">
                <a:solidFill>
                  <a:srgbClr val="0070C0"/>
                </a:solidFill>
              </a:rPr>
              <a:t>подход </a:t>
            </a:r>
            <a:r>
              <a:rPr lang="ru-RU" sz="1700" dirty="0"/>
              <a:t>к оценке образовательных достижений обучающихся проявляется в оценке способности обучающихся </a:t>
            </a:r>
            <a:r>
              <a:rPr lang="ru-RU" sz="1700" i="1" dirty="0"/>
              <a:t>к решению учебно-познавательных и учебно-практических задач, а также в оценке уровня функциональной грамотности обучающихся</a:t>
            </a:r>
            <a:r>
              <a:rPr lang="ru-RU" sz="1700" dirty="0"/>
              <a:t>. Он обеспечивается содержанием и критериями оценки, в качестве которых выступают планируемые результаты обучения, выраженные в </a:t>
            </a:r>
            <a:r>
              <a:rPr lang="ru-RU" sz="1700" dirty="0" err="1"/>
              <a:t>деятельностной</a:t>
            </a:r>
            <a:r>
              <a:rPr lang="ru-RU" sz="1700" dirty="0"/>
              <a:t> форме.</a:t>
            </a:r>
          </a:p>
          <a:p>
            <a:pPr algn="just"/>
            <a:r>
              <a:rPr lang="ru-RU" sz="1700" dirty="0" smtClean="0"/>
              <a:t>• </a:t>
            </a:r>
            <a:r>
              <a:rPr lang="ru-RU" sz="1700" b="1" i="1" dirty="0" smtClean="0">
                <a:solidFill>
                  <a:srgbClr val="0070C0"/>
                </a:solidFill>
              </a:rPr>
              <a:t>уровневый </a:t>
            </a:r>
            <a:r>
              <a:rPr lang="ru-RU" sz="1700" b="1" i="1" dirty="0">
                <a:solidFill>
                  <a:srgbClr val="0070C0"/>
                </a:solidFill>
              </a:rPr>
              <a:t>подход </a:t>
            </a:r>
            <a:r>
              <a:rPr lang="ru-RU" sz="1700" dirty="0" smtClean="0"/>
              <a:t>реализуется:</a:t>
            </a:r>
          </a:p>
          <a:p>
            <a:pPr algn="just"/>
            <a:r>
              <a:rPr lang="ru-RU" sz="1700" dirty="0" smtClean="0"/>
              <a:t>-  </a:t>
            </a:r>
            <a:r>
              <a:rPr lang="ru-RU" sz="1700" dirty="0"/>
              <a:t>как по отношению к содержанию оценки, так и к представлению и интерпретации результатов измерений.</a:t>
            </a:r>
          </a:p>
          <a:p>
            <a:pPr algn="just"/>
            <a:r>
              <a:rPr lang="ru-RU" sz="1700" dirty="0" smtClean="0"/>
              <a:t>- за </a:t>
            </a:r>
            <a:r>
              <a:rPr lang="ru-RU" sz="1700" dirty="0"/>
              <a:t>счёт фиксации различных уровней достижения обучающимися планируемых результатов базового уровня и уровней выше и ниже базового. Достижение базового уровня свидетельствует о способности обучающихся решать типовые учебные задачи, целенаправленно отрабатываемые со всеми обучающимися в ходе учебного процесса. Овладение </a:t>
            </a:r>
            <a:r>
              <a:rPr lang="ru-RU" sz="1700" i="1" dirty="0"/>
              <a:t>базовым уровнем является границей, отделяющей знание от незнания, выступает достаточным для продолжения обучения и усвоения последующего учебного материала.</a:t>
            </a:r>
          </a:p>
          <a:p>
            <a:pPr algn="just"/>
            <a:r>
              <a:rPr lang="ru-RU" sz="1700" dirty="0" smtClean="0"/>
              <a:t>• </a:t>
            </a:r>
            <a:r>
              <a:rPr lang="ru-RU" sz="1700" b="1" i="1" dirty="0" smtClean="0">
                <a:solidFill>
                  <a:srgbClr val="0070C0"/>
                </a:solidFill>
              </a:rPr>
              <a:t>комплексный </a:t>
            </a:r>
            <a:r>
              <a:rPr lang="ru-RU" sz="1700" b="1" i="1" dirty="0">
                <a:solidFill>
                  <a:srgbClr val="0070C0"/>
                </a:solidFill>
              </a:rPr>
              <a:t>подход </a:t>
            </a:r>
            <a:r>
              <a:rPr lang="ru-RU" sz="1700" dirty="0"/>
              <a:t>к оценке образовательных достижений реализуется через:</a:t>
            </a:r>
          </a:p>
          <a:p>
            <a:r>
              <a:rPr lang="ru-RU" sz="1400" dirty="0" smtClean="0"/>
              <a:t>- оценку </a:t>
            </a:r>
            <a:r>
              <a:rPr lang="ru-RU" sz="1400" i="1" dirty="0"/>
              <a:t>предметных и </a:t>
            </a:r>
            <a:r>
              <a:rPr lang="ru-RU" sz="1400" i="1" dirty="0" err="1"/>
              <a:t>метапредметных</a:t>
            </a:r>
            <a:r>
              <a:rPr lang="ru-RU" sz="1400" i="1" dirty="0"/>
              <a:t> результатов</a:t>
            </a:r>
            <a:r>
              <a:rPr lang="ru-RU" sz="1400" dirty="0"/>
              <a:t>;</a:t>
            </a:r>
          </a:p>
          <a:p>
            <a:r>
              <a:rPr lang="ru-RU" sz="1400" dirty="0" smtClean="0"/>
              <a:t>- использование </a:t>
            </a:r>
            <a:r>
              <a:rPr lang="ru-RU" sz="1400" i="1" dirty="0"/>
              <a:t>комплекса оценочных процедур </a:t>
            </a:r>
            <a:r>
              <a:rPr lang="ru-RU" sz="1400" dirty="0"/>
              <a:t>как основы для оценки динамики индивидуальных образовательных достижений обучающихся и для итоговой оценки; </a:t>
            </a:r>
            <a:r>
              <a:rPr lang="ru-RU" sz="1400" i="1" dirty="0"/>
              <a:t>использование контекстной информации </a:t>
            </a:r>
            <a:r>
              <a:rPr lang="ru-RU" sz="1400" dirty="0"/>
              <a:t>(об особенностях обучающихся, условиях и процессе обучения и другое) для интерпретации полученных результатов в целях управления качеством образования;</a:t>
            </a:r>
          </a:p>
          <a:p>
            <a:r>
              <a:rPr lang="ru-RU" sz="1400" dirty="0" smtClean="0"/>
              <a:t>- </a:t>
            </a:r>
            <a:r>
              <a:rPr lang="ru-RU" sz="1400" i="1" dirty="0" smtClean="0"/>
              <a:t>использование </a:t>
            </a:r>
            <a:r>
              <a:rPr lang="ru-RU" sz="1400" i="1" dirty="0"/>
              <a:t>разнообразных методов и форм оценки</a:t>
            </a:r>
            <a:r>
              <a:rPr lang="ru-RU" sz="1400" dirty="0"/>
              <a:t>, взаимно дополняющих друг друга: стандартизированных устных и письменных работ, </a:t>
            </a:r>
            <a:r>
              <a:rPr lang="ru-RU" sz="1400" dirty="0" smtClean="0"/>
              <a:t>проектов, практических </a:t>
            </a:r>
            <a:r>
              <a:rPr lang="ru-RU" sz="1400" dirty="0"/>
              <a:t>(в том числе исследовательских) и творческих работ;</a:t>
            </a:r>
          </a:p>
          <a:p>
            <a:r>
              <a:rPr lang="ru-RU" sz="1400" dirty="0" smtClean="0"/>
              <a:t>- использование </a:t>
            </a:r>
            <a:r>
              <a:rPr lang="ru-RU" sz="1400" dirty="0"/>
              <a:t>форм работы, обеспечивающих возможность </a:t>
            </a:r>
            <a:r>
              <a:rPr lang="ru-RU" sz="1400" i="1" dirty="0"/>
              <a:t>включения обучающихся в самостоятельную оценочную деятельность </a:t>
            </a:r>
            <a:r>
              <a:rPr lang="ru-RU" sz="1400" dirty="0"/>
              <a:t>(самоанализ, самооценка, </a:t>
            </a:r>
            <a:r>
              <a:rPr lang="ru-RU" sz="1400" dirty="0" err="1"/>
              <a:t>взаимооценка</a:t>
            </a:r>
            <a:r>
              <a:rPr lang="ru-RU" sz="1400" dirty="0"/>
              <a:t>);</a:t>
            </a:r>
          </a:p>
          <a:p>
            <a:r>
              <a:rPr lang="ru-RU" sz="1400" dirty="0" smtClean="0"/>
              <a:t>- использование </a:t>
            </a:r>
            <a:r>
              <a:rPr lang="ru-RU" sz="1400" dirty="0"/>
              <a:t>мониторинга динамических показателей освоения умений и знаний, в том числе формируемых с использованием информационно-коммуникационных (цифровых) технологий</a:t>
            </a:r>
            <a:r>
              <a:rPr lang="ru-RU" sz="1400" dirty="0" smtClean="0"/>
              <a:t>.</a:t>
            </a:r>
            <a:endParaRPr lang="ru-RU" sz="1400" dirty="0"/>
          </a:p>
        </p:txBody>
      </p:sp>
      <p:sp>
        <p:nvSpPr>
          <p:cNvPr id="4" name="TextBox 3"/>
          <p:cNvSpPr txBox="1"/>
          <p:nvPr/>
        </p:nvSpPr>
        <p:spPr>
          <a:xfrm>
            <a:off x="226423" y="95795"/>
            <a:ext cx="11652069" cy="707886"/>
          </a:xfrm>
          <a:prstGeom prst="rect">
            <a:avLst/>
          </a:prstGeom>
          <a:noFill/>
        </p:spPr>
        <p:txBody>
          <a:bodyPr wrap="square" rtlCol="0">
            <a:spAutoFit/>
          </a:bodyPr>
          <a:lstStyle/>
          <a:p>
            <a:pPr algn="ctr"/>
            <a:r>
              <a:rPr lang="ru-RU" sz="2000" b="1" dirty="0" smtClean="0">
                <a:solidFill>
                  <a:srgbClr val="FF0000"/>
                </a:solidFill>
              </a:rPr>
              <a:t>ВАЖНО</a:t>
            </a:r>
            <a:r>
              <a:rPr lang="ru-RU" sz="2000" dirty="0" smtClean="0">
                <a:solidFill>
                  <a:srgbClr val="FF0000"/>
                </a:solidFill>
              </a:rPr>
              <a:t>: при организации работы обеспечить понимание и реализацию принципиальных позиций, заложенных ФГОС общего образования и ФОП:</a:t>
            </a:r>
            <a:endParaRPr lang="ru-RU" sz="2000" dirty="0">
              <a:solidFill>
                <a:srgbClr val="FF0000"/>
              </a:solidFill>
            </a:endParaRPr>
          </a:p>
        </p:txBody>
      </p:sp>
    </p:spTree>
    <p:extLst>
      <p:ext uri="{BB962C8B-B14F-4D97-AF65-F5344CB8AC3E}">
        <p14:creationId xmlns:p14="http://schemas.microsoft.com/office/powerpoint/2010/main" val="3547220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548" y="1670879"/>
            <a:ext cx="11721738" cy="4524315"/>
          </a:xfrm>
          <a:prstGeom prst="rect">
            <a:avLst/>
          </a:prstGeom>
        </p:spPr>
        <p:txBody>
          <a:bodyPr wrap="square">
            <a:spAutoFit/>
          </a:bodyPr>
          <a:lstStyle/>
          <a:p>
            <a:pPr marL="285750" indent="-285750" algn="just">
              <a:buFontTx/>
              <a:buChar char="-"/>
            </a:pPr>
            <a:r>
              <a:rPr lang="ru-RU" dirty="0" smtClean="0"/>
              <a:t>система </a:t>
            </a:r>
            <a:r>
              <a:rPr lang="ru-RU" dirty="0"/>
              <a:t>оценки призвана способствовать поддержанию </a:t>
            </a:r>
            <a:r>
              <a:rPr lang="ru-RU" i="1" dirty="0"/>
              <a:t>единства всей системы образования, обеспечению преемственности в системе непрерывного образования</a:t>
            </a:r>
            <a:r>
              <a:rPr lang="ru-RU" dirty="0"/>
              <a:t>. Её основными функциями являются: </a:t>
            </a:r>
            <a:r>
              <a:rPr lang="ru-RU" i="1" dirty="0"/>
              <a:t>ориентация образовательного процесса на достижение планируемых результатов освоения </a:t>
            </a:r>
            <a:r>
              <a:rPr lang="ru-RU" dirty="0"/>
              <a:t>ФОП НОО и </a:t>
            </a:r>
            <a:r>
              <a:rPr lang="ru-RU" i="1" dirty="0"/>
              <a:t>обеспечение эффективной обратной связи, позволяющей осуществлять управление образовательным </a:t>
            </a:r>
            <a:r>
              <a:rPr lang="ru-RU" i="1" dirty="0" smtClean="0"/>
              <a:t>процессом;</a:t>
            </a:r>
          </a:p>
          <a:p>
            <a:pPr algn="just"/>
            <a:endParaRPr lang="ru-RU" b="1" i="1" dirty="0" smtClean="0">
              <a:ea typeface="Times New Roman" panose="02020603050405020304" pitchFamily="18" charset="0"/>
            </a:endParaRPr>
          </a:p>
          <a:p>
            <a:pPr marL="285750" indent="-285750" algn="just">
              <a:buFontTx/>
              <a:buChar char="-"/>
            </a:pPr>
            <a:r>
              <a:rPr lang="ru-RU" b="1" dirty="0">
                <a:ea typeface="Times New Roman" panose="02020603050405020304" pitchFamily="18" charset="0"/>
              </a:rPr>
              <a:t>о</a:t>
            </a:r>
            <a:r>
              <a:rPr lang="ru-RU" b="1" dirty="0" smtClean="0">
                <a:ea typeface="Times New Roman" panose="02020603050405020304" pitchFamily="18" charset="0"/>
              </a:rPr>
              <a:t>ценка </a:t>
            </a:r>
            <a:r>
              <a:rPr lang="ru-RU" b="1" dirty="0">
                <a:ea typeface="Times New Roman" panose="02020603050405020304" pitchFamily="18" charset="0"/>
              </a:rPr>
              <a:t>предметных результатов представляет собой оценку достижения обучающимися планируемых результатов по отдельным учебным </a:t>
            </a:r>
            <a:r>
              <a:rPr lang="ru-RU" b="1" dirty="0" smtClean="0">
                <a:ea typeface="Times New Roman" panose="02020603050405020304" pitchFamily="18" charset="0"/>
              </a:rPr>
              <a:t>предметам;</a:t>
            </a:r>
          </a:p>
          <a:p>
            <a:pPr algn="just"/>
            <a:endParaRPr lang="ru-RU" b="1" dirty="0">
              <a:ea typeface="Times New Roman" panose="02020603050405020304" pitchFamily="18" charset="0"/>
            </a:endParaRPr>
          </a:p>
          <a:p>
            <a:pPr indent="457200" algn="just">
              <a:spcAft>
                <a:spcPts val="0"/>
              </a:spcAft>
            </a:pPr>
            <a:r>
              <a:rPr lang="ru-RU" dirty="0">
                <a:ea typeface="Times New Roman" panose="02020603050405020304" pitchFamily="18" charset="0"/>
              </a:rPr>
              <a:t> </a:t>
            </a:r>
            <a:r>
              <a:rPr lang="ru-RU" dirty="0" smtClean="0">
                <a:ea typeface="Times New Roman" panose="02020603050405020304" pitchFamily="18" charset="0"/>
              </a:rPr>
              <a:t>- основным </a:t>
            </a:r>
            <a:r>
              <a:rPr lang="ru-RU" dirty="0">
                <a:ea typeface="Times New Roman" panose="02020603050405020304" pitchFamily="18" charset="0"/>
              </a:rPr>
              <a:t>предметом оценки является </a:t>
            </a:r>
            <a:r>
              <a:rPr lang="ru-RU" i="1" dirty="0">
                <a:ea typeface="Times New Roman" panose="02020603050405020304" pitchFamily="18" charset="0"/>
              </a:rPr>
              <a:t>способность к решению учебно-познавательных и учебно-практических задач, </a:t>
            </a:r>
            <a:r>
              <a:rPr lang="ru-RU" b="1" i="1" dirty="0">
                <a:ea typeface="Times New Roman" panose="02020603050405020304" pitchFamily="18" charset="0"/>
              </a:rPr>
              <a:t>основанных на изучаемом учебном материале</a:t>
            </a:r>
            <a:r>
              <a:rPr lang="ru-RU" dirty="0">
                <a:ea typeface="Times New Roman" panose="02020603050405020304" pitchFamily="18" charset="0"/>
              </a:rPr>
              <a:t>, с </a:t>
            </a:r>
            <a:r>
              <a:rPr lang="ru-RU" b="1" i="1" dirty="0">
                <a:ea typeface="Times New Roman" panose="02020603050405020304" pitchFamily="18" charset="0"/>
              </a:rPr>
              <a:t>использованием способов действий, релевантных содержанию учебных предметов, в том числе </a:t>
            </a:r>
            <a:r>
              <a:rPr lang="ru-RU" b="1" i="1" dirty="0" err="1">
                <a:ea typeface="Times New Roman" panose="02020603050405020304" pitchFamily="18" charset="0"/>
              </a:rPr>
              <a:t>метапредметных</a:t>
            </a:r>
            <a:r>
              <a:rPr lang="ru-RU" b="1" i="1" dirty="0">
                <a:ea typeface="Times New Roman" panose="02020603050405020304" pitchFamily="18" charset="0"/>
              </a:rPr>
              <a:t> (познавательных, регулятивных, коммуникативных)</a:t>
            </a:r>
            <a:r>
              <a:rPr lang="ru-RU" dirty="0">
                <a:ea typeface="Times New Roman" panose="02020603050405020304" pitchFamily="18" charset="0"/>
              </a:rPr>
              <a:t> действий, а также компетентностей, релевантных соответствующим направлениям функциональной грамотности.</a:t>
            </a:r>
          </a:p>
          <a:p>
            <a:pPr indent="457200" algn="just">
              <a:spcAft>
                <a:spcPts val="0"/>
              </a:spcAft>
            </a:pPr>
            <a:r>
              <a:rPr lang="ru-RU" dirty="0" smtClean="0">
                <a:ea typeface="Times New Roman" panose="02020603050405020304" pitchFamily="18" charset="0"/>
              </a:rPr>
              <a:t>- для </a:t>
            </a:r>
            <a:r>
              <a:rPr lang="ru-RU" dirty="0">
                <a:ea typeface="Times New Roman" panose="02020603050405020304" pitchFamily="18" charset="0"/>
              </a:rPr>
              <a:t>оценки предметных результатов используются критерии: </a:t>
            </a:r>
            <a:r>
              <a:rPr lang="ru-RU" b="1" i="1" dirty="0">
                <a:solidFill>
                  <a:srgbClr val="FF0000"/>
                </a:solidFill>
                <a:ea typeface="Times New Roman" panose="02020603050405020304" pitchFamily="18" charset="0"/>
              </a:rPr>
              <a:t>знание и понимание, применение, функциональность.</a:t>
            </a:r>
          </a:p>
          <a:p>
            <a:pPr marL="285750" indent="-285750">
              <a:buFontTx/>
              <a:buChar char="-"/>
            </a:pPr>
            <a:endParaRPr lang="ru-RU" b="1" i="1" dirty="0"/>
          </a:p>
        </p:txBody>
      </p:sp>
      <p:sp>
        <p:nvSpPr>
          <p:cNvPr id="4" name="TextBox 3"/>
          <p:cNvSpPr txBox="1"/>
          <p:nvPr/>
        </p:nvSpPr>
        <p:spPr>
          <a:xfrm>
            <a:off x="322217" y="209006"/>
            <a:ext cx="11652069" cy="1200329"/>
          </a:xfrm>
          <a:prstGeom prst="rect">
            <a:avLst/>
          </a:prstGeom>
          <a:noFill/>
        </p:spPr>
        <p:txBody>
          <a:bodyPr wrap="square" rtlCol="0">
            <a:spAutoFit/>
          </a:bodyPr>
          <a:lstStyle/>
          <a:p>
            <a:pPr algn="ctr"/>
            <a:r>
              <a:rPr lang="ru-RU" sz="2400" b="1" dirty="0" smtClean="0">
                <a:solidFill>
                  <a:srgbClr val="FF0000"/>
                </a:solidFill>
              </a:rPr>
              <a:t>ВАЖНО</a:t>
            </a:r>
            <a:r>
              <a:rPr lang="ru-RU" sz="2400" dirty="0" smtClean="0">
                <a:solidFill>
                  <a:srgbClr val="FF0000"/>
                </a:solidFill>
              </a:rPr>
              <a:t>: при организации работы обеспечить понимание и реализацию принципиальных позиций ФГОС общего образования и федеральных основных общеобразовательных программ</a:t>
            </a:r>
            <a:endParaRPr lang="ru-RU" sz="2400" dirty="0">
              <a:solidFill>
                <a:srgbClr val="FF0000"/>
              </a:solidFill>
            </a:endParaRPr>
          </a:p>
        </p:txBody>
      </p:sp>
    </p:spTree>
    <p:extLst>
      <p:ext uri="{BB962C8B-B14F-4D97-AF65-F5344CB8AC3E}">
        <p14:creationId xmlns:p14="http://schemas.microsoft.com/office/powerpoint/2010/main" val="281662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548" y="1112584"/>
            <a:ext cx="11268892" cy="5324535"/>
          </a:xfrm>
          <a:prstGeom prst="rect">
            <a:avLst/>
          </a:prstGeom>
        </p:spPr>
        <p:txBody>
          <a:bodyPr wrap="square">
            <a:spAutoFit/>
          </a:bodyPr>
          <a:lstStyle/>
          <a:p>
            <a:pPr indent="457200" algn="just">
              <a:spcAft>
                <a:spcPts val="0"/>
              </a:spcAft>
            </a:pPr>
            <a:r>
              <a:rPr lang="ru-RU" dirty="0" smtClean="0">
                <a:solidFill>
                  <a:srgbClr val="0070C0"/>
                </a:solidFill>
                <a:latin typeface="Times New Roman CYR" panose="02020603050405020304" pitchFamily="18" charset="0"/>
                <a:ea typeface="Times New Roman" panose="02020603050405020304" pitchFamily="18" charset="0"/>
              </a:rPr>
              <a:t> ●</a:t>
            </a:r>
            <a:r>
              <a:rPr lang="ru-RU" dirty="0" smtClean="0">
                <a:latin typeface="Times New Roman CYR" panose="02020603050405020304" pitchFamily="18" charset="0"/>
                <a:ea typeface="Times New Roman" panose="02020603050405020304" pitchFamily="18" charset="0"/>
              </a:rPr>
              <a:t> </a:t>
            </a:r>
            <a:r>
              <a:rPr lang="ru-RU" sz="2000" b="1" i="1" dirty="0" smtClean="0">
                <a:solidFill>
                  <a:srgbClr val="0070C0"/>
                </a:solidFill>
                <a:ea typeface="Times New Roman" panose="02020603050405020304" pitchFamily="18" charset="0"/>
              </a:rPr>
              <a:t>Обобщённый </a:t>
            </a:r>
            <a:r>
              <a:rPr lang="ru-RU" sz="2000" b="1" i="1" dirty="0">
                <a:solidFill>
                  <a:srgbClr val="0070C0"/>
                </a:solidFill>
                <a:ea typeface="Times New Roman" panose="02020603050405020304" pitchFamily="18" charset="0"/>
              </a:rPr>
              <a:t>критерий "знание и понимание" </a:t>
            </a:r>
            <a:r>
              <a:rPr lang="ru-RU" sz="2000" dirty="0">
                <a:ea typeface="Times New Roman" panose="02020603050405020304" pitchFamily="18" charset="0"/>
              </a:rPr>
              <a:t>включает знание и понимание роли изучаемой области знания и (или) вида деятельности в различных контекстах, знание и понимание терминологии, понятий и идей, а также процедурных знаний или алгоритмов</a:t>
            </a:r>
            <a:r>
              <a:rPr lang="ru-RU" sz="2000" dirty="0" smtClean="0">
                <a:ea typeface="Times New Roman" panose="02020603050405020304" pitchFamily="18" charset="0"/>
              </a:rPr>
              <a:t>.</a:t>
            </a:r>
          </a:p>
          <a:p>
            <a:pPr indent="457200" algn="just">
              <a:spcAft>
                <a:spcPts val="0"/>
              </a:spcAft>
            </a:pPr>
            <a:endParaRPr lang="ru-RU" sz="2000" dirty="0">
              <a:ea typeface="Times New Roman" panose="02020603050405020304" pitchFamily="18" charset="0"/>
            </a:endParaRPr>
          </a:p>
          <a:p>
            <a:pPr indent="457200" algn="just">
              <a:spcAft>
                <a:spcPts val="0"/>
              </a:spcAft>
            </a:pPr>
            <a:r>
              <a:rPr lang="ru-RU" sz="2000" dirty="0">
                <a:solidFill>
                  <a:srgbClr val="0070C0"/>
                </a:solidFill>
                <a:latin typeface="Times New Roman CYR" panose="02020603050405020304" pitchFamily="18" charset="0"/>
                <a:ea typeface="Times New Roman" panose="02020603050405020304" pitchFamily="18" charset="0"/>
              </a:rPr>
              <a:t> ●</a:t>
            </a:r>
            <a:r>
              <a:rPr lang="ru-RU" sz="2000" b="1" i="1" dirty="0" smtClean="0">
                <a:solidFill>
                  <a:srgbClr val="0070C0"/>
                </a:solidFill>
                <a:ea typeface="Times New Roman" panose="02020603050405020304" pitchFamily="18" charset="0"/>
              </a:rPr>
              <a:t>Обобщённый </a:t>
            </a:r>
            <a:r>
              <a:rPr lang="ru-RU" sz="2000" b="1" i="1" dirty="0">
                <a:solidFill>
                  <a:srgbClr val="0070C0"/>
                </a:solidFill>
                <a:ea typeface="Times New Roman" panose="02020603050405020304" pitchFamily="18" charset="0"/>
              </a:rPr>
              <a:t>критерий "применение" включает</a:t>
            </a:r>
            <a:r>
              <a:rPr lang="ru-RU" sz="2000" dirty="0">
                <a:ea typeface="Times New Roman" panose="02020603050405020304" pitchFamily="18" charset="0"/>
              </a:rPr>
              <a:t>:</a:t>
            </a:r>
          </a:p>
          <a:p>
            <a:pPr indent="457200" algn="just">
              <a:spcAft>
                <a:spcPts val="0"/>
              </a:spcAft>
            </a:pPr>
            <a:r>
              <a:rPr lang="ru-RU" sz="2000" dirty="0" smtClean="0">
                <a:ea typeface="Times New Roman" panose="02020603050405020304" pitchFamily="18" charset="0"/>
              </a:rPr>
              <a:t>- использование </a:t>
            </a:r>
            <a:r>
              <a:rPr lang="ru-RU" sz="2000" dirty="0">
                <a:ea typeface="Times New Roman" panose="02020603050405020304" pitchFamily="18" charset="0"/>
              </a:rPr>
              <a:t>изучаемого материала при решении учебных задач, различающихся сложностью предметного содержания, сочетанием универсальных познавательных действий и операций, степенью проработанности в учебном процессе;</a:t>
            </a:r>
          </a:p>
          <a:p>
            <a:pPr marL="342900" indent="-342900" algn="just">
              <a:spcAft>
                <a:spcPts val="0"/>
              </a:spcAft>
              <a:buFontTx/>
              <a:buChar char="-"/>
            </a:pPr>
            <a:r>
              <a:rPr lang="ru-RU" sz="2000" dirty="0" smtClean="0">
                <a:ea typeface="Times New Roman" panose="02020603050405020304" pitchFamily="18" charset="0"/>
              </a:rPr>
              <a:t>использование </a:t>
            </a:r>
            <a:r>
              <a:rPr lang="ru-RU" sz="2000" dirty="0">
                <a:ea typeface="Times New Roman" panose="02020603050405020304" pitchFamily="18" charset="0"/>
              </a:rPr>
              <a:t>специфических для предмета способов действий и видов деятельности по получению нового знания, его интерпретации, применению и преобразованию при решении учебных задач (проблем), в том числе в ходе поисковой деятельности, учебно-исследовательской и учебно-проектной деятельности</a:t>
            </a:r>
            <a:r>
              <a:rPr lang="ru-RU" sz="2000" dirty="0" smtClean="0">
                <a:ea typeface="Times New Roman" panose="02020603050405020304" pitchFamily="18" charset="0"/>
              </a:rPr>
              <a:t>.</a:t>
            </a:r>
          </a:p>
          <a:p>
            <a:pPr marL="342900" indent="-342900" algn="just">
              <a:spcAft>
                <a:spcPts val="0"/>
              </a:spcAft>
              <a:buFontTx/>
              <a:buChar char="-"/>
            </a:pPr>
            <a:endParaRPr lang="ru-RU" sz="2000" dirty="0">
              <a:ea typeface="Times New Roman" panose="02020603050405020304" pitchFamily="18" charset="0"/>
            </a:endParaRPr>
          </a:p>
          <a:p>
            <a:pPr indent="457200" algn="just">
              <a:spcAft>
                <a:spcPts val="0"/>
              </a:spcAft>
            </a:pPr>
            <a:r>
              <a:rPr lang="ru-RU" sz="2000" dirty="0">
                <a:solidFill>
                  <a:srgbClr val="0070C0"/>
                </a:solidFill>
                <a:latin typeface="Times New Roman CYR" panose="02020603050405020304" pitchFamily="18" charset="0"/>
                <a:ea typeface="Times New Roman" panose="02020603050405020304" pitchFamily="18" charset="0"/>
              </a:rPr>
              <a:t> </a:t>
            </a:r>
            <a:r>
              <a:rPr lang="ru-RU" sz="2000" dirty="0" smtClean="0">
                <a:solidFill>
                  <a:srgbClr val="0070C0"/>
                </a:solidFill>
                <a:latin typeface="Times New Roman CYR" panose="02020603050405020304" pitchFamily="18" charset="0"/>
                <a:ea typeface="Times New Roman" panose="02020603050405020304" pitchFamily="18" charset="0"/>
              </a:rPr>
              <a:t>●</a:t>
            </a:r>
            <a:r>
              <a:rPr lang="ru-RU" sz="2000" b="1" i="1" dirty="0">
                <a:solidFill>
                  <a:srgbClr val="0070C0"/>
                </a:solidFill>
                <a:ea typeface="Times New Roman" panose="02020603050405020304" pitchFamily="18" charset="0"/>
              </a:rPr>
              <a:t>о</a:t>
            </a:r>
            <a:r>
              <a:rPr lang="ru-RU" sz="2000" b="1" i="1" dirty="0" smtClean="0">
                <a:solidFill>
                  <a:srgbClr val="0070C0"/>
                </a:solidFill>
                <a:ea typeface="Times New Roman" panose="02020603050405020304" pitchFamily="18" charset="0"/>
              </a:rPr>
              <a:t>бобщённый </a:t>
            </a:r>
            <a:r>
              <a:rPr lang="ru-RU" sz="2000" b="1" i="1" dirty="0">
                <a:solidFill>
                  <a:srgbClr val="0070C0"/>
                </a:solidFill>
                <a:ea typeface="Times New Roman" panose="02020603050405020304" pitchFamily="18" charset="0"/>
              </a:rPr>
              <a:t>критерий "функциональность" </a:t>
            </a:r>
            <a:r>
              <a:rPr lang="ru-RU" sz="2000" dirty="0">
                <a:ea typeface="Times New Roman" panose="02020603050405020304" pitchFamily="18" charset="0"/>
              </a:rPr>
              <a:t>включает осознанное использование приобретённых знаний и способов действий при решении </a:t>
            </a:r>
            <a:r>
              <a:rPr lang="ru-RU" sz="2000" dirty="0" err="1">
                <a:ea typeface="Times New Roman" panose="02020603050405020304" pitchFamily="18" charset="0"/>
              </a:rPr>
              <a:t>внеучебных</a:t>
            </a:r>
            <a:r>
              <a:rPr lang="ru-RU" sz="2000" dirty="0">
                <a:ea typeface="Times New Roman" panose="02020603050405020304" pitchFamily="18" charset="0"/>
              </a:rPr>
              <a:t> проблем, различающихся сложностью предметного содержания, читательских умений, контекста, а также сочетанием когнитивных операций.</a:t>
            </a:r>
            <a:endParaRPr lang="ru-RU" sz="2000" dirty="0">
              <a:effectLst/>
              <a:ea typeface="Times New Roman" panose="02020603050405020304" pitchFamily="18" charset="0"/>
            </a:endParaRPr>
          </a:p>
        </p:txBody>
      </p:sp>
      <p:sp>
        <p:nvSpPr>
          <p:cNvPr id="3" name="Прямоугольник 2"/>
          <p:cNvSpPr/>
          <p:nvPr/>
        </p:nvSpPr>
        <p:spPr>
          <a:xfrm>
            <a:off x="661851" y="179755"/>
            <a:ext cx="10110651" cy="830997"/>
          </a:xfrm>
          <a:prstGeom prst="rect">
            <a:avLst/>
          </a:prstGeom>
        </p:spPr>
        <p:txBody>
          <a:bodyPr wrap="square">
            <a:spAutoFit/>
          </a:bodyPr>
          <a:lstStyle/>
          <a:p>
            <a:r>
              <a:rPr lang="ru-RU" sz="2400" b="1" dirty="0">
                <a:solidFill>
                  <a:srgbClr val="FF0000"/>
                </a:solidFill>
              </a:rPr>
              <a:t>ВАЖНО: при организации работы обеспечить понимание и реализацию принципиальных </a:t>
            </a:r>
            <a:r>
              <a:rPr lang="ru-RU" sz="2400" b="1" dirty="0" smtClean="0">
                <a:solidFill>
                  <a:srgbClr val="FF0000"/>
                </a:solidFill>
              </a:rPr>
              <a:t>позиций: </a:t>
            </a:r>
            <a:endParaRPr lang="ru-RU" sz="2400" b="1" dirty="0">
              <a:solidFill>
                <a:srgbClr val="FF0000"/>
              </a:solidFill>
            </a:endParaRPr>
          </a:p>
        </p:txBody>
      </p:sp>
    </p:spTree>
    <p:extLst>
      <p:ext uri="{BB962C8B-B14F-4D97-AF65-F5344CB8AC3E}">
        <p14:creationId xmlns:p14="http://schemas.microsoft.com/office/powerpoint/2010/main" val="120373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19511"/>
            <a:ext cx="10515600" cy="436064"/>
          </a:xfrm>
        </p:spPr>
        <p:txBody>
          <a:bodyPr>
            <a:noAutofit/>
          </a:bodyPr>
          <a:lstStyle/>
          <a:p>
            <a:pPr algn="ctr"/>
            <a:r>
              <a:rPr lang="ru-RU" sz="2400" b="1" dirty="0">
                <a:solidFill>
                  <a:srgbClr val="C00000"/>
                </a:solidFill>
              </a:rPr>
              <a:t>Нормативные </a:t>
            </a:r>
            <a:r>
              <a:rPr lang="ru-RU" sz="2400" b="1" dirty="0" smtClean="0">
                <a:solidFill>
                  <a:srgbClr val="C00000"/>
                </a:solidFill>
              </a:rPr>
              <a:t>основания</a:t>
            </a:r>
            <a:endParaRPr lang="ru-RU" sz="2400" b="1" dirty="0"/>
          </a:p>
        </p:txBody>
      </p:sp>
      <p:sp>
        <p:nvSpPr>
          <p:cNvPr id="3" name="Прямоугольник 2"/>
          <p:cNvSpPr/>
          <p:nvPr/>
        </p:nvSpPr>
        <p:spPr>
          <a:xfrm>
            <a:off x="285749" y="712738"/>
            <a:ext cx="11558589" cy="2031325"/>
          </a:xfrm>
          <a:prstGeom prst="rect">
            <a:avLst/>
          </a:prstGeom>
        </p:spPr>
        <p:txBody>
          <a:bodyPr wrap="square">
            <a:spAutoFit/>
          </a:bodyPr>
          <a:lstStyle/>
          <a:p>
            <a:pPr marL="285750" indent="-285750" algn="just">
              <a:buFontTx/>
              <a:buChar char="-"/>
            </a:pPr>
            <a:r>
              <a:rPr lang="ru-RU" dirty="0" smtClean="0">
                <a:solidFill>
                  <a:srgbClr val="002060"/>
                </a:solidFill>
              </a:rPr>
              <a:t>Приказ </a:t>
            </a:r>
            <a:r>
              <a:rPr lang="ru-RU" dirty="0">
                <a:solidFill>
                  <a:srgbClr val="002060"/>
                </a:solidFill>
              </a:rPr>
              <a:t>Министерства просвещения Российской Федерации от 16.11.2022 № 992 "Об утверждении федеральной образовательной программы начального общего образования" (Зарегистрирован 22.12.2022 № 71762</a:t>
            </a:r>
            <a:r>
              <a:rPr lang="ru-RU" dirty="0" smtClean="0">
                <a:solidFill>
                  <a:srgbClr val="002060"/>
                </a:solidFill>
              </a:rPr>
              <a:t>).</a:t>
            </a:r>
          </a:p>
          <a:p>
            <a:pPr marL="285750" indent="-285750" algn="just">
              <a:buFontTx/>
              <a:buChar char="-"/>
            </a:pPr>
            <a:r>
              <a:rPr lang="ru-RU" dirty="0">
                <a:solidFill>
                  <a:srgbClr val="002060"/>
                </a:solidFill>
              </a:rPr>
              <a:t> Приказ Министерства просвещения Российской Федерации от 16.11.2022 № 993 "Об утверждении федеральной образовательной программы основного общего образования" (Зарегистрирован 22.12.2022 </a:t>
            </a:r>
            <a:r>
              <a:rPr lang="ru-RU" dirty="0" smtClean="0">
                <a:solidFill>
                  <a:srgbClr val="002060"/>
                </a:solidFill>
              </a:rPr>
              <a:t> № </a:t>
            </a:r>
            <a:r>
              <a:rPr lang="ru-RU" dirty="0">
                <a:solidFill>
                  <a:srgbClr val="002060"/>
                </a:solidFill>
              </a:rPr>
              <a:t>71764</a:t>
            </a:r>
            <a:r>
              <a:rPr lang="ru-RU" dirty="0" smtClean="0">
                <a:solidFill>
                  <a:srgbClr val="002060"/>
                </a:solidFill>
              </a:rPr>
              <a:t>).</a:t>
            </a:r>
          </a:p>
          <a:p>
            <a:pPr marL="285750" indent="-285750" algn="just">
              <a:buFontTx/>
              <a:buChar char="-"/>
            </a:pPr>
            <a:r>
              <a:rPr lang="ru-RU" dirty="0">
                <a:solidFill>
                  <a:srgbClr val="002060"/>
                </a:solidFill>
              </a:rPr>
              <a:t> Приказ Министерства просвещения Российской Федерации от 23.11.2022 № 1014 "Об утверждении федеральной образовательной программы среднего общего образования" (Зарегистрирован 22.12.2022 № 71763).</a:t>
            </a:r>
          </a:p>
        </p:txBody>
      </p:sp>
      <p:sp>
        <p:nvSpPr>
          <p:cNvPr id="4" name="TextBox 3"/>
          <p:cNvSpPr txBox="1"/>
          <p:nvPr/>
        </p:nvSpPr>
        <p:spPr>
          <a:xfrm>
            <a:off x="435427" y="2650536"/>
            <a:ext cx="11514501" cy="4129087"/>
          </a:xfrm>
          <a:prstGeom prst="rect">
            <a:avLst/>
          </a:prstGeom>
          <a:noFill/>
        </p:spPr>
        <p:txBody>
          <a:bodyPr wrap="square" rtlCol="0">
            <a:spAutoFit/>
          </a:bodyPr>
          <a:lstStyle/>
          <a:p>
            <a:pPr marL="285750" indent="-285750" algn="just">
              <a:buFontTx/>
              <a:buChar char="-"/>
            </a:pPr>
            <a:endParaRPr lang="ru-RU" sz="1000" dirty="0" smtClean="0"/>
          </a:p>
          <a:p>
            <a:pPr marL="285750" indent="-285750" algn="ctr"/>
            <a:r>
              <a:rPr lang="ru-RU" b="1" dirty="0" smtClean="0">
                <a:solidFill>
                  <a:srgbClr val="FF0000"/>
                </a:solidFill>
              </a:rPr>
              <a:t>Письма </a:t>
            </a:r>
            <a:r>
              <a:rPr lang="ru-RU" b="1" dirty="0" err="1" smtClean="0">
                <a:solidFill>
                  <a:srgbClr val="FF0000"/>
                </a:solidFill>
              </a:rPr>
              <a:t>Минпросвещения</a:t>
            </a:r>
            <a:r>
              <a:rPr lang="ru-RU" b="1" dirty="0" smtClean="0">
                <a:solidFill>
                  <a:srgbClr val="FF0000"/>
                </a:solidFill>
              </a:rPr>
              <a:t> России </a:t>
            </a:r>
          </a:p>
          <a:p>
            <a:pPr marL="285750" indent="-285750" algn="ctr"/>
            <a:endParaRPr lang="ru-RU" b="1" dirty="0" smtClean="0">
              <a:solidFill>
                <a:srgbClr val="002060"/>
              </a:solidFill>
            </a:endParaRPr>
          </a:p>
          <a:p>
            <a:pPr marL="285750" indent="-285750" algn="just">
              <a:buFontTx/>
              <a:buChar char="-"/>
            </a:pPr>
            <a:r>
              <a:rPr lang="ru-RU" dirty="0" smtClean="0"/>
              <a:t>Письмо департамента государственной политики и управления в сфере общего образования </a:t>
            </a:r>
            <a:r>
              <a:rPr lang="ru-RU" dirty="0" err="1" smtClean="0"/>
              <a:t>Минросвещения</a:t>
            </a:r>
            <a:r>
              <a:rPr lang="ru-RU" dirty="0" smtClean="0"/>
              <a:t> России от 17.11.2022 № 03-1889 «О направлении информации» ( Информационно-разъяснительное письмо об основных изменениях, внесенных в федеральный государственный образовательный стандарт среднего общего образования и, и организации работы по его введению)</a:t>
            </a:r>
          </a:p>
          <a:p>
            <a:pPr marL="285750" indent="-285750" algn="just">
              <a:buFontTx/>
              <a:buChar char="-"/>
            </a:pPr>
            <a:r>
              <a:rPr lang="ru-RU" dirty="0" smtClean="0"/>
              <a:t>Письмо </a:t>
            </a:r>
            <a:r>
              <a:rPr lang="ru-RU" dirty="0" err="1" smtClean="0"/>
              <a:t>Минпросвещения</a:t>
            </a:r>
            <a:r>
              <a:rPr lang="ru-RU" dirty="0" smtClean="0"/>
              <a:t> России от 21 декабря 2022 г. № ТВ-2859/03 «Об отмене методических рекомендаций»; </a:t>
            </a:r>
          </a:p>
          <a:p>
            <a:pPr marL="285750" indent="-285750" algn="just">
              <a:buFontTx/>
              <a:buChar char="-"/>
            </a:pPr>
            <a:r>
              <a:rPr lang="ru-RU" dirty="0"/>
              <a:t>Письмо </a:t>
            </a:r>
            <a:r>
              <a:rPr lang="ru-RU" dirty="0" err="1"/>
              <a:t>Минпросвещения</a:t>
            </a:r>
            <a:r>
              <a:rPr lang="ru-RU" dirty="0"/>
              <a:t> России от 13.01.2023 N 03-49 "О направлении методических рекомендаций" (вместе с "Методическими рекомендациями по системе оценки достижения обучающимися планируемых результатов освоения программ начального общего, основного общего и среднего общего образования</a:t>
            </a:r>
            <a:r>
              <a:rPr lang="ru-RU" dirty="0" smtClean="0"/>
              <a:t>")</a:t>
            </a:r>
          </a:p>
          <a:p>
            <a:pPr marL="285750" indent="-285750" algn="just">
              <a:buFontTx/>
              <a:buChar char="-"/>
            </a:pPr>
            <a:r>
              <a:rPr lang="ru-RU" dirty="0"/>
              <a:t>Письмо департамента государственной политики и управления в сфере общего образования </a:t>
            </a:r>
            <a:r>
              <a:rPr lang="ru-RU" dirty="0" err="1"/>
              <a:t>Минросвещения</a:t>
            </a:r>
            <a:r>
              <a:rPr lang="ru-RU" dirty="0"/>
              <a:t> России от </a:t>
            </a:r>
            <a:r>
              <a:rPr lang="ru-RU" dirty="0" smtClean="0"/>
              <a:t>16.01.2023 </a:t>
            </a:r>
            <a:r>
              <a:rPr lang="ru-RU" dirty="0"/>
              <a:t>№ </a:t>
            </a:r>
            <a:r>
              <a:rPr lang="ru-RU" dirty="0" smtClean="0"/>
              <a:t>03-68 </a:t>
            </a:r>
            <a:r>
              <a:rPr lang="ru-RU" dirty="0"/>
              <a:t>«О направлении информации</a:t>
            </a:r>
            <a:r>
              <a:rPr lang="ru-RU" dirty="0" smtClean="0"/>
              <a:t>» (Информация о введении федеральных основных общеобразовательных программ)</a:t>
            </a:r>
            <a:r>
              <a:rPr lang="en-US" dirty="0"/>
              <a:t> </a:t>
            </a:r>
            <a:r>
              <a:rPr lang="en-US" dirty="0">
                <a:hlinkClick r:id="rId2"/>
              </a:rPr>
              <a:t>https://</a:t>
            </a:r>
            <a:r>
              <a:rPr lang="en-US" dirty="0" smtClean="0">
                <a:hlinkClick r:id="rId2"/>
              </a:rPr>
              <a:t>ppt.ru/docs/pismo/minprosveshcheniya-rossii/n-03-68-277600</a:t>
            </a:r>
            <a:endParaRPr lang="ru-RU" dirty="0"/>
          </a:p>
        </p:txBody>
      </p:sp>
    </p:spTree>
    <p:extLst>
      <p:ext uri="{BB962C8B-B14F-4D97-AF65-F5344CB8AC3E}">
        <p14:creationId xmlns:p14="http://schemas.microsoft.com/office/powerpoint/2010/main" val="84194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75268" y="610442"/>
            <a:ext cx="4894217" cy="618630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lgn="just">
              <a:spcAft>
                <a:spcPts val="0"/>
              </a:spcAft>
            </a:pPr>
            <a:r>
              <a:rPr lang="ru-RU" b="1" dirty="0">
                <a:ea typeface="Times New Roman" panose="02020603050405020304" pitchFamily="18" charset="0"/>
              </a:rPr>
              <a:t>Требования к предметным результатам:</a:t>
            </a:r>
          </a:p>
          <a:p>
            <a:pPr indent="457200" algn="just">
              <a:spcAft>
                <a:spcPts val="0"/>
              </a:spcAft>
            </a:pPr>
            <a:r>
              <a:rPr lang="ru-RU" dirty="0" smtClean="0">
                <a:ea typeface="Times New Roman" panose="02020603050405020304" pitchFamily="18" charset="0"/>
              </a:rPr>
              <a:t>- сформулированы </a:t>
            </a:r>
            <a:r>
              <a:rPr lang="ru-RU" dirty="0">
                <a:ea typeface="Times New Roman" panose="02020603050405020304" pitchFamily="18" charset="0"/>
              </a:rPr>
              <a:t>в </a:t>
            </a:r>
            <a:r>
              <a:rPr lang="ru-RU" i="1" dirty="0" err="1">
                <a:ea typeface="Times New Roman" panose="02020603050405020304" pitchFamily="18" charset="0"/>
              </a:rPr>
              <a:t>деятельностной</a:t>
            </a:r>
            <a:r>
              <a:rPr lang="ru-RU" i="1" dirty="0">
                <a:ea typeface="Times New Roman" panose="02020603050405020304" pitchFamily="18" charset="0"/>
              </a:rPr>
              <a:t> форме с</a:t>
            </a:r>
            <a:r>
              <a:rPr lang="ru-RU" dirty="0">
                <a:ea typeface="Times New Roman" panose="02020603050405020304" pitchFamily="18" charset="0"/>
              </a:rPr>
              <a:t> усилением акцента на применение знаний и конкретные умения;</a:t>
            </a:r>
          </a:p>
          <a:p>
            <a:pPr indent="457200" algn="just">
              <a:spcAft>
                <a:spcPts val="0"/>
              </a:spcAft>
            </a:pPr>
            <a:r>
              <a:rPr lang="ru-RU" dirty="0" smtClean="0">
                <a:ea typeface="Times New Roman" panose="02020603050405020304" pitchFamily="18" charset="0"/>
              </a:rPr>
              <a:t>- определяют </a:t>
            </a:r>
            <a:r>
              <a:rPr lang="ru-RU" dirty="0">
                <a:ea typeface="Times New Roman" panose="02020603050405020304" pitchFamily="18" charset="0"/>
              </a:rPr>
              <a:t>минимум содержания гарантированного государством основного общего образования, построенного в логике изучения каждого учебного предмета;</a:t>
            </a:r>
          </a:p>
          <a:p>
            <a:pPr indent="457200" algn="just">
              <a:spcAft>
                <a:spcPts val="0"/>
              </a:spcAft>
            </a:pPr>
            <a:r>
              <a:rPr lang="ru-RU" dirty="0" smtClean="0">
                <a:ea typeface="Times New Roman" panose="02020603050405020304" pitchFamily="18" charset="0"/>
              </a:rPr>
              <a:t>- определяют </a:t>
            </a:r>
            <a:r>
              <a:rPr lang="ru-RU" dirty="0">
                <a:ea typeface="Times New Roman" panose="02020603050405020304" pitchFamily="18" charset="0"/>
              </a:rPr>
              <a:t>требования к результатам освоения программ основного общего образования </a:t>
            </a:r>
            <a:r>
              <a:rPr lang="ru-RU" i="1" dirty="0">
                <a:ea typeface="Times New Roman" panose="02020603050405020304" pitchFamily="18" charset="0"/>
              </a:rPr>
              <a:t>по учебным предметам "Русский язык", "Литература", "История", "Обществознание", "География", "Основы безопасности жизнедеятельности" на базовом уровне;</a:t>
            </a:r>
          </a:p>
          <a:p>
            <a:pPr indent="457200" algn="just">
              <a:spcAft>
                <a:spcPts val="0"/>
              </a:spcAft>
            </a:pPr>
            <a:r>
              <a:rPr lang="ru-RU" dirty="0">
                <a:ea typeface="Times New Roman" panose="02020603050405020304" pitchFamily="18" charset="0"/>
              </a:rPr>
              <a:t>усиливают акценты на изучение явлений и процессов современной России и мира в целом, современного состояния науки.</a:t>
            </a:r>
          </a:p>
          <a:p>
            <a:pPr indent="457200" algn="just">
              <a:spcAft>
                <a:spcPts val="0"/>
              </a:spcAft>
            </a:pPr>
            <a:endParaRPr lang="ru-RU" dirty="0" smtClean="0">
              <a:ea typeface="Times New Roman" panose="02020603050405020304" pitchFamily="18" charset="0"/>
            </a:endParaRPr>
          </a:p>
          <a:p>
            <a:pPr indent="457200" algn="just">
              <a:spcAft>
                <a:spcPts val="0"/>
              </a:spcAft>
            </a:pPr>
            <a:r>
              <a:rPr lang="ru-RU" dirty="0" smtClean="0">
                <a:ea typeface="Times New Roman" panose="02020603050405020304" pitchFamily="18" charset="0"/>
              </a:rPr>
              <a:t>Предметные </a:t>
            </a:r>
            <a:r>
              <a:rPr lang="ru-RU" dirty="0">
                <a:ea typeface="Times New Roman" panose="02020603050405020304" pitchFamily="18" charset="0"/>
              </a:rPr>
              <a:t>результаты освоения ФОП СОО устанавливаются для учебных предметов </a:t>
            </a:r>
            <a:r>
              <a:rPr lang="ru-RU" b="1" i="1" dirty="0">
                <a:ea typeface="Times New Roman" panose="02020603050405020304" pitchFamily="18" charset="0"/>
              </a:rPr>
              <a:t>на базовом и углубленном уровнях.</a:t>
            </a:r>
            <a:endParaRPr lang="ru-RU" b="1" i="1" dirty="0">
              <a:effectLst/>
              <a:ea typeface="Times New Roman" panose="02020603050405020304" pitchFamily="18" charset="0"/>
            </a:endParaRPr>
          </a:p>
        </p:txBody>
      </p:sp>
      <p:sp>
        <p:nvSpPr>
          <p:cNvPr id="3" name="Прямоугольник 2"/>
          <p:cNvSpPr/>
          <p:nvPr/>
        </p:nvSpPr>
        <p:spPr>
          <a:xfrm>
            <a:off x="493805" y="610442"/>
            <a:ext cx="4998720" cy="507831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b="1" dirty="0"/>
              <a:t>Требования к предметным результатам:</a:t>
            </a:r>
          </a:p>
          <a:p>
            <a:pPr algn="just"/>
            <a:r>
              <a:rPr lang="ru-RU" dirty="0"/>
              <a:t> </a:t>
            </a:r>
            <a:r>
              <a:rPr lang="ru-RU" dirty="0" smtClean="0"/>
              <a:t>    - сформулированы </a:t>
            </a:r>
            <a:r>
              <a:rPr lang="ru-RU" dirty="0"/>
              <a:t>в </a:t>
            </a:r>
            <a:r>
              <a:rPr lang="ru-RU" i="1" dirty="0" err="1"/>
              <a:t>деятельностной</a:t>
            </a:r>
            <a:r>
              <a:rPr lang="ru-RU" i="1" dirty="0"/>
              <a:t> форме </a:t>
            </a:r>
            <a:r>
              <a:rPr lang="ru-RU" dirty="0"/>
              <a:t>с усилением акцента на применение знаний и конкретные умения;</a:t>
            </a:r>
          </a:p>
          <a:p>
            <a:pPr algn="just"/>
            <a:r>
              <a:rPr lang="ru-RU" dirty="0" smtClean="0"/>
              <a:t>-  определяют </a:t>
            </a:r>
            <a:r>
              <a:rPr lang="ru-RU" dirty="0"/>
              <a:t>минимум содержания гарантированного государством основного общего образования, построенного в логике изучения каждого учебного предмета;</a:t>
            </a:r>
          </a:p>
          <a:p>
            <a:pPr algn="just"/>
            <a:r>
              <a:rPr lang="ru-RU" dirty="0" smtClean="0"/>
              <a:t>- определяют </a:t>
            </a:r>
            <a:r>
              <a:rPr lang="ru-RU" i="1" dirty="0"/>
              <a:t>требования к результатам освоения программ основного общего образования по учебным предметам "Русский язык", "Литература", "История", "Обществознание", "География", "Основы безопасности жизнедеятельности" на </a:t>
            </a:r>
            <a:r>
              <a:rPr lang="ru-RU" b="1" i="1" dirty="0"/>
              <a:t>базовом уровне</a:t>
            </a:r>
            <a:r>
              <a:rPr lang="ru-RU" i="1" dirty="0"/>
              <a:t>;</a:t>
            </a:r>
          </a:p>
          <a:p>
            <a:pPr algn="just"/>
            <a:r>
              <a:rPr lang="ru-RU" dirty="0" smtClean="0"/>
              <a:t>- усиливают </a:t>
            </a:r>
            <a:r>
              <a:rPr lang="ru-RU" dirty="0"/>
              <a:t>акценты на изучение явлений и процессов современной России и мира в целом, современного состояния науки.</a:t>
            </a:r>
          </a:p>
        </p:txBody>
      </p:sp>
      <p:sp>
        <p:nvSpPr>
          <p:cNvPr id="4" name="TextBox 3"/>
          <p:cNvSpPr txBox="1"/>
          <p:nvPr/>
        </p:nvSpPr>
        <p:spPr>
          <a:xfrm>
            <a:off x="1375954" y="121920"/>
            <a:ext cx="3466012" cy="461665"/>
          </a:xfrm>
          <a:prstGeom prst="rect">
            <a:avLst/>
          </a:prstGeom>
          <a:noFill/>
        </p:spPr>
        <p:txBody>
          <a:bodyPr wrap="square" rtlCol="0">
            <a:spAutoFit/>
          </a:bodyPr>
          <a:lstStyle/>
          <a:p>
            <a:pPr algn="ctr"/>
            <a:r>
              <a:rPr lang="ru-RU" sz="2400" b="1" dirty="0" smtClean="0">
                <a:solidFill>
                  <a:srgbClr val="C00000"/>
                </a:solidFill>
              </a:rPr>
              <a:t>ФОП ООО</a:t>
            </a:r>
            <a:endParaRPr lang="ru-RU" sz="2400" b="1" dirty="0">
              <a:solidFill>
                <a:srgbClr val="C00000"/>
              </a:solidFill>
            </a:endParaRPr>
          </a:p>
        </p:txBody>
      </p:sp>
      <p:sp>
        <p:nvSpPr>
          <p:cNvPr id="5" name="Прямоугольник 4"/>
          <p:cNvSpPr/>
          <p:nvPr/>
        </p:nvSpPr>
        <p:spPr>
          <a:xfrm>
            <a:off x="8323809" y="121919"/>
            <a:ext cx="1797133" cy="461665"/>
          </a:xfrm>
          <a:prstGeom prst="rect">
            <a:avLst/>
          </a:prstGeom>
        </p:spPr>
        <p:txBody>
          <a:bodyPr wrap="square">
            <a:spAutoFit/>
          </a:bodyPr>
          <a:lstStyle/>
          <a:p>
            <a:pPr algn="ctr"/>
            <a:r>
              <a:rPr lang="ru-RU" sz="2400" b="1" dirty="0">
                <a:solidFill>
                  <a:srgbClr val="C00000"/>
                </a:solidFill>
              </a:rPr>
              <a:t>ФОП </a:t>
            </a:r>
            <a:r>
              <a:rPr lang="ru-RU" sz="2400" b="1" dirty="0" smtClean="0">
                <a:solidFill>
                  <a:srgbClr val="C00000"/>
                </a:solidFill>
              </a:rPr>
              <a:t>СОО</a:t>
            </a:r>
            <a:endParaRPr lang="ru-RU" sz="2400" b="1" dirty="0">
              <a:solidFill>
                <a:srgbClr val="C00000"/>
              </a:solidFill>
            </a:endParaRPr>
          </a:p>
        </p:txBody>
      </p:sp>
    </p:spTree>
    <p:extLst>
      <p:ext uri="{BB962C8B-B14F-4D97-AF65-F5344CB8AC3E}">
        <p14:creationId xmlns:p14="http://schemas.microsoft.com/office/powerpoint/2010/main" val="151839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58113" y="837337"/>
            <a:ext cx="4071936"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smtClean="0"/>
              <a:t>4. При разработке ООП СОО образовательная организация </a:t>
            </a:r>
            <a:r>
              <a:rPr lang="ru-RU" b="1" i="1" dirty="0" smtClean="0"/>
              <a:t>предусматривает непосредственное применение при реализации обязательной части ООП СОО </a:t>
            </a:r>
            <a:r>
              <a:rPr lang="ru-RU" dirty="0" smtClean="0"/>
              <a:t>федеральных рабочих программ по учебным предметам "Русский язык", "Литература", "История", "Обществознание", "География" и "Основы безопасности жизнедеятельности"</a:t>
            </a:r>
            <a:r>
              <a:rPr lang="ru-RU" baseline="30000" dirty="0" smtClean="0"/>
              <a:t> </a:t>
            </a:r>
          </a:p>
          <a:p>
            <a:pPr algn="just"/>
            <a:endParaRPr lang="ru-RU" baseline="30000" dirty="0" smtClean="0"/>
          </a:p>
          <a:p>
            <a:pPr algn="just"/>
            <a:endParaRPr lang="ru-RU" baseline="30000" dirty="0" smtClean="0"/>
          </a:p>
          <a:p>
            <a:pPr algn="just"/>
            <a:endParaRPr lang="ru-RU" baseline="30000" dirty="0" smtClean="0"/>
          </a:p>
          <a:p>
            <a:pPr algn="just"/>
            <a:endParaRPr lang="ru-RU" dirty="0"/>
          </a:p>
        </p:txBody>
      </p:sp>
      <p:sp>
        <p:nvSpPr>
          <p:cNvPr id="5" name="Прямоугольник 4"/>
          <p:cNvSpPr/>
          <p:nvPr/>
        </p:nvSpPr>
        <p:spPr>
          <a:xfrm>
            <a:off x="271464" y="847249"/>
            <a:ext cx="371475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smtClean="0"/>
              <a:t>4. При разработке ООП НОО образовательная организация </a:t>
            </a:r>
            <a:r>
              <a:rPr lang="ru-RU" b="1" i="1" dirty="0" smtClean="0"/>
              <a:t>предусматривает непосредственное применение при реализации обязательной части ООП НОО </a:t>
            </a:r>
            <a:r>
              <a:rPr lang="ru-RU" dirty="0" smtClean="0"/>
              <a:t>федеральных рабочих программ по учебным предметам "Русский язык", "Литературное чтение", "Окружающий мир»</a:t>
            </a:r>
          </a:p>
          <a:p>
            <a:pPr algn="just"/>
            <a:endParaRPr lang="ru-RU" dirty="0" smtClean="0"/>
          </a:p>
          <a:p>
            <a:pPr algn="just"/>
            <a:endParaRPr lang="ru-RU" dirty="0" smtClean="0"/>
          </a:p>
          <a:p>
            <a:pPr algn="just"/>
            <a:endParaRPr lang="ru-RU" dirty="0" smtClean="0"/>
          </a:p>
          <a:p>
            <a:pPr algn="just"/>
            <a:endParaRPr lang="ru-RU" dirty="0"/>
          </a:p>
        </p:txBody>
      </p:sp>
      <p:sp>
        <p:nvSpPr>
          <p:cNvPr id="6" name="Прямоугольник 5"/>
          <p:cNvSpPr/>
          <p:nvPr/>
        </p:nvSpPr>
        <p:spPr>
          <a:xfrm>
            <a:off x="4271962" y="837337"/>
            <a:ext cx="3300414"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4. При разработке ООП ООО образовательная организация предусматривает </a:t>
            </a:r>
            <a:r>
              <a:rPr lang="ru-RU" b="1" i="1" dirty="0" smtClean="0"/>
              <a:t>непосредственное применение при реализации обязательной части ООП ООО </a:t>
            </a:r>
            <a:r>
              <a:rPr lang="ru-RU" dirty="0" smtClean="0"/>
              <a:t>федеральных рабочих программ по учебным предметам "Русский язык", "Литература", "История", "Обществознание", "География" и "Основы безопасности жизнедеятельности"</a:t>
            </a:r>
            <a:r>
              <a:rPr lang="ru-RU" baseline="30000" dirty="0" smtClean="0"/>
              <a:t> </a:t>
            </a:r>
            <a:endParaRPr lang="ru-RU" dirty="0"/>
          </a:p>
        </p:txBody>
      </p:sp>
      <p:sp>
        <p:nvSpPr>
          <p:cNvPr id="7" name="TextBox 6"/>
          <p:cNvSpPr txBox="1"/>
          <p:nvPr/>
        </p:nvSpPr>
        <p:spPr>
          <a:xfrm>
            <a:off x="285750" y="185738"/>
            <a:ext cx="367188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400" b="1" dirty="0" smtClean="0">
                <a:solidFill>
                  <a:srgbClr val="C00000"/>
                </a:solidFill>
              </a:rPr>
              <a:t>НОО</a:t>
            </a:r>
            <a:endParaRPr lang="ru-RU" sz="2400" b="1" dirty="0">
              <a:solidFill>
                <a:srgbClr val="C00000"/>
              </a:solidFill>
            </a:endParaRPr>
          </a:p>
        </p:txBody>
      </p:sp>
      <p:sp>
        <p:nvSpPr>
          <p:cNvPr id="8" name="TextBox 7"/>
          <p:cNvSpPr txBox="1"/>
          <p:nvPr/>
        </p:nvSpPr>
        <p:spPr>
          <a:xfrm>
            <a:off x="4181475" y="252413"/>
            <a:ext cx="33909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400" b="1" dirty="0" smtClean="0">
                <a:solidFill>
                  <a:srgbClr val="C00000"/>
                </a:solidFill>
              </a:rPr>
              <a:t>ООО</a:t>
            </a:r>
            <a:endParaRPr lang="ru-RU" sz="2400" b="1" dirty="0">
              <a:solidFill>
                <a:srgbClr val="C00000"/>
              </a:solidFill>
            </a:endParaRPr>
          </a:p>
        </p:txBody>
      </p:sp>
      <p:sp>
        <p:nvSpPr>
          <p:cNvPr id="9" name="TextBox 8"/>
          <p:cNvSpPr txBox="1"/>
          <p:nvPr/>
        </p:nvSpPr>
        <p:spPr>
          <a:xfrm>
            <a:off x="7810501" y="252413"/>
            <a:ext cx="40195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400" b="1" dirty="0" smtClean="0">
                <a:solidFill>
                  <a:srgbClr val="C00000"/>
                </a:solidFill>
              </a:rPr>
              <a:t>СОО</a:t>
            </a:r>
            <a:endParaRPr lang="ru-RU" sz="2400" b="1" dirty="0">
              <a:solidFill>
                <a:srgbClr val="C00000"/>
              </a:solidFill>
            </a:endParaRPr>
          </a:p>
        </p:txBody>
      </p:sp>
    </p:spTree>
    <p:extLst>
      <p:ext uri="{BB962C8B-B14F-4D97-AF65-F5344CB8AC3E}">
        <p14:creationId xmlns:p14="http://schemas.microsoft.com/office/powerpoint/2010/main" val="158215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28662" y="764740"/>
            <a:ext cx="10887075" cy="2092881"/>
          </a:xfrm>
          <a:prstGeom prst="rect">
            <a:avLst/>
          </a:prstGeom>
        </p:spPr>
        <p:txBody>
          <a:bodyPr wrap="square">
            <a:spAutoFit/>
          </a:bodyPr>
          <a:lstStyle/>
          <a:p>
            <a:r>
              <a:rPr lang="ru-RU" sz="2000" b="1" u="sng" dirty="0" smtClean="0">
                <a:solidFill>
                  <a:srgbClr val="0070C0"/>
                </a:solidFill>
              </a:rPr>
              <a:t>20. Федеральная рабочая программа по учебному предмету "Русский язык".</a:t>
            </a:r>
          </a:p>
          <a:p>
            <a:endParaRPr lang="ru-RU" sz="2000" b="1" dirty="0" smtClean="0"/>
          </a:p>
          <a:p>
            <a:r>
              <a:rPr lang="ru-RU" dirty="0" smtClean="0"/>
              <a:t>20.1. Федеральная рабочая программа по учебному предмету "Русский язык" (предметная область "Русский язык и литературное чтение") (далее соответственно - программа по русскому языку, русский язык) </a:t>
            </a:r>
            <a:r>
              <a:rPr lang="ru-RU" b="1" i="1" dirty="0" smtClean="0"/>
              <a:t>включает пояснительную записку, содержание обучения, планируемые результаты освоения программы по русскому языку.</a:t>
            </a:r>
          </a:p>
          <a:p>
            <a:endParaRPr lang="ru-RU" b="1" i="1" dirty="0"/>
          </a:p>
        </p:txBody>
      </p:sp>
      <p:sp>
        <p:nvSpPr>
          <p:cNvPr id="4" name="TextBox 3"/>
          <p:cNvSpPr txBox="1"/>
          <p:nvPr/>
        </p:nvSpPr>
        <p:spPr>
          <a:xfrm>
            <a:off x="985838" y="271463"/>
            <a:ext cx="9358312" cy="461665"/>
          </a:xfrm>
          <a:prstGeom prst="rect">
            <a:avLst/>
          </a:prstGeom>
          <a:noFill/>
        </p:spPr>
        <p:txBody>
          <a:bodyPr wrap="square" rtlCol="0">
            <a:spAutoFit/>
          </a:bodyPr>
          <a:lstStyle/>
          <a:p>
            <a:pPr algn="ctr"/>
            <a:r>
              <a:rPr lang="ru-RU" sz="2400" b="1" dirty="0" smtClean="0">
                <a:solidFill>
                  <a:srgbClr val="C00000"/>
                </a:solidFill>
              </a:rPr>
              <a:t>На примере ФООП НОО/иллюстративный фрагмент</a:t>
            </a:r>
            <a:endParaRPr lang="ru-RU" sz="2400" b="1" dirty="0">
              <a:solidFill>
                <a:srgbClr val="C00000"/>
              </a:solidFill>
            </a:endParaRPr>
          </a:p>
        </p:txBody>
      </p:sp>
      <p:sp>
        <p:nvSpPr>
          <p:cNvPr id="5" name="Прямоугольник 4"/>
          <p:cNvSpPr/>
          <p:nvPr/>
        </p:nvSpPr>
        <p:spPr>
          <a:xfrm>
            <a:off x="790574" y="2698820"/>
            <a:ext cx="10910887" cy="3416320"/>
          </a:xfrm>
          <a:prstGeom prst="rect">
            <a:avLst/>
          </a:prstGeom>
        </p:spPr>
        <p:txBody>
          <a:bodyPr wrap="square">
            <a:spAutoFit/>
          </a:bodyPr>
          <a:lstStyle/>
          <a:p>
            <a:r>
              <a:rPr lang="ru-RU" dirty="0" smtClean="0"/>
              <a:t>20.2. </a:t>
            </a:r>
            <a:r>
              <a:rPr lang="ru-RU" b="1" i="1" dirty="0" smtClean="0"/>
              <a:t>Пояснительная записка</a:t>
            </a:r>
            <a:r>
              <a:rPr lang="ru-RU" dirty="0" smtClean="0"/>
              <a:t> отражает общие цели и задачи изучения русского языка, характеристику психологических предпосылок к его изучению обучающимися; место в структуре учебного плана, а также подходы к отбору содержания, к определению планируемых результатов и к структуре тематического планирования.</a:t>
            </a:r>
          </a:p>
          <a:p>
            <a:pPr algn="just"/>
            <a:r>
              <a:rPr lang="ru-RU" dirty="0" smtClean="0"/>
              <a:t>20.3. </a:t>
            </a:r>
            <a:r>
              <a:rPr lang="ru-RU" b="1" i="1" dirty="0" smtClean="0"/>
              <a:t>Содержание обучения </a:t>
            </a:r>
            <a:r>
              <a:rPr lang="ru-RU" dirty="0" smtClean="0"/>
              <a:t>раскрывает содержательные линии, которые предлагаются для обязательного изучения </a:t>
            </a:r>
            <a:r>
              <a:rPr lang="ru-RU" b="1" i="1" dirty="0" smtClean="0"/>
              <a:t>в каждом классе </a:t>
            </a:r>
            <a:r>
              <a:rPr lang="ru-RU" dirty="0" smtClean="0"/>
              <a:t>на уровне начального общего образования. </a:t>
            </a:r>
            <a:r>
              <a:rPr lang="ru-RU" i="1" dirty="0" smtClean="0"/>
              <a:t>Содержание обучения в каждом классе завершается перечнем универсальных учебных действий - познавательных, коммуникативных и регулятивных, которые возможно формировать средствами русского языка с учётом возрастных особенностей обучающихся на уровне начального общего образования.</a:t>
            </a:r>
          </a:p>
          <a:p>
            <a:r>
              <a:rPr lang="ru-RU" dirty="0" smtClean="0"/>
              <a:t>20.4. </a:t>
            </a:r>
            <a:r>
              <a:rPr lang="ru-RU" b="1" i="1" dirty="0" smtClean="0"/>
              <a:t>Планируемые результаты </a:t>
            </a:r>
            <a:r>
              <a:rPr lang="ru-RU" i="1" dirty="0" smtClean="0"/>
              <a:t>освоения программы по русскому </a:t>
            </a:r>
            <a:r>
              <a:rPr lang="ru-RU" i="1" u="sng" dirty="0" smtClean="0"/>
              <a:t>языку включают личностные, </a:t>
            </a:r>
            <a:r>
              <a:rPr lang="ru-RU" i="1" u="sng" dirty="0" err="1" smtClean="0"/>
              <a:t>метапредметные</a:t>
            </a:r>
            <a:r>
              <a:rPr lang="ru-RU" i="1" u="sng" dirty="0" smtClean="0"/>
              <a:t> результаты за весь период обучения на уровне начального общего образования</a:t>
            </a:r>
            <a:r>
              <a:rPr lang="ru-RU" b="1" i="1" u="sng" dirty="0" smtClean="0"/>
              <a:t>, </a:t>
            </a:r>
            <a:r>
              <a:rPr lang="ru-RU" u="sng" dirty="0" smtClean="0"/>
              <a:t>а также </a:t>
            </a:r>
            <a:r>
              <a:rPr lang="ru-RU" b="1" i="1" u="sng" dirty="0" smtClean="0"/>
              <a:t>предметные достижения обучающегося за каждый год обучения</a:t>
            </a:r>
            <a:r>
              <a:rPr lang="ru-RU" u="sng" dirty="0" smtClean="0"/>
              <a:t>.</a:t>
            </a:r>
            <a:endParaRPr lang="ru-RU" u="sng" dirty="0"/>
          </a:p>
        </p:txBody>
      </p:sp>
    </p:spTree>
    <p:extLst>
      <p:ext uri="{BB962C8B-B14F-4D97-AF65-F5344CB8AC3E}">
        <p14:creationId xmlns:p14="http://schemas.microsoft.com/office/powerpoint/2010/main" val="4015431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575" y="214313"/>
            <a:ext cx="9358312" cy="461665"/>
          </a:xfrm>
          <a:prstGeom prst="rect">
            <a:avLst/>
          </a:prstGeom>
          <a:noFill/>
        </p:spPr>
        <p:txBody>
          <a:bodyPr wrap="square" rtlCol="0">
            <a:spAutoFit/>
          </a:bodyPr>
          <a:lstStyle/>
          <a:p>
            <a:pPr algn="ctr"/>
            <a:r>
              <a:rPr lang="ru-RU" sz="2400" b="1" dirty="0" smtClean="0">
                <a:solidFill>
                  <a:srgbClr val="C00000"/>
                </a:solidFill>
              </a:rPr>
              <a:t>На примере ФООП НОО/иллюстративный фрагмент</a:t>
            </a:r>
            <a:endParaRPr lang="ru-RU" sz="2400" b="1" dirty="0">
              <a:solidFill>
                <a:srgbClr val="C00000"/>
              </a:solidFill>
            </a:endParaRPr>
          </a:p>
        </p:txBody>
      </p:sp>
      <p:sp>
        <p:nvSpPr>
          <p:cNvPr id="3" name="Прямоугольник 2"/>
          <p:cNvSpPr/>
          <p:nvPr/>
        </p:nvSpPr>
        <p:spPr>
          <a:xfrm>
            <a:off x="361950" y="662672"/>
            <a:ext cx="11830050" cy="400110"/>
          </a:xfrm>
          <a:prstGeom prst="rect">
            <a:avLst/>
          </a:prstGeom>
        </p:spPr>
        <p:txBody>
          <a:bodyPr wrap="square">
            <a:spAutoFit/>
          </a:bodyPr>
          <a:lstStyle/>
          <a:p>
            <a:r>
              <a:rPr lang="ru-RU" sz="2000" b="1" dirty="0" smtClean="0">
                <a:solidFill>
                  <a:srgbClr val="0070C0"/>
                </a:solidFill>
              </a:rPr>
              <a:t>20. Федеральная рабочая программа по учебному предмету "Русский язык".</a:t>
            </a:r>
          </a:p>
        </p:txBody>
      </p:sp>
      <p:sp>
        <p:nvSpPr>
          <p:cNvPr id="4" name="Прямоугольник 3"/>
          <p:cNvSpPr/>
          <p:nvPr/>
        </p:nvSpPr>
        <p:spPr>
          <a:xfrm>
            <a:off x="461962" y="1083439"/>
            <a:ext cx="11425238" cy="1754326"/>
          </a:xfrm>
          <a:prstGeom prst="rect">
            <a:avLst/>
          </a:prstGeom>
        </p:spPr>
        <p:txBody>
          <a:bodyPr wrap="square">
            <a:spAutoFit/>
          </a:bodyPr>
          <a:lstStyle/>
          <a:p>
            <a:r>
              <a:rPr lang="ru-RU" b="1" dirty="0" smtClean="0"/>
              <a:t>20.5.11</a:t>
            </a:r>
            <a:r>
              <a:rPr lang="ru-RU" dirty="0" smtClean="0"/>
              <a:t>. В программе по русскому языку определяются цели изучения учебного предмета на уровне начального общего образования, </a:t>
            </a:r>
            <a:r>
              <a:rPr lang="ru-RU" i="1" dirty="0" smtClean="0"/>
              <a:t>планируемые результаты освоения обучающимися русского языка: личностные, </a:t>
            </a:r>
            <a:r>
              <a:rPr lang="ru-RU" i="1" dirty="0" err="1" smtClean="0"/>
              <a:t>метапредметные</a:t>
            </a:r>
            <a:r>
              <a:rPr lang="ru-RU" i="1" dirty="0" smtClean="0"/>
              <a:t>, предметные</a:t>
            </a:r>
            <a:r>
              <a:rPr lang="ru-RU" dirty="0" smtClean="0"/>
              <a:t>. Личностные и </a:t>
            </a:r>
            <a:r>
              <a:rPr lang="ru-RU" dirty="0" err="1" smtClean="0"/>
              <a:t>метапредметные</a:t>
            </a:r>
            <a:r>
              <a:rPr lang="ru-RU" dirty="0" smtClean="0"/>
              <a:t> результаты представлены с учётом методических традиций и особенностей преподавания русского языка на уровне начального общего образования. </a:t>
            </a:r>
            <a:r>
              <a:rPr lang="ru-RU" b="1" i="1" dirty="0" smtClean="0"/>
              <a:t>Предметные планируемые результаты освоения программы даны для каждого года русского языка.</a:t>
            </a:r>
            <a:endParaRPr lang="ru-RU" b="1" i="1" dirty="0"/>
          </a:p>
        </p:txBody>
      </p:sp>
      <p:sp>
        <p:nvSpPr>
          <p:cNvPr id="5" name="Прямоугольник 4"/>
          <p:cNvSpPr/>
          <p:nvPr/>
        </p:nvSpPr>
        <p:spPr>
          <a:xfrm>
            <a:off x="485775" y="2705067"/>
            <a:ext cx="11401425" cy="3970318"/>
          </a:xfrm>
          <a:prstGeom prst="rect">
            <a:avLst/>
          </a:prstGeom>
        </p:spPr>
        <p:txBody>
          <a:bodyPr wrap="square">
            <a:spAutoFit/>
          </a:bodyPr>
          <a:lstStyle/>
          <a:p>
            <a:r>
              <a:rPr lang="ru-RU" dirty="0" smtClean="0"/>
              <a:t>… 20.6.3. Изучение русского языка в </a:t>
            </a:r>
            <a:r>
              <a:rPr lang="ru-RU" b="1" dirty="0" smtClean="0"/>
              <a:t>1 классе </a:t>
            </a:r>
            <a:r>
              <a:rPr lang="ru-RU" i="1" dirty="0" smtClean="0"/>
              <a:t>способствует на пропедевтическом уровне работе над рядом </a:t>
            </a:r>
            <a:r>
              <a:rPr lang="ru-RU" i="1" dirty="0" err="1" smtClean="0"/>
              <a:t>метапредметных</a:t>
            </a:r>
            <a:r>
              <a:rPr lang="ru-RU" i="1" dirty="0" smtClean="0"/>
              <a:t> результатов: познавательных универсальных учебных действий, коммуникативных универсальных учебных действий, регулятивных универсальных учебных действий, совместной деятельности.</a:t>
            </a:r>
          </a:p>
          <a:p>
            <a:r>
              <a:rPr lang="ru-RU" dirty="0" smtClean="0"/>
              <a:t>20.6.3.1. </a:t>
            </a:r>
            <a:r>
              <a:rPr lang="ru-RU" i="1" dirty="0" smtClean="0"/>
              <a:t>Базовые логические действия как часть познавательных универсальных учебных действий способствуют формированию умений</a:t>
            </a:r>
            <a:r>
              <a:rPr lang="ru-RU" dirty="0" smtClean="0"/>
              <a:t>:</a:t>
            </a:r>
          </a:p>
          <a:p>
            <a:r>
              <a:rPr lang="ru-RU" dirty="0" smtClean="0"/>
              <a:t>сравнивать звуки в соответствии с учебной задачей: определять отличительные особенности гласных и согласных звуков; твёрдых и мягких согласных звуков;…. </a:t>
            </a:r>
          </a:p>
          <a:p>
            <a:r>
              <a:rPr lang="ru-RU" dirty="0" smtClean="0"/>
              <a:t>20.6.3.2. </a:t>
            </a:r>
            <a:r>
              <a:rPr lang="ru-RU" i="1" dirty="0" smtClean="0"/>
              <a:t>Базовые исследовательские действия как часть познавательных универсальных учебных действий способствуют формированию умений</a:t>
            </a:r>
            <a:r>
              <a:rPr lang="ru-RU" dirty="0" smtClean="0"/>
              <a:t>:</a:t>
            </a:r>
          </a:p>
          <a:p>
            <a:r>
              <a:rPr lang="ru-RU" dirty="0" smtClean="0"/>
              <a:t>проводить изменения звуковой модели по предложенному учителем правилу, подбирать слова к модели;…. 20.6.3.4. </a:t>
            </a:r>
            <a:r>
              <a:rPr lang="ru-RU" i="1" dirty="0" smtClean="0"/>
              <a:t>Общение как часть коммуникативных универсальных учебных действий способствует формированию умений:</a:t>
            </a:r>
          </a:p>
          <a:p>
            <a:r>
              <a:rPr lang="ru-RU" dirty="0" smtClean="0"/>
              <a:t>воспринимать суждения, выражать эмоции в соответствии с целями и условиями общения в знакомой среде;…</a:t>
            </a:r>
            <a:endParaRPr lang="ru-RU" dirty="0"/>
          </a:p>
        </p:txBody>
      </p:sp>
    </p:spTree>
    <p:extLst>
      <p:ext uri="{BB962C8B-B14F-4D97-AF65-F5344CB8AC3E}">
        <p14:creationId xmlns:p14="http://schemas.microsoft.com/office/powerpoint/2010/main" val="988365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7" y="439342"/>
            <a:ext cx="11672888" cy="6124754"/>
          </a:xfrm>
          <a:prstGeom prst="rect">
            <a:avLst/>
          </a:prstGeom>
        </p:spPr>
        <p:txBody>
          <a:bodyPr wrap="square">
            <a:spAutoFit/>
          </a:bodyPr>
          <a:lstStyle/>
          <a:p>
            <a:r>
              <a:rPr lang="ru-RU" b="1" dirty="0" smtClean="0"/>
              <a:t>20.10. Планируемые результаты освоения программы по русскому языку на уровне начального общего образования.</a:t>
            </a:r>
          </a:p>
          <a:p>
            <a:r>
              <a:rPr lang="ru-RU" b="1" dirty="0" smtClean="0"/>
              <a:t>20.10.1. В результате изучения русского языка на уровне начального общего образования у обучающегося будут сформированы следующие </a:t>
            </a:r>
            <a:r>
              <a:rPr lang="ru-RU" b="1" i="1" dirty="0" smtClean="0">
                <a:solidFill>
                  <a:srgbClr val="C00000"/>
                </a:solidFill>
              </a:rPr>
              <a:t>личностные результаты:</a:t>
            </a:r>
          </a:p>
          <a:p>
            <a:r>
              <a:rPr lang="ru-RU" sz="1600" dirty="0" smtClean="0"/>
              <a:t>1) </a:t>
            </a:r>
            <a:r>
              <a:rPr lang="ru-RU" sz="1600" i="1" dirty="0" smtClean="0"/>
              <a:t>гражданско-патриотического воспитания:</a:t>
            </a:r>
          </a:p>
          <a:p>
            <a:r>
              <a:rPr lang="ru-RU" sz="1600" dirty="0" smtClean="0"/>
              <a:t>становление ценностного отношения к своей Родине, в том числе через изучение русского языка, отражающего историю и культуру страны;</a:t>
            </a:r>
            <a:r>
              <a:rPr lang="ru-RU" sz="1600" b="1" dirty="0" smtClean="0"/>
              <a:t>…</a:t>
            </a:r>
          </a:p>
          <a:p>
            <a:r>
              <a:rPr lang="ru-RU" sz="1600" dirty="0" smtClean="0"/>
              <a:t>2) </a:t>
            </a:r>
            <a:r>
              <a:rPr lang="ru-RU" sz="1600" i="1" dirty="0" smtClean="0"/>
              <a:t>духовно-нравственного воспитания:</a:t>
            </a:r>
          </a:p>
          <a:p>
            <a:r>
              <a:rPr lang="ru-RU" sz="1600" dirty="0" smtClean="0"/>
              <a:t>осознание языка как одной из главных духовно-нравственных ценностей народа;</a:t>
            </a:r>
            <a:r>
              <a:rPr lang="ru-RU" sz="1600" b="1" dirty="0" smtClean="0"/>
              <a:t>….</a:t>
            </a:r>
          </a:p>
          <a:p>
            <a:r>
              <a:rPr lang="ru-RU" sz="1600" dirty="0" smtClean="0"/>
              <a:t>3) </a:t>
            </a:r>
            <a:r>
              <a:rPr lang="ru-RU" sz="1600" i="1" dirty="0" smtClean="0"/>
              <a:t>эстетического воспитания:</a:t>
            </a:r>
          </a:p>
          <a:p>
            <a:r>
              <a:rPr lang="ru-RU" sz="1600" dirty="0" smtClean="0"/>
              <a:t>уважительное отношение и интерес к художественной культуре, восприимчивость к разным видам искусства, традициям и творчеству своего и других народов;</a:t>
            </a:r>
            <a:r>
              <a:rPr lang="ru-RU" sz="1600" b="1" dirty="0" smtClean="0"/>
              <a:t>…</a:t>
            </a:r>
          </a:p>
          <a:p>
            <a:r>
              <a:rPr lang="ru-RU" sz="1600" dirty="0" smtClean="0"/>
              <a:t>4) </a:t>
            </a:r>
            <a:r>
              <a:rPr lang="ru-RU" sz="1600" i="1" dirty="0" smtClean="0"/>
              <a:t>физического воспитания, формирования культуры здоровья и эмоционального благополучия:</a:t>
            </a:r>
          </a:p>
          <a:p>
            <a:r>
              <a:rPr lang="ru-RU" sz="1600" dirty="0" smtClean="0"/>
              <a:t>соблюдение правил безопасного поиска в информационной среде дополнительной информации в процессе языкового образования;</a:t>
            </a:r>
            <a:r>
              <a:rPr lang="ru-RU" sz="1600" b="1" dirty="0" smtClean="0"/>
              <a:t>…</a:t>
            </a:r>
          </a:p>
          <a:p>
            <a:r>
              <a:rPr lang="ru-RU" sz="1600" dirty="0" smtClean="0"/>
              <a:t>5) </a:t>
            </a:r>
            <a:r>
              <a:rPr lang="ru-RU" sz="1600" i="1" dirty="0" smtClean="0"/>
              <a:t>трудового воспитания:</a:t>
            </a:r>
          </a:p>
          <a:p>
            <a:r>
              <a:rPr lang="ru-RU" sz="1600" dirty="0" smtClean="0"/>
              <a:t>осознание ценности труда в жизни человека и общества (в том числе благодаря примерам из текстов, с которыми идёт работа на уроках русского языка)</a:t>
            </a:r>
            <a:r>
              <a:rPr lang="ru-RU" sz="1600" b="1" dirty="0" smtClean="0"/>
              <a:t>…</a:t>
            </a:r>
          </a:p>
          <a:p>
            <a:r>
              <a:rPr lang="ru-RU" sz="1600" dirty="0" smtClean="0"/>
              <a:t>6) </a:t>
            </a:r>
            <a:r>
              <a:rPr lang="ru-RU" sz="1600" i="1" dirty="0" smtClean="0"/>
              <a:t>экологического воспитания:</a:t>
            </a:r>
          </a:p>
          <a:p>
            <a:r>
              <a:rPr lang="ru-RU" sz="1600" dirty="0" smtClean="0"/>
              <a:t>бережное отношение к природе, формируемое в процессе работы с текстами;</a:t>
            </a:r>
          </a:p>
          <a:p>
            <a:r>
              <a:rPr lang="ru-RU" sz="1600" dirty="0" smtClean="0"/>
              <a:t>неприятие действий, приносящих вред природе;</a:t>
            </a:r>
          </a:p>
          <a:p>
            <a:r>
              <a:rPr lang="ru-RU" sz="1600" dirty="0" smtClean="0"/>
              <a:t>7) </a:t>
            </a:r>
            <a:r>
              <a:rPr lang="ru-RU" sz="1600" i="1" dirty="0" smtClean="0"/>
              <a:t>ценности научного познания:</a:t>
            </a:r>
          </a:p>
          <a:p>
            <a:r>
              <a:rPr lang="ru-RU" sz="1600" dirty="0" smtClean="0"/>
              <a:t>первоначальные представления о научной картине мира, в том числе первоначальные представления о системе языка как одной из составляющих целостной научной картины мира;…</a:t>
            </a:r>
            <a:endParaRPr lang="ru-RU" dirty="0"/>
          </a:p>
        </p:txBody>
      </p:sp>
      <p:sp>
        <p:nvSpPr>
          <p:cNvPr id="3" name="Прямоугольник 2"/>
          <p:cNvSpPr/>
          <p:nvPr/>
        </p:nvSpPr>
        <p:spPr>
          <a:xfrm>
            <a:off x="2200275" y="0"/>
            <a:ext cx="7272338" cy="461665"/>
          </a:xfrm>
          <a:prstGeom prst="rect">
            <a:avLst/>
          </a:prstGeom>
        </p:spPr>
        <p:txBody>
          <a:bodyPr wrap="square">
            <a:spAutoFit/>
          </a:bodyPr>
          <a:lstStyle/>
          <a:p>
            <a:pPr algn="ctr"/>
            <a:r>
              <a:rPr lang="ru-RU" sz="2400" b="1" dirty="0" smtClean="0">
                <a:solidFill>
                  <a:srgbClr val="C00000"/>
                </a:solidFill>
              </a:rPr>
              <a:t>На примере ФООП НОО/иллюстративный фрагмент</a:t>
            </a:r>
            <a:endParaRPr lang="ru-RU" sz="2400" b="1" dirty="0">
              <a:solidFill>
                <a:srgbClr val="C00000"/>
              </a:solidFill>
            </a:endParaRPr>
          </a:p>
        </p:txBody>
      </p:sp>
    </p:spTree>
    <p:extLst>
      <p:ext uri="{BB962C8B-B14F-4D97-AF65-F5344CB8AC3E}">
        <p14:creationId xmlns:p14="http://schemas.microsoft.com/office/powerpoint/2010/main" val="4045648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62" y="171450"/>
            <a:ext cx="7272338" cy="461665"/>
          </a:xfrm>
          <a:prstGeom prst="rect">
            <a:avLst/>
          </a:prstGeom>
        </p:spPr>
        <p:txBody>
          <a:bodyPr wrap="square">
            <a:spAutoFit/>
          </a:bodyPr>
          <a:lstStyle/>
          <a:p>
            <a:pPr algn="ctr"/>
            <a:r>
              <a:rPr lang="ru-RU" sz="2400" b="1" dirty="0" smtClean="0">
                <a:solidFill>
                  <a:srgbClr val="C00000"/>
                </a:solidFill>
              </a:rPr>
              <a:t>На примере ФООП НОО/иллюстративный фрагмент</a:t>
            </a:r>
            <a:endParaRPr lang="ru-RU" sz="2400" b="1" dirty="0">
              <a:solidFill>
                <a:srgbClr val="C00000"/>
              </a:solidFill>
            </a:endParaRPr>
          </a:p>
        </p:txBody>
      </p:sp>
      <p:sp>
        <p:nvSpPr>
          <p:cNvPr id="3" name="Прямоугольник 2"/>
          <p:cNvSpPr/>
          <p:nvPr/>
        </p:nvSpPr>
        <p:spPr>
          <a:xfrm>
            <a:off x="300038" y="751612"/>
            <a:ext cx="11891962" cy="1200329"/>
          </a:xfrm>
          <a:prstGeom prst="rect">
            <a:avLst/>
          </a:prstGeom>
        </p:spPr>
        <p:txBody>
          <a:bodyPr wrap="square">
            <a:spAutoFit/>
          </a:bodyPr>
          <a:lstStyle/>
          <a:p>
            <a:r>
              <a:rPr lang="ru-RU" dirty="0" smtClean="0"/>
              <a:t>20.10.2. </a:t>
            </a:r>
            <a:r>
              <a:rPr lang="ru-RU" b="1" dirty="0" smtClean="0"/>
              <a:t>В результате изучения русского языка на уровне начального общего образования у обучающегося будут сформированы </a:t>
            </a:r>
            <a:r>
              <a:rPr lang="ru-RU" b="1" i="1" dirty="0" smtClean="0">
                <a:solidFill>
                  <a:srgbClr val="C00000"/>
                </a:solidFill>
              </a:rPr>
              <a:t>познавательные универсальные учебные действия, коммуникативные универсальные учебные действия, регулятивные универсальные учебные действия, совместная деятельность.</a:t>
            </a:r>
          </a:p>
          <a:p>
            <a:endParaRPr lang="ru-RU" b="1" i="1" dirty="0">
              <a:solidFill>
                <a:srgbClr val="C00000"/>
              </a:solidFill>
            </a:endParaRPr>
          </a:p>
        </p:txBody>
      </p:sp>
      <p:sp>
        <p:nvSpPr>
          <p:cNvPr id="4" name="Прямоугольник 3"/>
          <p:cNvSpPr/>
          <p:nvPr/>
        </p:nvSpPr>
        <p:spPr>
          <a:xfrm>
            <a:off x="376238" y="1697802"/>
            <a:ext cx="11510962" cy="2062103"/>
          </a:xfrm>
          <a:prstGeom prst="rect">
            <a:avLst/>
          </a:prstGeom>
        </p:spPr>
        <p:txBody>
          <a:bodyPr wrap="square">
            <a:spAutoFit/>
          </a:bodyPr>
          <a:lstStyle/>
          <a:p>
            <a:r>
              <a:rPr lang="ru-RU" dirty="0" smtClean="0"/>
              <a:t>20.10.2.1. У обучающегося будут сформированы следующие </a:t>
            </a:r>
            <a:r>
              <a:rPr lang="ru-RU" b="1" i="1" dirty="0" smtClean="0"/>
              <a:t>базовые логические действия как часть познавательных универсальных учебных действий:</a:t>
            </a:r>
          </a:p>
          <a:p>
            <a:r>
              <a:rPr lang="ru-RU" dirty="0" smtClean="0"/>
              <a:t>сравнивать различные языковые единицы (звуки, слова, предложения, тексты), устанавливать основания для сравнения языковых единиц (</a:t>
            </a:r>
            <a:r>
              <a:rPr lang="ru-RU" dirty="0" err="1" smtClean="0"/>
              <a:t>частеречная</a:t>
            </a:r>
            <a:r>
              <a:rPr lang="ru-RU" dirty="0" smtClean="0"/>
              <a:t> принадлежность, грамматический признак, лексическое значение и другое);</a:t>
            </a:r>
          </a:p>
          <a:p>
            <a:r>
              <a:rPr lang="ru-RU" dirty="0" smtClean="0"/>
              <a:t>устанавливать аналогии языковых единиц;</a:t>
            </a:r>
          </a:p>
          <a:p>
            <a:r>
              <a:rPr lang="ru-RU" dirty="0" smtClean="0"/>
              <a:t>объединять объекты (языковые единицы) по определённому признаку</a:t>
            </a:r>
            <a:r>
              <a:rPr lang="ru-RU" sz="2000" b="1" dirty="0" smtClean="0"/>
              <a:t>…</a:t>
            </a:r>
            <a:endParaRPr lang="ru-RU" sz="2000" b="1" dirty="0"/>
          </a:p>
        </p:txBody>
      </p:sp>
      <p:sp>
        <p:nvSpPr>
          <p:cNvPr id="5" name="Прямоугольник 4"/>
          <p:cNvSpPr/>
          <p:nvPr/>
        </p:nvSpPr>
        <p:spPr>
          <a:xfrm>
            <a:off x="447674" y="3817888"/>
            <a:ext cx="11325225" cy="1815882"/>
          </a:xfrm>
          <a:prstGeom prst="rect">
            <a:avLst/>
          </a:prstGeom>
        </p:spPr>
        <p:txBody>
          <a:bodyPr wrap="square">
            <a:spAutoFit/>
          </a:bodyPr>
          <a:lstStyle/>
          <a:p>
            <a:r>
              <a:rPr lang="ru-RU" dirty="0" smtClean="0"/>
              <a:t>20.10.2.2. У обучающегося будут сформированы следующие </a:t>
            </a:r>
            <a:r>
              <a:rPr lang="ru-RU" b="1" i="1" dirty="0" smtClean="0"/>
              <a:t>базовые исследовательские действия как часть познавательных универсальных учебных действий:</a:t>
            </a:r>
          </a:p>
          <a:p>
            <a:r>
              <a:rPr lang="ru-RU" dirty="0" smtClean="0"/>
              <a:t>с помощью учителя формулировать цель, планировать изменения языкового объекта, речевой ситуации;</a:t>
            </a:r>
          </a:p>
          <a:p>
            <a:r>
              <a:rPr lang="ru-RU" dirty="0" smtClean="0"/>
              <a:t>сравнивать несколько вариантов выполнения задания, выбирать наиболее целесообразный (на основе предложенных критериев);</a:t>
            </a:r>
            <a:r>
              <a:rPr lang="ru-RU" sz="2000" b="1" dirty="0" smtClean="0"/>
              <a:t>…</a:t>
            </a:r>
          </a:p>
          <a:p>
            <a:endParaRPr lang="ru-RU" sz="2000" b="1" dirty="0"/>
          </a:p>
        </p:txBody>
      </p:sp>
      <p:sp>
        <p:nvSpPr>
          <p:cNvPr id="6" name="Прямоугольник 5"/>
          <p:cNvSpPr/>
          <p:nvPr/>
        </p:nvSpPr>
        <p:spPr>
          <a:xfrm rot="10800000" flipV="1">
            <a:off x="471488" y="5406300"/>
            <a:ext cx="11272836" cy="1200329"/>
          </a:xfrm>
          <a:prstGeom prst="rect">
            <a:avLst/>
          </a:prstGeom>
        </p:spPr>
        <p:txBody>
          <a:bodyPr wrap="square">
            <a:spAutoFit/>
          </a:bodyPr>
          <a:lstStyle/>
          <a:p>
            <a:r>
              <a:rPr lang="ru-RU" dirty="0" smtClean="0"/>
              <a:t>20.10.2.3. У обучающегося будут сформированы следующие </a:t>
            </a:r>
            <a:r>
              <a:rPr lang="ru-RU" b="1" i="1" dirty="0" smtClean="0"/>
              <a:t>умения работать с информацией как часть познавательных универсальных учебных действий:</a:t>
            </a:r>
          </a:p>
          <a:p>
            <a:r>
              <a:rPr lang="ru-RU" dirty="0" smtClean="0"/>
              <a:t>выбирать источник получения информации: нужный словарь для получения запрашиваемой информации, для уточнения;</a:t>
            </a:r>
            <a:r>
              <a:rPr lang="ru-RU" b="1" dirty="0" smtClean="0"/>
              <a:t> …</a:t>
            </a:r>
            <a:endParaRPr lang="ru-RU" b="1" dirty="0"/>
          </a:p>
        </p:txBody>
      </p:sp>
    </p:spTree>
    <p:extLst>
      <p:ext uri="{BB962C8B-B14F-4D97-AF65-F5344CB8AC3E}">
        <p14:creationId xmlns:p14="http://schemas.microsoft.com/office/powerpoint/2010/main" val="163778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4826" y="186809"/>
            <a:ext cx="7173695" cy="461665"/>
          </a:xfrm>
          <a:prstGeom prst="rect">
            <a:avLst/>
          </a:prstGeom>
        </p:spPr>
        <p:txBody>
          <a:bodyPr wrap="none">
            <a:spAutoFit/>
          </a:bodyPr>
          <a:lstStyle/>
          <a:p>
            <a:pPr algn="ctr"/>
            <a:r>
              <a:rPr lang="ru-RU" sz="2400" b="1" dirty="0" smtClean="0">
                <a:solidFill>
                  <a:srgbClr val="C00000"/>
                </a:solidFill>
              </a:rPr>
              <a:t>На примере ФООП НОО/иллюстративный фрагмент</a:t>
            </a:r>
            <a:endParaRPr lang="ru-RU" sz="2400" b="1" dirty="0">
              <a:solidFill>
                <a:srgbClr val="C00000"/>
              </a:solidFill>
            </a:endParaRPr>
          </a:p>
        </p:txBody>
      </p:sp>
      <p:sp>
        <p:nvSpPr>
          <p:cNvPr id="3" name="Прямоугольник 2"/>
          <p:cNvSpPr/>
          <p:nvPr/>
        </p:nvSpPr>
        <p:spPr>
          <a:xfrm>
            <a:off x="333375" y="631775"/>
            <a:ext cx="11568112" cy="1508105"/>
          </a:xfrm>
          <a:prstGeom prst="rect">
            <a:avLst/>
          </a:prstGeom>
        </p:spPr>
        <p:txBody>
          <a:bodyPr wrap="square">
            <a:spAutoFit/>
          </a:bodyPr>
          <a:lstStyle/>
          <a:p>
            <a:r>
              <a:rPr lang="ru-RU" dirty="0" smtClean="0"/>
              <a:t>20.10.2.4. У обучающегося будут сформированы </a:t>
            </a:r>
            <a:r>
              <a:rPr lang="ru-RU" b="1" i="1" dirty="0" smtClean="0"/>
              <a:t>следующие умения общения как часть коммуникативных универсальных учебных действий:</a:t>
            </a:r>
          </a:p>
          <a:p>
            <a:r>
              <a:rPr lang="ru-RU" dirty="0" smtClean="0"/>
              <a:t>воспринимать и формулировать суждения, выражать эмоции в соответствии с целями и условиями общения в знакомой среде;</a:t>
            </a:r>
          </a:p>
          <a:p>
            <a:r>
              <a:rPr lang="ru-RU" dirty="0" smtClean="0"/>
              <a:t>проявлять уважительное отношение к собеседнику, соблюдать правила ведения диалоги и дискуссии; </a:t>
            </a:r>
            <a:r>
              <a:rPr lang="ru-RU" sz="2000" b="1" dirty="0" smtClean="0"/>
              <a:t>…</a:t>
            </a:r>
            <a:endParaRPr lang="ru-RU" sz="2000" b="1" dirty="0"/>
          </a:p>
        </p:txBody>
      </p:sp>
      <p:sp>
        <p:nvSpPr>
          <p:cNvPr id="4" name="Прямоугольник 3"/>
          <p:cNvSpPr/>
          <p:nvPr/>
        </p:nvSpPr>
        <p:spPr>
          <a:xfrm>
            <a:off x="376237" y="2063206"/>
            <a:ext cx="11530013" cy="4247317"/>
          </a:xfrm>
          <a:prstGeom prst="rect">
            <a:avLst/>
          </a:prstGeom>
        </p:spPr>
        <p:txBody>
          <a:bodyPr wrap="square">
            <a:spAutoFit/>
          </a:bodyPr>
          <a:lstStyle/>
          <a:p>
            <a:r>
              <a:rPr lang="ru-RU" dirty="0" smtClean="0"/>
              <a:t>20.10.2.5. У обучающегося будут сформированы следующие </a:t>
            </a:r>
            <a:r>
              <a:rPr lang="ru-RU" b="1" i="1" dirty="0" smtClean="0"/>
              <a:t>умения самоорганизации как части регулятивных универсальных учебных действий:</a:t>
            </a:r>
          </a:p>
          <a:p>
            <a:r>
              <a:rPr lang="ru-RU" dirty="0" smtClean="0"/>
              <a:t>планировать действия по решению учебной задачи для получения результата; выстраивать последовательность выбранных действий.</a:t>
            </a:r>
          </a:p>
          <a:p>
            <a:r>
              <a:rPr lang="ru-RU" dirty="0" smtClean="0"/>
              <a:t>20.10.2.6. У обучающегося будут сформированы следующие </a:t>
            </a:r>
            <a:r>
              <a:rPr lang="ru-RU" b="1" i="1" dirty="0" smtClean="0"/>
              <a:t>умения самоконтроля как части регулятивных универсальных учебных действий:</a:t>
            </a:r>
          </a:p>
          <a:p>
            <a:r>
              <a:rPr lang="ru-RU" dirty="0" smtClean="0"/>
              <a:t>устанавливать причины успеха (неудач) учебной деятельности; корректировать свои учебные действия для преодоления речевых и орфографических ошибок;</a:t>
            </a:r>
          </a:p>
          <a:p>
            <a:r>
              <a:rPr lang="ru-RU" dirty="0" smtClean="0"/>
              <a:t>соотносить результат деятельности с поставленной учебной задачей по выделению, характеристике, использованию языковых единиц;</a:t>
            </a:r>
          </a:p>
          <a:p>
            <a:r>
              <a:rPr lang="ru-RU" dirty="0" smtClean="0"/>
              <a:t>находить ошибку, допущенную при работе с языковым материалом, находить орфографическую и пунктуационную ошибку;</a:t>
            </a:r>
          </a:p>
          <a:p>
            <a:r>
              <a:rPr lang="ru-RU" dirty="0" smtClean="0"/>
              <a:t>сравнивать результаты своей деятельности и деятельности одноклассников, объективно оценивать их по предложенным критериям.</a:t>
            </a:r>
          </a:p>
          <a:p>
            <a:endParaRPr lang="ru-RU" dirty="0"/>
          </a:p>
        </p:txBody>
      </p:sp>
    </p:spTree>
    <p:extLst>
      <p:ext uri="{BB962C8B-B14F-4D97-AF65-F5344CB8AC3E}">
        <p14:creationId xmlns:p14="http://schemas.microsoft.com/office/powerpoint/2010/main" val="797273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8" y="842606"/>
            <a:ext cx="11172824" cy="2862322"/>
          </a:xfrm>
          <a:prstGeom prst="rect">
            <a:avLst/>
          </a:prstGeom>
        </p:spPr>
        <p:txBody>
          <a:bodyPr wrap="square">
            <a:spAutoFit/>
          </a:bodyPr>
          <a:lstStyle/>
          <a:p>
            <a:r>
              <a:rPr lang="ru-RU" dirty="0" smtClean="0"/>
              <a:t>20.10.2.7. </a:t>
            </a:r>
            <a:r>
              <a:rPr lang="ru-RU" b="1" i="1" dirty="0" smtClean="0"/>
              <a:t>У обучающегося будут сформированы следующие умения совместной деятельности:</a:t>
            </a:r>
          </a:p>
          <a:p>
            <a:r>
              <a:rPr lang="ru-RU" dirty="0" smtClean="0"/>
              <a:t>- формулировать краткосрочные и долгосрочные цели (индивидуальные с учётом участия в коллективных задачах) в стандартной (типовой) ситуации на основе предложенного учителем формата планирования, распределения промежуточных шагов и сроков;</a:t>
            </a:r>
          </a:p>
          <a:p>
            <a:r>
              <a:rPr lang="ru-RU" dirty="0" smtClean="0"/>
              <a:t>- принимать цель совместной деятельности, коллективно строить действия по её достижению: распределять роли, договариваться, обсуждать процесс и результат совместной работы;</a:t>
            </a:r>
          </a:p>
          <a:p>
            <a:r>
              <a:rPr lang="ru-RU" dirty="0" smtClean="0"/>
              <a:t>- проявлять готовность руководить, выполнять поручения, подчиняться, самостоятельно разрешать конфликты;</a:t>
            </a:r>
          </a:p>
          <a:p>
            <a:r>
              <a:rPr lang="ru-RU" dirty="0" smtClean="0"/>
              <a:t>- ответственно выполнять свою часть работы;</a:t>
            </a:r>
          </a:p>
          <a:p>
            <a:r>
              <a:rPr lang="ru-RU" dirty="0" smtClean="0"/>
              <a:t>- оценивать свой вклад в общий результат;</a:t>
            </a:r>
          </a:p>
          <a:p>
            <a:r>
              <a:rPr lang="ru-RU" dirty="0" smtClean="0"/>
              <a:t>- выполнять совместные проектные задания с опорой на предложенные образцы.</a:t>
            </a:r>
            <a:endParaRPr lang="ru-RU" dirty="0"/>
          </a:p>
        </p:txBody>
      </p:sp>
      <p:sp>
        <p:nvSpPr>
          <p:cNvPr id="3" name="Прямоугольник 2"/>
          <p:cNvSpPr/>
          <p:nvPr/>
        </p:nvSpPr>
        <p:spPr>
          <a:xfrm>
            <a:off x="1614488" y="257175"/>
            <a:ext cx="7943850" cy="461665"/>
          </a:xfrm>
          <a:prstGeom prst="rect">
            <a:avLst/>
          </a:prstGeom>
        </p:spPr>
        <p:txBody>
          <a:bodyPr wrap="square">
            <a:spAutoFit/>
          </a:bodyPr>
          <a:lstStyle/>
          <a:p>
            <a:pPr algn="ctr"/>
            <a:r>
              <a:rPr lang="ru-RU" sz="2400" b="1" dirty="0" smtClean="0">
                <a:solidFill>
                  <a:srgbClr val="C00000"/>
                </a:solidFill>
              </a:rPr>
              <a:t>На примере ФООП НОО/иллюстративный фрагмент</a:t>
            </a:r>
            <a:endParaRPr lang="ru-RU" sz="2400" b="1" dirty="0">
              <a:solidFill>
                <a:srgbClr val="C00000"/>
              </a:solidFill>
            </a:endParaRPr>
          </a:p>
        </p:txBody>
      </p:sp>
      <p:sp>
        <p:nvSpPr>
          <p:cNvPr id="4" name="Прямоугольник 3"/>
          <p:cNvSpPr/>
          <p:nvPr/>
        </p:nvSpPr>
        <p:spPr>
          <a:xfrm>
            <a:off x="500064" y="3684926"/>
            <a:ext cx="11329986" cy="1508105"/>
          </a:xfrm>
          <a:prstGeom prst="rect">
            <a:avLst/>
          </a:prstGeom>
        </p:spPr>
        <p:txBody>
          <a:bodyPr wrap="square">
            <a:spAutoFit/>
          </a:bodyPr>
          <a:lstStyle/>
          <a:p>
            <a:r>
              <a:rPr lang="ru-RU" dirty="0" smtClean="0"/>
              <a:t>20.10.3. </a:t>
            </a:r>
            <a:r>
              <a:rPr lang="ru-RU" b="1" i="1" dirty="0" smtClean="0">
                <a:solidFill>
                  <a:srgbClr val="C00000"/>
                </a:solidFill>
              </a:rPr>
              <a:t>Предметные результаты </a:t>
            </a:r>
            <a:r>
              <a:rPr lang="ru-RU" dirty="0" smtClean="0"/>
              <a:t>изучения русского языка</a:t>
            </a:r>
            <a:r>
              <a:rPr lang="ru-RU" b="1" dirty="0" smtClean="0"/>
              <a:t>. К концу обучения в 1 классе обучающийся научится:</a:t>
            </a:r>
          </a:p>
          <a:p>
            <a:r>
              <a:rPr lang="ru-RU" dirty="0" smtClean="0"/>
              <a:t>различать слово и предложение; вычленять слова из предложений;</a:t>
            </a:r>
          </a:p>
          <a:p>
            <a:r>
              <a:rPr lang="ru-RU" dirty="0" smtClean="0"/>
              <a:t>вычленять звуки из слова;</a:t>
            </a:r>
          </a:p>
          <a:p>
            <a:r>
              <a:rPr lang="ru-RU" dirty="0" smtClean="0"/>
              <a:t>различать гласные и согласные звуки (в том числе различать в словах согласный звук [</a:t>
            </a:r>
            <a:r>
              <a:rPr lang="ru-RU" dirty="0" err="1" smtClean="0"/>
              <a:t>й</a:t>
            </a:r>
            <a:r>
              <a:rPr lang="ru-RU" dirty="0" smtClean="0"/>
              <a:t>'] и гласный звук [и]); </a:t>
            </a:r>
            <a:r>
              <a:rPr lang="ru-RU" sz="2000" b="1" dirty="0" smtClean="0"/>
              <a:t>…..</a:t>
            </a:r>
            <a:endParaRPr lang="ru-RU" sz="2000" b="1" dirty="0"/>
          </a:p>
        </p:txBody>
      </p:sp>
      <p:sp>
        <p:nvSpPr>
          <p:cNvPr id="5" name="Прямоугольник 4"/>
          <p:cNvSpPr/>
          <p:nvPr/>
        </p:nvSpPr>
        <p:spPr>
          <a:xfrm>
            <a:off x="619125" y="5103674"/>
            <a:ext cx="11010900" cy="1477328"/>
          </a:xfrm>
          <a:prstGeom prst="rect">
            <a:avLst/>
          </a:prstGeom>
        </p:spPr>
        <p:txBody>
          <a:bodyPr wrap="square">
            <a:spAutoFit/>
          </a:bodyPr>
          <a:lstStyle/>
          <a:p>
            <a:r>
              <a:rPr lang="ru-RU" dirty="0" smtClean="0"/>
              <a:t>…20.10.6. Предметные результаты изучения русского языка. К концу обучения в 4 классе обучающийся научится:</a:t>
            </a:r>
          </a:p>
          <a:p>
            <a:r>
              <a:rPr lang="ru-RU" dirty="0" smtClean="0"/>
              <a:t>осознавать многообразие языков и культур на территории Российской Федерации, осознавать язык как одну из главных духовно-нравственных ценностей народа;</a:t>
            </a:r>
          </a:p>
          <a:p>
            <a:r>
              <a:rPr lang="ru-RU" dirty="0" smtClean="0"/>
              <a:t>объяснять роль языка как основного средства общения;</a:t>
            </a:r>
            <a:endParaRPr lang="ru-RU" dirty="0"/>
          </a:p>
        </p:txBody>
      </p:sp>
    </p:spTree>
    <p:extLst>
      <p:ext uri="{BB962C8B-B14F-4D97-AF65-F5344CB8AC3E}">
        <p14:creationId xmlns:p14="http://schemas.microsoft.com/office/powerpoint/2010/main" val="3021521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9234" y="496389"/>
            <a:ext cx="10101943" cy="4893647"/>
          </a:xfrm>
          <a:prstGeom prst="rect">
            <a:avLst/>
          </a:prstGeom>
          <a:noFill/>
        </p:spPr>
        <p:txBody>
          <a:bodyPr wrap="square" rtlCol="0">
            <a:spAutoFit/>
          </a:bodyPr>
          <a:lstStyle/>
          <a:p>
            <a:pPr algn="just"/>
            <a:r>
              <a:rPr lang="ru-RU" sz="2400" b="1" dirty="0" smtClean="0">
                <a:solidFill>
                  <a:srgbClr val="7030A0"/>
                </a:solidFill>
              </a:rPr>
              <a:t>Задача</a:t>
            </a:r>
            <a:r>
              <a:rPr lang="ru-RU" sz="2400" dirty="0" smtClean="0">
                <a:solidFill>
                  <a:srgbClr val="7030A0"/>
                </a:solidFill>
              </a:rPr>
              <a:t>: при организации образовательной организацией деятельности </a:t>
            </a:r>
            <a:r>
              <a:rPr lang="ru-RU" sz="2400" b="1" dirty="0" smtClean="0">
                <a:solidFill>
                  <a:srgbClr val="7030A0"/>
                </a:solidFill>
              </a:rPr>
              <a:t>рабочей группы </a:t>
            </a:r>
            <a:r>
              <a:rPr lang="ru-RU" sz="2400" dirty="0" smtClean="0">
                <a:solidFill>
                  <a:srgbClr val="7030A0"/>
                </a:solidFill>
              </a:rPr>
              <a:t>по приведению ООП учреждения </a:t>
            </a:r>
            <a:r>
              <a:rPr lang="ru-RU" sz="2400" dirty="0">
                <a:solidFill>
                  <a:srgbClr val="7030A0"/>
                </a:solidFill>
              </a:rPr>
              <a:t>в соответствие </a:t>
            </a:r>
            <a:r>
              <a:rPr lang="ru-RU" sz="2400" dirty="0" smtClean="0">
                <a:solidFill>
                  <a:srgbClr val="7030A0"/>
                </a:solidFill>
              </a:rPr>
              <a:t>с федеральной основной общеобразовательной программе целесообразно обеспечить:</a:t>
            </a:r>
          </a:p>
          <a:p>
            <a:pPr marL="285750" indent="-285750" algn="just">
              <a:buFontTx/>
              <a:buChar char="-"/>
            </a:pPr>
            <a:r>
              <a:rPr lang="ru-RU" i="1" dirty="0" smtClean="0"/>
              <a:t> </a:t>
            </a:r>
            <a:r>
              <a:rPr lang="ru-RU" i="1" dirty="0" smtClean="0"/>
              <a:t>включение  различных категорий педагогов </a:t>
            </a:r>
            <a:r>
              <a:rPr lang="ru-RU" dirty="0" smtClean="0"/>
              <a:t>(заместителей директора, руководителей </a:t>
            </a:r>
            <a:r>
              <a:rPr lang="ru-RU" dirty="0"/>
              <a:t>ш</a:t>
            </a:r>
            <a:r>
              <a:rPr lang="ru-RU" dirty="0" smtClean="0"/>
              <a:t>кольных методических объединений, педагога-психолога, советника по воспитанию и др.) </a:t>
            </a:r>
            <a:r>
              <a:rPr lang="ru-RU" i="1" dirty="0" smtClean="0"/>
              <a:t>в состав рабочей  группы;</a:t>
            </a:r>
          </a:p>
          <a:p>
            <a:pPr marL="285750" indent="-285750" algn="just">
              <a:buFontTx/>
              <a:buChar char="-"/>
            </a:pPr>
            <a:r>
              <a:rPr lang="ru-RU" i="1" dirty="0" smtClean="0"/>
              <a:t>преемственность</a:t>
            </a:r>
            <a:r>
              <a:rPr lang="ru-RU" dirty="0" smtClean="0"/>
              <a:t> в подходах к проектированию и реализации ООП </a:t>
            </a:r>
            <a:r>
              <a:rPr lang="ru-RU" i="1" dirty="0" smtClean="0"/>
              <a:t>на всех уровнях общего </a:t>
            </a:r>
            <a:r>
              <a:rPr lang="ru-RU" i="1" dirty="0" smtClean="0"/>
              <a:t>образования  в соответствии с федеральными основными общеобразовательными программами</a:t>
            </a:r>
            <a:r>
              <a:rPr lang="ru-RU" dirty="0" smtClean="0"/>
              <a:t> ;</a:t>
            </a:r>
            <a:endParaRPr lang="ru-RU" dirty="0" smtClean="0"/>
          </a:p>
          <a:p>
            <a:pPr marL="285750" indent="-285750" algn="just">
              <a:buFontTx/>
              <a:buChar char="-"/>
            </a:pPr>
            <a:r>
              <a:rPr lang="ru-RU" dirty="0"/>
              <a:t> </a:t>
            </a:r>
            <a:r>
              <a:rPr lang="ru-RU" dirty="0" smtClean="0"/>
              <a:t>комплексное проектирование </a:t>
            </a:r>
            <a:r>
              <a:rPr lang="ru-RU" dirty="0"/>
              <a:t>составляющих различных разделов </a:t>
            </a:r>
            <a:r>
              <a:rPr lang="ru-RU" dirty="0" smtClean="0"/>
              <a:t>ООП;</a:t>
            </a:r>
            <a:endParaRPr lang="ru-RU" dirty="0" smtClean="0"/>
          </a:p>
          <a:p>
            <a:pPr marL="285750" indent="-285750" algn="just">
              <a:buFontTx/>
              <a:buChar char="-"/>
            </a:pPr>
            <a:r>
              <a:rPr lang="ru-RU" dirty="0" smtClean="0"/>
              <a:t>проведения </a:t>
            </a:r>
            <a:r>
              <a:rPr lang="ru-RU" dirty="0" smtClean="0"/>
              <a:t>заседаний предметных ШМО, переговорных площадок педагогов разной  предметной направленности, работающих на различных уровнях образования, с участием членов рабочей </a:t>
            </a:r>
            <a:r>
              <a:rPr lang="ru-RU" dirty="0" smtClean="0"/>
              <a:t>группы, по вопросам информационной и методической готовности педагогов к реализации федеральных рабочих программ;</a:t>
            </a:r>
          </a:p>
          <a:p>
            <a:pPr marL="285750" indent="-285750" algn="just">
              <a:buFontTx/>
              <a:buChar char="-"/>
            </a:pPr>
            <a:r>
              <a:rPr lang="ru-RU" dirty="0" smtClean="0"/>
              <a:t>информирование </a:t>
            </a:r>
            <a:r>
              <a:rPr lang="ru-RU" dirty="0" smtClean="0"/>
              <a:t>родительской общественности об актуальных </a:t>
            </a:r>
            <a:r>
              <a:rPr lang="ru-RU" dirty="0" smtClean="0"/>
              <a:t>изменениях в ООП учреждения.</a:t>
            </a:r>
            <a:endParaRPr lang="ru-RU" dirty="0"/>
          </a:p>
        </p:txBody>
      </p:sp>
    </p:spTree>
    <p:extLst>
      <p:ext uri="{BB962C8B-B14F-4D97-AF65-F5344CB8AC3E}">
        <p14:creationId xmlns:p14="http://schemas.microsoft.com/office/powerpoint/2010/main" val="225898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382" y="662602"/>
            <a:ext cx="370985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smtClean="0">
                <a:solidFill>
                  <a:srgbClr val="FF0000"/>
                </a:solidFill>
              </a:rPr>
              <a:t>Программа формирования УУД обучающихся как часть образовательной программы ОО</a:t>
            </a:r>
            <a:endParaRPr lang="ru-RU" b="1" dirty="0">
              <a:solidFill>
                <a:srgbClr val="FF0000"/>
              </a:solidFill>
            </a:endParaRPr>
          </a:p>
        </p:txBody>
      </p:sp>
      <p:sp>
        <p:nvSpPr>
          <p:cNvPr id="4" name="TextBox 3"/>
          <p:cNvSpPr txBox="1"/>
          <p:nvPr/>
        </p:nvSpPr>
        <p:spPr>
          <a:xfrm>
            <a:off x="4863739" y="337738"/>
            <a:ext cx="616349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dirty="0" smtClean="0"/>
              <a:t>Входит в структуру содержательного раздела основной образовательной программы уровня образования образовательной организации</a:t>
            </a:r>
            <a:endParaRPr lang="ru-RU" dirty="0"/>
          </a:p>
        </p:txBody>
      </p:sp>
      <p:sp>
        <p:nvSpPr>
          <p:cNvPr id="6" name="TextBox 5"/>
          <p:cNvSpPr txBox="1"/>
          <p:nvPr/>
        </p:nvSpPr>
        <p:spPr>
          <a:xfrm>
            <a:off x="4876807" y="1385611"/>
            <a:ext cx="618308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dirty="0"/>
              <a:t>С</a:t>
            </a:r>
            <a:r>
              <a:rPr lang="ru-RU" dirty="0" smtClean="0"/>
              <a:t>одержательной </a:t>
            </a:r>
            <a:r>
              <a:rPr lang="ru-RU" dirty="0"/>
              <a:t>и </a:t>
            </a:r>
            <a:r>
              <a:rPr lang="ru-RU" dirty="0" err="1"/>
              <a:t>критериальной</a:t>
            </a:r>
            <a:r>
              <a:rPr lang="ru-RU" dirty="0"/>
              <a:t> основой для </a:t>
            </a:r>
            <a:r>
              <a:rPr lang="ru-RU" dirty="0" smtClean="0"/>
              <a:t>разработки являются </a:t>
            </a:r>
            <a:r>
              <a:rPr lang="ru-RU" dirty="0" smtClean="0">
                <a:solidFill>
                  <a:srgbClr val="333333"/>
                </a:solidFill>
              </a:rPr>
              <a:t>планируемые </a:t>
            </a:r>
            <a:r>
              <a:rPr lang="ru-RU" dirty="0">
                <a:solidFill>
                  <a:srgbClr val="333333"/>
                </a:solidFill>
              </a:rPr>
              <a:t>результаты освоения обучающимися программы начального общего </a:t>
            </a:r>
            <a:r>
              <a:rPr lang="ru-RU" dirty="0" smtClean="0">
                <a:solidFill>
                  <a:srgbClr val="333333"/>
                </a:solidFill>
              </a:rPr>
              <a:t>образования</a:t>
            </a:r>
            <a:endParaRPr lang="ru-RU" dirty="0"/>
          </a:p>
        </p:txBody>
      </p:sp>
      <p:sp>
        <p:nvSpPr>
          <p:cNvPr id="7" name="Прямоугольник 6"/>
          <p:cNvSpPr/>
          <p:nvPr/>
        </p:nvSpPr>
        <p:spPr>
          <a:xfrm>
            <a:off x="4876807" y="2497068"/>
            <a:ext cx="618308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solidFill>
                  <a:srgbClr val="333333"/>
                </a:solidFill>
              </a:rPr>
              <a:t>Содержание и структура определяется требованиями ФГОС («должна содержать»)</a:t>
            </a:r>
            <a:endParaRPr lang="ru-RU" dirty="0"/>
          </a:p>
        </p:txBody>
      </p:sp>
      <p:sp>
        <p:nvSpPr>
          <p:cNvPr id="8" name="Прямоугольник 7"/>
          <p:cNvSpPr/>
          <p:nvPr/>
        </p:nvSpPr>
        <p:spPr>
          <a:xfrm>
            <a:off x="4876807" y="3331526"/>
            <a:ext cx="6183085"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solidFill>
                  <a:srgbClr val="333333"/>
                </a:solidFill>
              </a:rPr>
              <a:t>Связана с системой </a:t>
            </a:r>
            <a:r>
              <a:rPr lang="ru-RU" dirty="0">
                <a:solidFill>
                  <a:srgbClr val="333333"/>
                </a:solidFill>
              </a:rPr>
              <a:t>оценки достижения планируемых результатов освоения программы начального общего </a:t>
            </a:r>
            <a:r>
              <a:rPr lang="ru-RU" dirty="0" smtClean="0">
                <a:solidFill>
                  <a:srgbClr val="333333"/>
                </a:solidFill>
              </a:rPr>
              <a:t>образования</a:t>
            </a:r>
            <a:r>
              <a:rPr lang="ru-RU" dirty="0">
                <a:solidFill>
                  <a:srgbClr val="333333"/>
                </a:solidFill>
              </a:rPr>
              <a:t> </a:t>
            </a:r>
            <a:r>
              <a:rPr lang="ru-RU" dirty="0" smtClean="0">
                <a:solidFill>
                  <a:srgbClr val="333333"/>
                </a:solidFill>
              </a:rPr>
              <a:t>(обеспечивающей </a:t>
            </a:r>
            <a:r>
              <a:rPr lang="ru-RU" dirty="0">
                <a:solidFill>
                  <a:srgbClr val="333333"/>
                </a:solidFill>
              </a:rPr>
              <a:t>комплексный подход к оценке результатов освоения программы начального общего образования, позволяющий осуществлять </a:t>
            </a:r>
            <a:r>
              <a:rPr lang="ru-RU" i="1" dirty="0">
                <a:solidFill>
                  <a:srgbClr val="333333"/>
                </a:solidFill>
              </a:rPr>
              <a:t>оценку</a:t>
            </a:r>
            <a:r>
              <a:rPr lang="ru-RU" dirty="0">
                <a:solidFill>
                  <a:srgbClr val="333333"/>
                </a:solidFill>
              </a:rPr>
              <a:t> предметных и </a:t>
            </a:r>
            <a:r>
              <a:rPr lang="ru-RU" i="1" dirty="0" err="1">
                <a:solidFill>
                  <a:srgbClr val="333333"/>
                </a:solidFill>
              </a:rPr>
              <a:t>метапредметных</a:t>
            </a:r>
            <a:r>
              <a:rPr lang="ru-RU" i="1" dirty="0">
                <a:solidFill>
                  <a:srgbClr val="333333"/>
                </a:solidFill>
              </a:rPr>
              <a:t> </a:t>
            </a:r>
            <a:r>
              <a:rPr lang="ru-RU" i="1" dirty="0" smtClean="0">
                <a:solidFill>
                  <a:srgbClr val="333333"/>
                </a:solidFill>
              </a:rPr>
              <a:t>результатов</a:t>
            </a:r>
            <a:r>
              <a:rPr lang="ru-RU" dirty="0" smtClean="0">
                <a:solidFill>
                  <a:srgbClr val="333333"/>
                </a:solidFill>
              </a:rPr>
              <a:t>)</a:t>
            </a:r>
            <a:endParaRPr lang="ru-RU" dirty="0"/>
          </a:p>
        </p:txBody>
      </p:sp>
      <p:sp>
        <p:nvSpPr>
          <p:cNvPr id="9" name="Прямоугольник 8"/>
          <p:cNvSpPr/>
          <p:nvPr/>
        </p:nvSpPr>
        <p:spPr>
          <a:xfrm>
            <a:off x="4947560" y="5273979"/>
            <a:ext cx="6096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ru-RU" dirty="0" smtClean="0">
                <a:solidFill>
                  <a:srgbClr val="333333"/>
                </a:solidFill>
              </a:rPr>
              <a:t>Связана с содержанием  учебных </a:t>
            </a:r>
            <a:r>
              <a:rPr lang="ru-RU" dirty="0">
                <a:solidFill>
                  <a:srgbClr val="333333"/>
                </a:solidFill>
              </a:rPr>
              <a:t>предметов, учебных курсов (в том числе внеурочной деятельности), учебных модулей</a:t>
            </a:r>
          </a:p>
        </p:txBody>
      </p:sp>
      <p:sp>
        <p:nvSpPr>
          <p:cNvPr id="10" name="Правая фигурная скобка 9"/>
          <p:cNvSpPr/>
          <p:nvPr/>
        </p:nvSpPr>
        <p:spPr>
          <a:xfrm>
            <a:off x="10972821" y="153339"/>
            <a:ext cx="731514" cy="6021038"/>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TextBox 10"/>
          <p:cNvSpPr txBox="1"/>
          <p:nvPr/>
        </p:nvSpPr>
        <p:spPr>
          <a:xfrm>
            <a:off x="11508392" y="153339"/>
            <a:ext cx="391886" cy="4524315"/>
          </a:xfrm>
          <a:prstGeom prst="rect">
            <a:avLst/>
          </a:prstGeom>
          <a:noFill/>
        </p:spPr>
        <p:txBody>
          <a:bodyPr wrap="square" rtlCol="0">
            <a:spAutoFit/>
          </a:bodyPr>
          <a:lstStyle/>
          <a:p>
            <a:r>
              <a:rPr lang="ru-RU" b="1" dirty="0" smtClean="0">
                <a:solidFill>
                  <a:srgbClr val="0070C0"/>
                </a:solidFill>
              </a:rPr>
              <a:t>Требования </a:t>
            </a:r>
          </a:p>
          <a:p>
            <a:endParaRPr lang="ru-RU" b="1" dirty="0">
              <a:solidFill>
                <a:srgbClr val="0070C0"/>
              </a:solidFill>
            </a:endParaRPr>
          </a:p>
          <a:p>
            <a:endParaRPr lang="ru-RU" b="1" dirty="0" smtClean="0">
              <a:solidFill>
                <a:srgbClr val="0070C0"/>
              </a:solidFill>
            </a:endParaRPr>
          </a:p>
          <a:p>
            <a:r>
              <a:rPr lang="ru-RU" b="1" dirty="0" smtClean="0">
                <a:solidFill>
                  <a:srgbClr val="0070C0"/>
                </a:solidFill>
              </a:rPr>
              <a:t>ФГОС</a:t>
            </a:r>
            <a:endParaRPr lang="ru-RU" b="1" dirty="0">
              <a:solidFill>
                <a:srgbClr val="0070C0"/>
              </a:solidFill>
            </a:endParaRPr>
          </a:p>
        </p:txBody>
      </p:sp>
      <p:sp>
        <p:nvSpPr>
          <p:cNvPr id="13" name="TextBox 12"/>
          <p:cNvSpPr txBox="1"/>
          <p:nvPr/>
        </p:nvSpPr>
        <p:spPr>
          <a:xfrm>
            <a:off x="834937" y="4677654"/>
            <a:ext cx="253419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rgbClr val="002060"/>
                </a:solidFill>
              </a:rPr>
              <a:t>Федеральная образовательная программа</a:t>
            </a:r>
            <a:endParaRPr lang="ru-RU" dirty="0">
              <a:solidFill>
                <a:srgbClr val="002060"/>
              </a:solidFill>
            </a:endParaRPr>
          </a:p>
        </p:txBody>
      </p:sp>
      <p:sp>
        <p:nvSpPr>
          <p:cNvPr id="15" name="Прямоугольник 14"/>
          <p:cNvSpPr/>
          <p:nvPr/>
        </p:nvSpPr>
        <p:spPr>
          <a:xfrm>
            <a:off x="174171" y="2127736"/>
            <a:ext cx="3823061"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a:t>р</a:t>
            </a:r>
            <a:r>
              <a:rPr lang="ru-RU" dirty="0" smtClean="0"/>
              <a:t>азрабатывается </a:t>
            </a:r>
            <a:r>
              <a:rPr lang="ru-RU" b="1" i="1" dirty="0" smtClean="0"/>
              <a:t>в соответствии </a:t>
            </a:r>
          </a:p>
          <a:p>
            <a:r>
              <a:rPr lang="ru-RU" b="1" i="1" dirty="0" smtClean="0">
                <a:solidFill>
                  <a:srgbClr val="C00000"/>
                </a:solidFill>
              </a:rPr>
              <a:t>- </a:t>
            </a:r>
            <a:r>
              <a:rPr lang="ru-RU" i="1" dirty="0" smtClean="0">
                <a:solidFill>
                  <a:srgbClr val="C00000"/>
                </a:solidFill>
              </a:rPr>
              <a:t>с </a:t>
            </a:r>
            <a:r>
              <a:rPr lang="ru-RU" i="1" dirty="0">
                <a:solidFill>
                  <a:srgbClr val="C00000"/>
                </a:solidFill>
              </a:rPr>
              <a:t>федеральными государственными образовательными стандартами </a:t>
            </a:r>
            <a:r>
              <a:rPr lang="ru-RU" i="1" dirty="0" smtClean="0">
                <a:solidFill>
                  <a:srgbClr val="C00000"/>
                </a:solidFill>
              </a:rPr>
              <a:t>и </a:t>
            </a:r>
          </a:p>
          <a:p>
            <a:r>
              <a:rPr lang="ru-RU" i="1" dirty="0" smtClean="0">
                <a:solidFill>
                  <a:srgbClr val="002060"/>
                </a:solidFill>
              </a:rPr>
              <a:t>-</a:t>
            </a:r>
            <a:r>
              <a:rPr lang="ru-RU" i="1" dirty="0" smtClean="0">
                <a:solidFill>
                  <a:srgbClr val="C00000"/>
                </a:solidFill>
              </a:rPr>
              <a:t> </a:t>
            </a:r>
            <a:r>
              <a:rPr lang="ru-RU" i="1" dirty="0" smtClean="0">
                <a:solidFill>
                  <a:srgbClr val="002060"/>
                </a:solidFill>
              </a:rPr>
              <a:t>соответствующими </a:t>
            </a:r>
            <a:r>
              <a:rPr lang="ru-RU" i="1" dirty="0">
                <a:solidFill>
                  <a:srgbClr val="002060"/>
                </a:solidFill>
              </a:rPr>
              <a:t>федеральными </a:t>
            </a:r>
            <a:r>
              <a:rPr lang="ru-RU" i="1" dirty="0" smtClean="0">
                <a:solidFill>
                  <a:srgbClr val="002060"/>
                </a:solidFill>
              </a:rPr>
              <a:t>основными общеобразовательными программами </a:t>
            </a:r>
            <a:endParaRPr lang="ru-RU" i="1" dirty="0">
              <a:solidFill>
                <a:srgbClr val="002060"/>
              </a:solidFill>
            </a:endParaRPr>
          </a:p>
        </p:txBody>
      </p:sp>
      <p:sp>
        <p:nvSpPr>
          <p:cNvPr id="16" name="Стрелка вниз 15"/>
          <p:cNvSpPr/>
          <p:nvPr/>
        </p:nvSpPr>
        <p:spPr>
          <a:xfrm>
            <a:off x="1672046" y="1706880"/>
            <a:ext cx="592183" cy="42085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7" name="TextBox 16"/>
          <p:cNvSpPr txBox="1"/>
          <p:nvPr/>
        </p:nvSpPr>
        <p:spPr>
          <a:xfrm>
            <a:off x="818604" y="5843451"/>
            <a:ext cx="253419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rgbClr val="002060"/>
                </a:solidFill>
              </a:rPr>
              <a:t>Федеральные рабочие программы</a:t>
            </a:r>
            <a:endParaRPr lang="ru-RU" dirty="0">
              <a:solidFill>
                <a:srgbClr val="002060"/>
              </a:solidFill>
            </a:endParaRPr>
          </a:p>
        </p:txBody>
      </p:sp>
      <p:sp>
        <p:nvSpPr>
          <p:cNvPr id="18" name="Правая фигурная скобка 17"/>
          <p:cNvSpPr/>
          <p:nvPr/>
        </p:nvSpPr>
        <p:spPr>
          <a:xfrm rot="10800000">
            <a:off x="4243265" y="253488"/>
            <a:ext cx="731514" cy="6021038"/>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Стрелка вниз 18"/>
          <p:cNvSpPr/>
          <p:nvPr/>
        </p:nvSpPr>
        <p:spPr>
          <a:xfrm rot="16200000">
            <a:off x="4023776" y="913839"/>
            <a:ext cx="592183" cy="42085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 name="TextBox 1"/>
          <p:cNvSpPr txBox="1"/>
          <p:nvPr/>
        </p:nvSpPr>
        <p:spPr>
          <a:xfrm>
            <a:off x="174171" y="153339"/>
            <a:ext cx="406909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b="1" i="1" dirty="0" smtClean="0">
                <a:solidFill>
                  <a:srgbClr val="7030A0"/>
                </a:solidFill>
              </a:rPr>
              <a:t>Пример комплексного подхода</a:t>
            </a:r>
            <a:endParaRPr lang="ru-RU" b="1" i="1" dirty="0">
              <a:solidFill>
                <a:srgbClr val="7030A0"/>
              </a:solidFill>
            </a:endParaRPr>
          </a:p>
        </p:txBody>
      </p:sp>
    </p:spTree>
    <p:extLst>
      <p:ext uri="{BB962C8B-B14F-4D97-AF65-F5344CB8AC3E}">
        <p14:creationId xmlns:p14="http://schemas.microsoft.com/office/powerpoint/2010/main" val="280990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13165" y="134592"/>
            <a:ext cx="6096000" cy="830997"/>
          </a:xfrm>
          <a:prstGeom prst="rect">
            <a:avLst/>
          </a:prstGeom>
        </p:spPr>
        <p:txBody>
          <a:bodyPr>
            <a:spAutoFit/>
          </a:bodyPr>
          <a:lstStyle/>
          <a:p>
            <a:pPr algn="ctr"/>
            <a:r>
              <a:rPr lang="ru-RU" sz="1600" b="1" dirty="0">
                <a:solidFill>
                  <a:srgbClr val="0070C0"/>
                </a:solidFill>
              </a:rPr>
              <a:t>МИНИСТЕРСТВО ПРОСВЕЩЕНИЯ РОССИЙСКОЙ </a:t>
            </a:r>
            <a:r>
              <a:rPr lang="ru-RU" sz="1600" b="1" dirty="0" smtClean="0">
                <a:solidFill>
                  <a:srgbClr val="0070C0"/>
                </a:solidFill>
              </a:rPr>
              <a:t>ФЕДЕРАЦИИ</a:t>
            </a:r>
            <a:endParaRPr lang="ru-RU" sz="1600" b="1" dirty="0">
              <a:solidFill>
                <a:srgbClr val="0070C0"/>
              </a:solidFill>
            </a:endParaRPr>
          </a:p>
          <a:p>
            <a:pPr algn="ctr"/>
            <a:r>
              <a:rPr lang="ru-RU" sz="1600" b="1" dirty="0" smtClean="0">
                <a:solidFill>
                  <a:srgbClr val="0070C0"/>
                </a:solidFill>
              </a:rPr>
              <a:t> </a:t>
            </a:r>
            <a:r>
              <a:rPr lang="ru-RU" sz="1600" b="1" dirty="0">
                <a:solidFill>
                  <a:srgbClr val="0070C0"/>
                </a:solidFill>
              </a:rPr>
              <a:t>ПИСЬМО ОТ 21 ДЕКАБРЯ 2022 Г. N ТВ-2859/03 </a:t>
            </a:r>
            <a:endParaRPr lang="ru-RU" sz="1600" b="1" dirty="0" smtClean="0">
              <a:solidFill>
                <a:srgbClr val="0070C0"/>
              </a:solidFill>
            </a:endParaRPr>
          </a:p>
          <a:p>
            <a:pPr algn="ctr"/>
            <a:r>
              <a:rPr lang="ru-RU" sz="1600" b="1" dirty="0" smtClean="0">
                <a:solidFill>
                  <a:srgbClr val="0070C0"/>
                </a:solidFill>
              </a:rPr>
              <a:t>ОБ </a:t>
            </a:r>
            <a:r>
              <a:rPr lang="ru-RU" sz="1600" b="1" dirty="0">
                <a:solidFill>
                  <a:srgbClr val="0070C0"/>
                </a:solidFill>
              </a:rPr>
              <a:t>ОТМЕНЕ МЕТОДИЧЕСКИХ </a:t>
            </a:r>
            <a:r>
              <a:rPr lang="ru-RU" sz="1600" b="1" dirty="0" smtClean="0">
                <a:solidFill>
                  <a:srgbClr val="0070C0"/>
                </a:solidFill>
              </a:rPr>
              <a:t>РЕКОМЕНДАЦИЙ</a:t>
            </a:r>
            <a:endParaRPr lang="ru-RU" sz="1600" b="1" dirty="0">
              <a:solidFill>
                <a:srgbClr val="0070C0"/>
              </a:solidFill>
            </a:endParaRPr>
          </a:p>
        </p:txBody>
      </p:sp>
      <p:sp>
        <p:nvSpPr>
          <p:cNvPr id="4" name="Прямоугольник 3"/>
          <p:cNvSpPr/>
          <p:nvPr/>
        </p:nvSpPr>
        <p:spPr>
          <a:xfrm>
            <a:off x="257175" y="990303"/>
            <a:ext cx="11744325" cy="2031325"/>
          </a:xfrm>
          <a:prstGeom prst="rect">
            <a:avLst/>
          </a:prstGeom>
        </p:spPr>
        <p:txBody>
          <a:bodyPr wrap="square">
            <a:spAutoFit/>
          </a:bodyPr>
          <a:lstStyle/>
          <a:p>
            <a:pPr algn="just"/>
            <a:r>
              <a:rPr lang="ru-RU" dirty="0" err="1"/>
              <a:t>Минпросвещения</a:t>
            </a:r>
            <a:r>
              <a:rPr lang="ru-RU" dirty="0"/>
              <a:t> России по итогам инвентаризации ранее выпущенных документов разъяснительного характера, а также </a:t>
            </a:r>
            <a:r>
              <a:rPr lang="ru-RU" i="1" dirty="0">
                <a:solidFill>
                  <a:srgbClr val="002060"/>
                </a:solidFill>
              </a:rPr>
              <a:t>в связи с обновлением федеральных государственных образовательных стандартов начального общего, основного общего и среднего общего образования</a:t>
            </a:r>
            <a:r>
              <a:rPr lang="ru-RU" dirty="0"/>
              <a:t>, утвержденных приказами </a:t>
            </a:r>
            <a:r>
              <a:rPr lang="ru-RU" dirty="0" err="1"/>
              <a:t>Минпросвещения</a:t>
            </a:r>
            <a:r>
              <a:rPr lang="ru-RU" dirty="0"/>
              <a:t> России от 31 мая 2021 г. N 286, от 31 мая 2021 г. N 287 и от 12 августа 2022 г. N 732, сообщает </a:t>
            </a:r>
            <a:r>
              <a:rPr lang="ru-RU" dirty="0">
                <a:solidFill>
                  <a:srgbClr val="002060"/>
                </a:solidFill>
              </a:rPr>
              <a:t>об отмене методических рекомендаций о введении третьего часа физической культуры в недельный объем учебной нагрузки обучающихся образовательных учреждений Российской Федерации (письмо Министерства образования и науки Российской Федерации от 8 октября 2010 г. N ИК-1494/19)</a:t>
            </a:r>
          </a:p>
        </p:txBody>
      </p:sp>
      <p:sp>
        <p:nvSpPr>
          <p:cNvPr id="5" name="Прямоугольник 4"/>
          <p:cNvSpPr/>
          <p:nvPr/>
        </p:nvSpPr>
        <p:spPr>
          <a:xfrm>
            <a:off x="271462" y="3000374"/>
            <a:ext cx="11744326" cy="3785652"/>
          </a:xfrm>
          <a:prstGeom prst="rect">
            <a:avLst/>
          </a:prstGeom>
        </p:spPr>
        <p:txBody>
          <a:bodyPr wrap="square">
            <a:spAutoFit/>
          </a:bodyPr>
          <a:lstStyle/>
          <a:p>
            <a:pPr algn="just"/>
            <a:r>
              <a:rPr lang="ru-RU" sz="1600" dirty="0" smtClean="0"/>
              <a:t>… </a:t>
            </a:r>
            <a:r>
              <a:rPr lang="ru-RU" sz="1600" b="1" i="1" dirty="0" smtClean="0"/>
              <a:t>предусмотрен ряд учебных планов, при этом в рамках 5-дневной учебной недели на урок "Физическая культура" отводится 2 часа в неделю, а при 6-дневной учебной неделе - 3 часа в неделю</a:t>
            </a:r>
            <a:r>
              <a:rPr lang="ru-RU" sz="1600" dirty="0" smtClean="0"/>
              <a:t>, что соответствует санитарным правилам и нормам </a:t>
            </a:r>
            <a:r>
              <a:rPr lang="ru-RU" sz="1600" dirty="0" err="1" smtClean="0"/>
              <a:t>СанПиН</a:t>
            </a:r>
            <a:r>
              <a:rPr lang="ru-RU" sz="1600" dirty="0" smtClean="0"/>
              <a:t> 1.2.3685-21 "Гигиенические нормативы и требования к обеспечению безопасности и (или) безвредности для человека факторов среды обитания", утвержденным постановлением Главного государственного санитарного врача Российской Федерации от 28 января 2021 г. N 2.</a:t>
            </a:r>
          </a:p>
          <a:p>
            <a:pPr algn="just"/>
            <a:r>
              <a:rPr lang="ru-RU" sz="1600" dirty="0" smtClean="0"/>
              <a:t>Принимая во внимание, что Стратегией развития физической культуры и спорта в Российской Федерации на период до 2030 года (утверждена распоряжением Правительства Российской Федерации от 24.11.2020 N 3081-р) к приоритетным направлениям развития сферы физической культуры и спорта отнесено обеспечение дальнейшего совершенствования учебного предмета "Физическая культура" в системе общего образования, а также в целях реализации Концепции развития детско-юношеского спорта в Российской Федерации до 2030 года (утверждена распоряжением Правительства Российской Федерации от 28 декабря 2021 г. N 3894-р) </a:t>
            </a:r>
            <a:r>
              <a:rPr lang="ru-RU" sz="1600" dirty="0" err="1" smtClean="0"/>
              <a:t>Минпросвещения</a:t>
            </a:r>
            <a:r>
              <a:rPr lang="ru-RU" sz="1600" dirty="0" smtClean="0"/>
              <a:t> России координирует мероприятия по развитию детско-юношеского спорта в общеобразовательных организациях и в связи с этим </a:t>
            </a:r>
            <a:r>
              <a:rPr lang="ru-RU" sz="1600" b="1" dirty="0" smtClean="0"/>
              <a:t>при реализации вариантов федерального учебного плана, где количество часов на физическую</a:t>
            </a:r>
          </a:p>
          <a:p>
            <a:pPr algn="just"/>
            <a:r>
              <a:rPr lang="ru-RU" sz="1600" b="1" dirty="0" smtClean="0"/>
              <a:t>культуру составляет 2 часа, третий час необходимо реализовывать образовательной организацией за счет часов внеурочной деятельности и (или) за счет посещения обучающимися спортивных секций, школьных спортивных клубов, включая использование учебных модулей по видам спорта</a:t>
            </a:r>
            <a:endParaRPr lang="ru-RU" sz="1600" b="1" dirty="0"/>
          </a:p>
        </p:txBody>
      </p:sp>
    </p:spTree>
    <p:extLst>
      <p:ext uri="{BB962C8B-B14F-4D97-AF65-F5344CB8AC3E}">
        <p14:creationId xmlns:p14="http://schemas.microsoft.com/office/powerpoint/2010/main" val="3155232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1503" y="411505"/>
            <a:ext cx="11234056" cy="348343"/>
          </a:xfrm>
        </p:spPr>
        <p:txBody>
          <a:bodyPr>
            <a:noAutofit/>
          </a:bodyPr>
          <a:lstStyle/>
          <a:p>
            <a:pPr algn="ctr"/>
            <a:r>
              <a:rPr lang="ru-RU" sz="3200" b="1" dirty="0" smtClean="0">
                <a:solidFill>
                  <a:srgbClr val="C00000"/>
                </a:solidFill>
              </a:rPr>
              <a:t>Проектирование программы формирования УУД</a:t>
            </a:r>
            <a:endParaRPr lang="ru-RU" sz="3200" b="1" dirty="0">
              <a:solidFill>
                <a:srgbClr val="C00000"/>
              </a:solidFill>
            </a:endParaRPr>
          </a:p>
        </p:txBody>
      </p:sp>
      <p:sp>
        <p:nvSpPr>
          <p:cNvPr id="3" name="TextBox 2"/>
          <p:cNvSpPr txBox="1"/>
          <p:nvPr/>
        </p:nvSpPr>
        <p:spPr>
          <a:xfrm>
            <a:off x="444137" y="1204504"/>
            <a:ext cx="11528788" cy="5909310"/>
          </a:xfrm>
          <a:prstGeom prst="rect">
            <a:avLst/>
          </a:prstGeom>
          <a:noFill/>
        </p:spPr>
        <p:txBody>
          <a:bodyPr wrap="square" rtlCol="0">
            <a:spAutoFit/>
          </a:bodyPr>
          <a:lstStyle/>
          <a:p>
            <a:r>
              <a:rPr lang="ru-RU" dirty="0" smtClean="0"/>
              <a:t>● Внимательное </a:t>
            </a:r>
            <a:r>
              <a:rPr lang="ru-RU" b="1" dirty="0" smtClean="0"/>
              <a:t>изучение нормативной базы </a:t>
            </a:r>
            <a:r>
              <a:rPr lang="ru-RU" dirty="0" smtClean="0"/>
              <a:t>проектирования  программы формирования универсальных учебных действий ( </a:t>
            </a:r>
            <a:r>
              <a:rPr lang="ru-RU" i="1" dirty="0" smtClean="0"/>
              <a:t>ФЗ «Об образовании в Российской Федерации», ФГОС НОО, ФГОС ООО, ФГОС СОО; Федеральные основные образовательные программы  НОО, ООО, СОО, ФРП  и т.д.)</a:t>
            </a:r>
            <a:r>
              <a:rPr lang="ru-RU" sz="3200" i="1" dirty="0" smtClean="0"/>
              <a:t> </a:t>
            </a:r>
            <a:r>
              <a:rPr lang="ru-RU" sz="3200" b="1" i="1" dirty="0" smtClean="0">
                <a:solidFill>
                  <a:srgbClr val="FF0000"/>
                </a:solidFill>
                <a:latin typeface="Arial"/>
                <a:cs typeface="Arial"/>
              </a:rPr>
              <a:t>! ! !</a:t>
            </a:r>
            <a:endParaRPr lang="ru-RU" sz="3200" b="1" i="1" dirty="0" smtClean="0">
              <a:solidFill>
                <a:srgbClr val="FF0000"/>
              </a:solidFill>
            </a:endParaRPr>
          </a:p>
          <a:p>
            <a:endParaRPr lang="ru-RU" sz="1400" i="1" dirty="0" smtClean="0"/>
          </a:p>
          <a:p>
            <a:r>
              <a:rPr lang="ru-RU" dirty="0" smtClean="0"/>
              <a:t>● Изучение </a:t>
            </a:r>
            <a:r>
              <a:rPr lang="ru-RU" b="1" dirty="0" smtClean="0"/>
              <a:t>методических материалов и рекомендаций </a:t>
            </a:r>
            <a:r>
              <a:rPr lang="ru-RU" dirty="0" smtClean="0"/>
              <a:t>(</a:t>
            </a:r>
            <a:r>
              <a:rPr lang="ru-RU" i="1" dirty="0" smtClean="0"/>
              <a:t>использование информационных ресурсов, в т.ч. портала «Единое содержание общего образование», и др.</a:t>
            </a:r>
            <a:r>
              <a:rPr lang="ru-RU" dirty="0" smtClean="0"/>
              <a:t>)</a:t>
            </a:r>
            <a:endParaRPr lang="ru-RU" sz="1400" i="1" dirty="0"/>
          </a:p>
          <a:p>
            <a:r>
              <a:rPr lang="ru-RU" dirty="0" smtClean="0"/>
              <a:t>● </a:t>
            </a:r>
            <a:r>
              <a:rPr lang="ru-RU" b="1" dirty="0" smtClean="0"/>
              <a:t>Обеспечение готовности педагогов и управленческой  команды к работе  во разработке и реализации Программы: </a:t>
            </a:r>
            <a:r>
              <a:rPr lang="ru-RU" sz="2400" b="1" i="1" dirty="0" smtClean="0">
                <a:solidFill>
                  <a:srgbClr val="FF0000"/>
                </a:solidFill>
                <a:latin typeface="Arial"/>
                <a:cs typeface="Arial"/>
              </a:rPr>
              <a:t>! ! !</a:t>
            </a:r>
            <a:endParaRPr lang="ru-RU" sz="2400" b="1" dirty="0" smtClean="0"/>
          </a:p>
          <a:p>
            <a:r>
              <a:rPr lang="ru-RU" dirty="0" smtClean="0"/>
              <a:t>– методологическая готовность и обеспечение понимания сути вопросов (</a:t>
            </a:r>
            <a:r>
              <a:rPr lang="ru-RU" b="1" i="1" dirty="0" smtClean="0"/>
              <a:t>понятийный аппарат, роль УУД в  обеспечении общей учебной успешности обучающихся и пр.</a:t>
            </a:r>
            <a:r>
              <a:rPr lang="ru-RU" dirty="0" smtClean="0"/>
              <a:t>);</a:t>
            </a:r>
          </a:p>
          <a:p>
            <a:r>
              <a:rPr lang="ru-RU" dirty="0" smtClean="0"/>
              <a:t>- методическая готовность педагогов к работе по формированию УУД;</a:t>
            </a:r>
          </a:p>
          <a:p>
            <a:pPr>
              <a:buFontTx/>
              <a:buChar char="-"/>
            </a:pPr>
            <a:r>
              <a:rPr lang="ru-RU" dirty="0" smtClean="0"/>
              <a:t> понимание, что формирование системы УУД осуществляется с учетом возрастных особенностей развития личностной и познавательной сфер обучающихся                 анализ того, как будет меняться  и в чем будет преемственность содержания  программа формирования УУД  по уровням образования ;</a:t>
            </a:r>
          </a:p>
          <a:p>
            <a:pPr>
              <a:buFontTx/>
              <a:buChar char="-"/>
            </a:pPr>
            <a:r>
              <a:rPr lang="ru-RU" dirty="0" smtClean="0"/>
              <a:t> понимание согласованности различных частей ОП образовательной организации и программы формирования  УУД, место данной программы в ОП ОО;</a:t>
            </a:r>
          </a:p>
          <a:p>
            <a:r>
              <a:rPr lang="ru-RU" dirty="0" smtClean="0"/>
              <a:t>- создание методически единого пространства внутри образовательной организации как во время уроков, так и вне их</a:t>
            </a:r>
            <a:r>
              <a:rPr lang="ru-RU" sz="2400" dirty="0" smtClean="0">
                <a:solidFill>
                  <a:srgbClr val="C00000"/>
                </a:solidFill>
              </a:rPr>
              <a:t> </a:t>
            </a:r>
            <a:r>
              <a:rPr lang="ru-RU" sz="3200" dirty="0" smtClean="0">
                <a:solidFill>
                  <a:srgbClr val="FF0000"/>
                </a:solidFill>
                <a:latin typeface="Arial"/>
                <a:cs typeface="Arial"/>
              </a:rPr>
              <a:t>!!!</a:t>
            </a:r>
            <a:endParaRPr lang="ru-RU" dirty="0" smtClean="0"/>
          </a:p>
          <a:p>
            <a:endParaRPr lang="ru-RU" dirty="0"/>
          </a:p>
        </p:txBody>
      </p:sp>
      <p:sp>
        <p:nvSpPr>
          <p:cNvPr id="4" name="TextBox 3"/>
          <p:cNvSpPr txBox="1"/>
          <p:nvPr/>
        </p:nvSpPr>
        <p:spPr>
          <a:xfrm>
            <a:off x="1802674" y="782121"/>
            <a:ext cx="7585166" cy="400110"/>
          </a:xfrm>
          <a:prstGeom prst="rect">
            <a:avLst/>
          </a:prstGeom>
          <a:noFill/>
        </p:spPr>
        <p:txBody>
          <a:bodyPr wrap="square" rtlCol="0">
            <a:spAutoFit/>
          </a:bodyPr>
          <a:lstStyle/>
          <a:p>
            <a:pPr algn="ctr"/>
            <a:r>
              <a:rPr lang="ru-RU" sz="2000" b="1" dirty="0" smtClean="0">
                <a:solidFill>
                  <a:srgbClr val="C00000"/>
                </a:solidFill>
              </a:rPr>
              <a:t>Этапы подготовки и организации деятельности</a:t>
            </a:r>
            <a:endParaRPr lang="ru-RU" sz="2000" b="1" dirty="0">
              <a:solidFill>
                <a:srgbClr val="C00000"/>
              </a:solidFill>
            </a:endParaRPr>
          </a:p>
        </p:txBody>
      </p:sp>
      <p:cxnSp>
        <p:nvCxnSpPr>
          <p:cNvPr id="6" name="Прямая со стрелкой 5"/>
          <p:cNvCxnSpPr/>
          <p:nvPr/>
        </p:nvCxnSpPr>
        <p:spPr>
          <a:xfrm>
            <a:off x="5465581" y="4950688"/>
            <a:ext cx="742950" cy="448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830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7213" y="257175"/>
            <a:ext cx="10572749" cy="584775"/>
          </a:xfrm>
          <a:prstGeom prst="rect">
            <a:avLst/>
          </a:prstGeom>
        </p:spPr>
        <p:txBody>
          <a:bodyPr wrap="square">
            <a:spAutoFit/>
          </a:bodyPr>
          <a:lstStyle/>
          <a:p>
            <a:pPr algn="ctr"/>
            <a:r>
              <a:rPr lang="ru-RU" sz="3200" b="1" dirty="0" smtClean="0">
                <a:solidFill>
                  <a:srgbClr val="C00000"/>
                </a:solidFill>
              </a:rPr>
              <a:t>Проектирование программы формирования УУД</a:t>
            </a:r>
            <a:endParaRPr lang="ru-RU" sz="3200" dirty="0"/>
          </a:p>
        </p:txBody>
      </p:sp>
      <p:sp>
        <p:nvSpPr>
          <p:cNvPr id="5" name="TextBox 4"/>
          <p:cNvSpPr txBox="1"/>
          <p:nvPr/>
        </p:nvSpPr>
        <p:spPr>
          <a:xfrm>
            <a:off x="1802674" y="782121"/>
            <a:ext cx="7585166" cy="400110"/>
          </a:xfrm>
          <a:prstGeom prst="rect">
            <a:avLst/>
          </a:prstGeom>
          <a:noFill/>
        </p:spPr>
        <p:txBody>
          <a:bodyPr wrap="square" rtlCol="0">
            <a:spAutoFit/>
          </a:bodyPr>
          <a:lstStyle/>
          <a:p>
            <a:pPr algn="ctr"/>
            <a:r>
              <a:rPr lang="ru-RU" sz="2000" b="1" dirty="0" smtClean="0">
                <a:solidFill>
                  <a:srgbClr val="C00000"/>
                </a:solidFill>
              </a:rPr>
              <a:t>Этапы подготовки и организации деятельности</a:t>
            </a:r>
            <a:endParaRPr lang="ru-RU" sz="2000" b="1" dirty="0">
              <a:solidFill>
                <a:srgbClr val="C00000"/>
              </a:solidFill>
            </a:endParaRPr>
          </a:p>
        </p:txBody>
      </p:sp>
      <p:sp>
        <p:nvSpPr>
          <p:cNvPr id="7" name="Прямоугольник 6"/>
          <p:cNvSpPr/>
          <p:nvPr/>
        </p:nvSpPr>
        <p:spPr>
          <a:xfrm>
            <a:off x="814386" y="1218724"/>
            <a:ext cx="10615613" cy="1477328"/>
          </a:xfrm>
          <a:prstGeom prst="rect">
            <a:avLst/>
          </a:prstGeom>
        </p:spPr>
        <p:txBody>
          <a:bodyPr wrap="square">
            <a:spAutoFit/>
          </a:bodyPr>
          <a:lstStyle/>
          <a:p>
            <a:pPr algn="just"/>
            <a:r>
              <a:rPr lang="ru-RU" dirty="0" smtClean="0"/>
              <a:t>●  Определение </a:t>
            </a:r>
            <a:r>
              <a:rPr lang="ru-RU" b="1" i="1" dirty="0" smtClean="0"/>
              <a:t>механизмов поддержки реализации программы </a:t>
            </a:r>
            <a:r>
              <a:rPr lang="ru-RU" dirty="0" smtClean="0"/>
              <a:t>(</a:t>
            </a:r>
            <a:r>
              <a:rPr lang="ru-RU" dirty="0" err="1" smtClean="0"/>
              <a:t>внутришкольная</a:t>
            </a:r>
            <a:r>
              <a:rPr lang="ru-RU" dirty="0" smtClean="0"/>
              <a:t> система методического сопровождения педагогов в вопросах формирования УУД, </a:t>
            </a:r>
            <a:r>
              <a:rPr lang="ru-RU" dirty="0" err="1" smtClean="0"/>
              <a:t>внутришкольный</a:t>
            </a:r>
            <a:r>
              <a:rPr lang="ru-RU" dirty="0" smtClean="0"/>
              <a:t> контроль организации деятельности по данному направлению и т.д.) </a:t>
            </a:r>
          </a:p>
          <a:p>
            <a:r>
              <a:rPr lang="ru-RU" dirty="0" smtClean="0"/>
              <a:t>● Создание </a:t>
            </a:r>
            <a:r>
              <a:rPr lang="ru-RU" b="1" dirty="0" smtClean="0"/>
              <a:t>рабочей группы по разработке и реализации программы формирования УУД</a:t>
            </a:r>
          </a:p>
          <a:p>
            <a:endParaRPr lang="ru-RU" dirty="0"/>
          </a:p>
        </p:txBody>
      </p:sp>
      <p:sp>
        <p:nvSpPr>
          <p:cNvPr id="8" name="TextBox 7"/>
          <p:cNvSpPr txBox="1"/>
          <p:nvPr/>
        </p:nvSpPr>
        <p:spPr>
          <a:xfrm>
            <a:off x="1643063" y="2643188"/>
            <a:ext cx="8543925" cy="707886"/>
          </a:xfrm>
          <a:prstGeom prst="rect">
            <a:avLst/>
          </a:prstGeom>
          <a:noFill/>
        </p:spPr>
        <p:txBody>
          <a:bodyPr wrap="square" rtlCol="0">
            <a:spAutoFit/>
          </a:bodyPr>
          <a:lstStyle/>
          <a:p>
            <a:pPr algn="ctr"/>
            <a:r>
              <a:rPr lang="ru-RU" sz="2000" b="1" i="1" dirty="0" smtClean="0">
                <a:solidFill>
                  <a:srgbClr val="C00000"/>
                </a:solidFill>
              </a:rPr>
              <a:t>Направления деятельности рабочей группы</a:t>
            </a:r>
          </a:p>
          <a:p>
            <a:pPr algn="ctr"/>
            <a:r>
              <a:rPr lang="ru-RU" sz="2000" b="1" i="1" dirty="0" smtClean="0">
                <a:solidFill>
                  <a:srgbClr val="C00000"/>
                </a:solidFill>
              </a:rPr>
              <a:t>( на примере подготовки к разработке программы на уровне ООО)</a:t>
            </a:r>
            <a:endParaRPr lang="ru-RU" sz="2000" b="1" i="1" dirty="0">
              <a:solidFill>
                <a:srgbClr val="C00000"/>
              </a:solidFill>
            </a:endParaRPr>
          </a:p>
        </p:txBody>
      </p:sp>
      <p:sp>
        <p:nvSpPr>
          <p:cNvPr id="9" name="Прямоугольник 8"/>
          <p:cNvSpPr/>
          <p:nvPr/>
        </p:nvSpPr>
        <p:spPr>
          <a:xfrm>
            <a:off x="757237" y="3543301"/>
            <a:ext cx="10758487" cy="3139321"/>
          </a:xfrm>
          <a:prstGeom prst="rect">
            <a:avLst/>
          </a:prstGeom>
        </p:spPr>
        <p:txBody>
          <a:bodyPr wrap="square">
            <a:spAutoFit/>
          </a:bodyPr>
          <a:lstStyle/>
          <a:p>
            <a:pPr algn="just">
              <a:buFontTx/>
              <a:buChar char="-"/>
            </a:pPr>
            <a:r>
              <a:rPr lang="ru-RU" dirty="0" smtClean="0"/>
              <a:t>разработка плана координации деятельности учителей-предметников, направленной на формирование универсальных учебных действий на основе  ФООП и ФРП; </a:t>
            </a:r>
          </a:p>
          <a:p>
            <a:pPr algn="just">
              <a:buFontTx/>
              <a:buChar char="-"/>
            </a:pPr>
            <a:r>
              <a:rPr lang="ru-RU" dirty="0" smtClean="0"/>
              <a:t> выделение общих для всех предметов планируемых результатов  в овладении познавательными, коммуникативными, регулятивными учебными действиями; определение образовательной предметности, которая может быть положена в основу работы по развитию УУД;</a:t>
            </a:r>
          </a:p>
          <a:p>
            <a:pPr algn="just"/>
            <a:r>
              <a:rPr lang="ru-RU" dirty="0" smtClean="0"/>
              <a:t>- определение способов </a:t>
            </a:r>
            <a:r>
              <a:rPr lang="ru-RU" dirty="0" err="1" smtClean="0"/>
              <a:t>межпредметной</a:t>
            </a:r>
            <a:r>
              <a:rPr lang="ru-RU" dirty="0" smtClean="0"/>
              <a:t> интеграции, обеспечивающей достижение данных результатов (междисциплинарный модуль, интегративные уроки и т.п.);</a:t>
            </a:r>
          </a:p>
          <a:p>
            <a:pPr algn="just"/>
            <a:r>
              <a:rPr lang="ru-RU" dirty="0" smtClean="0"/>
              <a:t>- определение этапов и форм постепенного усложнения деятельности учащихся по овладению универсальными учебными действиями;</a:t>
            </a:r>
          </a:p>
          <a:p>
            <a:pPr algn="just"/>
            <a:r>
              <a:rPr lang="ru-RU" dirty="0" smtClean="0"/>
              <a:t>- </a:t>
            </a:r>
            <a:r>
              <a:rPr lang="ru-RU" i="1" dirty="0" smtClean="0"/>
              <a:t>разработка общего алгоритма (технологической схемы) урока, имеющего  два целевых фокуса: предметный и </a:t>
            </a:r>
            <a:r>
              <a:rPr lang="ru-RU" i="1" dirty="0" err="1" smtClean="0"/>
              <a:t>метапредметный</a:t>
            </a:r>
            <a:r>
              <a:rPr lang="ru-RU" dirty="0" smtClean="0"/>
              <a:t>;</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2901" y="948690"/>
            <a:ext cx="11172825" cy="5355312"/>
          </a:xfrm>
          <a:prstGeom prst="rect">
            <a:avLst/>
          </a:prstGeom>
        </p:spPr>
        <p:txBody>
          <a:bodyPr wrap="square">
            <a:spAutoFit/>
          </a:bodyPr>
          <a:lstStyle/>
          <a:p>
            <a:pPr algn="just"/>
            <a:r>
              <a:rPr lang="ru-RU" dirty="0" smtClean="0"/>
              <a:t>- разработка </a:t>
            </a:r>
            <a:r>
              <a:rPr lang="ru-RU" dirty="0"/>
              <a:t>основных подходов к конструированию задач на применение универсальных учебных действий;</a:t>
            </a:r>
          </a:p>
          <a:p>
            <a:pPr algn="just"/>
            <a:r>
              <a:rPr lang="ru-RU" dirty="0" smtClean="0"/>
              <a:t>- конкретизация </a:t>
            </a:r>
            <a:r>
              <a:rPr lang="ru-RU" dirty="0"/>
              <a:t>основных подходов к организации учебно-исследовательской </a:t>
            </a:r>
            <a:r>
              <a:rPr lang="ru-RU" dirty="0" smtClean="0"/>
              <a:t> и </a:t>
            </a:r>
            <a:r>
              <a:rPr lang="ru-RU" dirty="0"/>
              <a:t>проектной </a:t>
            </a:r>
            <a:r>
              <a:rPr lang="ru-RU" dirty="0" smtClean="0"/>
              <a:t>деятельности обучающихся </a:t>
            </a:r>
            <a:r>
              <a:rPr lang="ru-RU" dirty="0"/>
              <a:t>в рамках урочной и внеурочной деятельности;</a:t>
            </a:r>
          </a:p>
          <a:p>
            <a:pPr algn="just"/>
            <a:r>
              <a:rPr lang="ru-RU" dirty="0" smtClean="0"/>
              <a:t>- разработка </a:t>
            </a:r>
            <a:r>
              <a:rPr lang="ru-RU" dirty="0"/>
              <a:t>основных подходов к организации учебной деятельности </a:t>
            </a:r>
            <a:r>
              <a:rPr lang="ru-RU" dirty="0" smtClean="0"/>
              <a:t> по </a:t>
            </a:r>
            <a:r>
              <a:rPr lang="ru-RU" dirty="0"/>
              <a:t>формированию и развитию ИКТ-компетенций;</a:t>
            </a:r>
          </a:p>
          <a:p>
            <a:pPr algn="just"/>
            <a:r>
              <a:rPr lang="ru-RU" dirty="0" smtClean="0"/>
              <a:t>- разработка </a:t>
            </a:r>
            <a:r>
              <a:rPr lang="ru-RU" dirty="0"/>
              <a:t>комплекса мер по организации системы оценки деятельности образовательной организации по формированию и развитию универсальных учебных действий у обучающихся;</a:t>
            </a:r>
          </a:p>
          <a:p>
            <a:pPr algn="just"/>
            <a:r>
              <a:rPr lang="ru-RU" dirty="0" smtClean="0"/>
              <a:t>- разработка </a:t>
            </a:r>
            <a:r>
              <a:rPr lang="ru-RU" dirty="0"/>
              <a:t>методики и инструментария мониторинга успешности освоения </a:t>
            </a:r>
            <a:r>
              <a:rPr lang="ru-RU" dirty="0" smtClean="0"/>
              <a:t> и </a:t>
            </a:r>
            <a:r>
              <a:rPr lang="ru-RU" dirty="0"/>
              <a:t>применения обучающимися универсальных учебных действий;</a:t>
            </a:r>
          </a:p>
          <a:p>
            <a:pPr algn="just"/>
            <a:r>
              <a:rPr lang="ru-RU" dirty="0" smtClean="0"/>
              <a:t>- </a:t>
            </a:r>
            <a:r>
              <a:rPr lang="ru-RU" i="1" dirty="0" smtClean="0"/>
              <a:t>организация </a:t>
            </a:r>
            <a:r>
              <a:rPr lang="ru-RU" i="1" dirty="0"/>
              <a:t>и проведение серии семинаров с учителями, работающими </a:t>
            </a:r>
            <a:r>
              <a:rPr lang="ru-RU" i="1" dirty="0" smtClean="0"/>
              <a:t> на </a:t>
            </a:r>
            <a:r>
              <a:rPr lang="ru-RU" i="1" dirty="0"/>
              <a:t>уровне начального общего образования в целях реализации принципа преемственности в плане развития УУД</a:t>
            </a:r>
            <a:r>
              <a:rPr lang="ru-RU" dirty="0"/>
              <a:t>;</a:t>
            </a:r>
          </a:p>
          <a:p>
            <a:r>
              <a:rPr lang="ru-RU" dirty="0" smtClean="0"/>
              <a:t>- организация </a:t>
            </a:r>
            <a:r>
              <a:rPr lang="ru-RU" dirty="0"/>
              <a:t>и проведение систематических консультаций с педагогами-предметниками по проблемам, связанным с развитием универсальных учебных действий в образовательном процессе;</a:t>
            </a:r>
          </a:p>
          <a:p>
            <a:r>
              <a:rPr lang="ru-RU" dirty="0" smtClean="0"/>
              <a:t>- организация </a:t>
            </a:r>
            <a:r>
              <a:rPr lang="ru-RU" dirty="0"/>
              <a:t>и проведение методических семинаров с педагогами-предметниками и школьными психологами по анализу и способам минимизации рисков развития УУД у учащихся;</a:t>
            </a:r>
          </a:p>
          <a:p>
            <a:r>
              <a:rPr lang="ru-RU" dirty="0" smtClean="0"/>
              <a:t>- организация </a:t>
            </a:r>
            <a:r>
              <a:rPr lang="ru-RU" dirty="0"/>
              <a:t>разъяснительной/просветительской работы </a:t>
            </a:r>
            <a:r>
              <a:rPr lang="ru-RU" dirty="0" smtClean="0"/>
              <a:t>)с </a:t>
            </a:r>
            <a:r>
              <a:rPr lang="ru-RU" dirty="0"/>
              <a:t>родителями </a:t>
            </a:r>
            <a:r>
              <a:rPr lang="ru-RU" dirty="0" smtClean="0"/>
              <a:t> по </a:t>
            </a:r>
            <a:r>
              <a:rPr lang="ru-RU" dirty="0"/>
              <a:t>проблемам развития УУД у учащихся;</a:t>
            </a:r>
          </a:p>
          <a:p>
            <a:r>
              <a:rPr lang="ru-RU" dirty="0" smtClean="0"/>
              <a:t>- организация </a:t>
            </a:r>
            <a:r>
              <a:rPr lang="ru-RU" dirty="0"/>
              <a:t>отражения аналитических материалов о результатах работы </a:t>
            </a:r>
            <a:r>
              <a:rPr lang="ru-RU" dirty="0" smtClean="0"/>
              <a:t> по </a:t>
            </a:r>
            <a:r>
              <a:rPr lang="ru-RU" dirty="0"/>
              <a:t>формированию УУД учащихся на сайте образовательной организации. </a:t>
            </a:r>
          </a:p>
        </p:txBody>
      </p:sp>
      <p:sp>
        <p:nvSpPr>
          <p:cNvPr id="4" name="Прямоугольник 3"/>
          <p:cNvSpPr/>
          <p:nvPr/>
        </p:nvSpPr>
        <p:spPr>
          <a:xfrm>
            <a:off x="1543051" y="209847"/>
            <a:ext cx="9201150" cy="707886"/>
          </a:xfrm>
          <a:prstGeom prst="rect">
            <a:avLst/>
          </a:prstGeom>
        </p:spPr>
        <p:txBody>
          <a:bodyPr wrap="square">
            <a:spAutoFit/>
          </a:bodyPr>
          <a:lstStyle/>
          <a:p>
            <a:pPr algn="ctr"/>
            <a:r>
              <a:rPr lang="ru-RU" sz="2000" b="1" i="1" dirty="0" smtClean="0">
                <a:solidFill>
                  <a:srgbClr val="C00000"/>
                </a:solidFill>
              </a:rPr>
              <a:t>Направления деятельности рабочей группы</a:t>
            </a:r>
          </a:p>
          <a:p>
            <a:pPr algn="ctr"/>
            <a:r>
              <a:rPr lang="ru-RU" sz="2000" b="1" i="1" dirty="0" smtClean="0">
                <a:solidFill>
                  <a:srgbClr val="C00000"/>
                </a:solidFill>
              </a:rPr>
              <a:t>( на примере подготовки к разработке программы на уровне ООО)</a:t>
            </a:r>
            <a:endParaRPr lang="ru-RU" sz="2000" b="1" i="1" dirty="0">
              <a:solidFill>
                <a:srgbClr val="C00000"/>
              </a:solidFill>
            </a:endParaRPr>
          </a:p>
        </p:txBody>
      </p:sp>
      <p:sp>
        <p:nvSpPr>
          <p:cNvPr id="5" name="TextBox 4"/>
          <p:cNvSpPr txBox="1"/>
          <p:nvPr/>
        </p:nvSpPr>
        <p:spPr>
          <a:xfrm>
            <a:off x="9158288" y="6243638"/>
            <a:ext cx="1785937" cy="369332"/>
          </a:xfrm>
          <a:prstGeom prst="rect">
            <a:avLst/>
          </a:prstGeom>
          <a:noFill/>
        </p:spPr>
        <p:txBody>
          <a:bodyPr wrap="square" rtlCol="0">
            <a:spAutoFit/>
          </a:bodyPr>
          <a:lstStyle/>
          <a:p>
            <a:pPr algn="r"/>
            <a:r>
              <a:rPr lang="ru-RU" b="1" i="1" u="sng" dirty="0" smtClean="0">
                <a:solidFill>
                  <a:srgbClr val="C00000"/>
                </a:solidFill>
              </a:rPr>
              <a:t>(Из ФОП ООО)</a:t>
            </a:r>
            <a:endParaRPr lang="ru-RU" b="1" i="1" u="sng" dirty="0">
              <a:solidFill>
                <a:srgbClr val="C00000"/>
              </a:solidFill>
            </a:endParaRPr>
          </a:p>
        </p:txBody>
      </p:sp>
    </p:spTree>
    <p:extLst>
      <p:ext uri="{BB962C8B-B14F-4D97-AF65-F5344CB8AC3E}">
        <p14:creationId xmlns:p14="http://schemas.microsoft.com/office/powerpoint/2010/main" val="1022071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6263" y="309860"/>
            <a:ext cx="10839450" cy="707886"/>
          </a:xfrm>
          <a:prstGeom prst="rect">
            <a:avLst/>
          </a:prstGeom>
        </p:spPr>
        <p:txBody>
          <a:bodyPr wrap="square">
            <a:spAutoFit/>
          </a:bodyPr>
          <a:lstStyle/>
          <a:p>
            <a:pPr algn="ctr"/>
            <a:r>
              <a:rPr lang="ru-RU" sz="2000" b="1" i="1" dirty="0" smtClean="0">
                <a:solidFill>
                  <a:srgbClr val="C00000"/>
                </a:solidFill>
              </a:rPr>
              <a:t>Направления деятельности рабочей группы</a:t>
            </a:r>
          </a:p>
          <a:p>
            <a:pPr algn="ctr"/>
            <a:r>
              <a:rPr lang="ru-RU" sz="2000" b="1" i="1" dirty="0" smtClean="0">
                <a:solidFill>
                  <a:srgbClr val="C00000"/>
                </a:solidFill>
              </a:rPr>
              <a:t>( на примере подготовки к разработке программы на уровне ООО)</a:t>
            </a:r>
            <a:endParaRPr lang="ru-RU" sz="2000" b="1" i="1" dirty="0">
              <a:solidFill>
                <a:srgbClr val="C00000"/>
              </a:solidFill>
            </a:endParaRPr>
          </a:p>
        </p:txBody>
      </p:sp>
      <p:sp>
        <p:nvSpPr>
          <p:cNvPr id="90113" name="Rectangle 1"/>
          <p:cNvSpPr>
            <a:spLocks noChangeArrowheads="1"/>
          </p:cNvSpPr>
          <p:nvPr/>
        </p:nvSpPr>
        <p:spPr bwMode="auto">
          <a:xfrm>
            <a:off x="371475" y="1087189"/>
            <a:ext cx="11387137"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rgbClr val="333333"/>
                </a:solidFill>
                <a:effectLst/>
                <a:ea typeface="Times New Roman" pitchFamily="18" charset="0"/>
                <a:cs typeface="Courier New" pitchFamily="49" charset="0"/>
              </a:rPr>
              <a:t> </a:t>
            </a:r>
            <a:r>
              <a:rPr kumimoji="0" lang="ru-RU" b="0" i="0" u="none" strike="noStrike" cap="none" normalizeH="0" baseline="0" dirty="0" smtClean="0">
                <a:ln>
                  <a:noFill/>
                </a:ln>
                <a:effectLst/>
                <a:ea typeface="Times New Roman" pitchFamily="18" charset="0"/>
                <a:cs typeface="Courier New" pitchFamily="49" charset="0"/>
              </a:rPr>
              <a:t>Рабочей группой может быть реализовано несколько этапов с</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соблюдением необходимых процедур контроля, коррекции и согласования</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(конкретные процедуры разрабатываются рабочей группой и утверждаются</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руководителем).</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1" i="0" u="none" strike="noStrike" cap="none" normalizeH="0" baseline="0" dirty="0" smtClean="0">
                <a:ln>
                  <a:noFill/>
                </a:ln>
                <a:effectLst/>
                <a:ea typeface="Times New Roman" pitchFamily="18" charset="0"/>
                <a:cs typeface="Courier New" pitchFamily="49" charset="0"/>
              </a:rPr>
              <a:t>     На подготовительном этапе </a:t>
            </a:r>
            <a:r>
              <a:rPr kumimoji="0" lang="ru-RU" b="0" i="0" u="none" strike="noStrike" cap="none" normalizeH="0" baseline="0" dirty="0" smtClean="0">
                <a:ln>
                  <a:noFill/>
                </a:ln>
                <a:effectLst/>
                <a:ea typeface="Times New Roman" pitchFamily="18" charset="0"/>
                <a:cs typeface="Courier New" pitchFamily="49" charset="0"/>
              </a:rPr>
              <a:t>команда образовательной организации может</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провести следующие аналитические работы:</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рассматривать, какие рекомендательные, теоретические, методические</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материалы могут быть использованы в данной образовательной организации</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для наиболее эффективного выполнения задач программы формирования УУД;</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определять состав детей с особыми образовательными потребностями, в</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том числе лиц, проявивших выдающиеся способности, детей с ОВЗ, а также</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возможности построения их индивидуальных образовательных траекторий;</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анализировать результаты учащихся по линии развития УУД на</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предыдущем уровне;</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анализировать и обсуждать опыт применения успешных практик, в том</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числе с использованием информационных ресурсов образовательной</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организации.</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1" i="0" u="none" strike="noStrike" cap="none" normalizeH="0" baseline="0" dirty="0" smtClean="0">
                <a:ln>
                  <a:noFill/>
                </a:ln>
                <a:effectLst/>
                <a:ea typeface="Times New Roman" pitchFamily="18" charset="0"/>
                <a:cs typeface="Courier New" pitchFamily="49" charset="0"/>
              </a:rPr>
              <a:t>     На основном этапе </a:t>
            </a:r>
            <a:r>
              <a:rPr kumimoji="0" lang="ru-RU" b="0" i="0" u="none" strike="noStrike" cap="none" normalizeH="0" baseline="0" dirty="0" smtClean="0">
                <a:ln>
                  <a:noFill/>
                </a:ln>
                <a:effectLst/>
                <a:ea typeface="Times New Roman" pitchFamily="18" charset="0"/>
                <a:cs typeface="Courier New" pitchFamily="49" charset="0"/>
              </a:rPr>
              <a:t>может проводиться работа по разработке общей</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стратегии развития УУД, организации и механизма реализации задач</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программы, могут быть описаны специальные требования к условиям</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реализации программы развития УУД.</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a:t>
            </a:r>
            <a:r>
              <a:rPr kumimoji="0" lang="ru-RU" b="1" i="0" u="none" strike="noStrike" cap="none" normalizeH="0" baseline="0" dirty="0" smtClean="0">
                <a:ln>
                  <a:noFill/>
                </a:ln>
                <a:effectLst/>
                <a:ea typeface="Times New Roman" pitchFamily="18" charset="0"/>
                <a:cs typeface="Courier New" pitchFamily="49" charset="0"/>
              </a:rPr>
              <a:t>На заключительном этапе </a:t>
            </a:r>
            <a:r>
              <a:rPr kumimoji="0" lang="ru-RU" b="0" i="0" u="none" strike="noStrike" cap="none" normalizeH="0" baseline="0" dirty="0" smtClean="0">
                <a:ln>
                  <a:noFill/>
                </a:ln>
                <a:effectLst/>
                <a:ea typeface="Times New Roman" pitchFamily="18" charset="0"/>
                <a:cs typeface="Courier New" pitchFamily="49" charset="0"/>
              </a:rPr>
              <a:t>может проводиться обсуждение хода реализации</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программы на методических семинарах (возможно, с привлечением внешних</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консультантов из других образовательных, научных, социальных</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организаций).</a:t>
            </a:r>
            <a:endParaRPr kumimoji="0" lang="ru-RU" b="0" i="0" u="none" strike="noStrike" cap="none" normalizeH="0" baseline="0" dirty="0" smtClean="0">
              <a:ln>
                <a:noFill/>
              </a:ln>
              <a:effectLst/>
              <a:cs typeface="Arial" pitchFamily="34" charset="0"/>
            </a:endParaRPr>
          </a:p>
        </p:txBody>
      </p:sp>
      <p:sp>
        <p:nvSpPr>
          <p:cNvPr id="4" name="TextBox 3"/>
          <p:cNvSpPr txBox="1"/>
          <p:nvPr/>
        </p:nvSpPr>
        <p:spPr>
          <a:xfrm>
            <a:off x="9186863" y="6357938"/>
            <a:ext cx="1757362" cy="369332"/>
          </a:xfrm>
          <a:prstGeom prst="rect">
            <a:avLst/>
          </a:prstGeom>
          <a:noFill/>
        </p:spPr>
        <p:txBody>
          <a:bodyPr wrap="square" rtlCol="0">
            <a:spAutoFit/>
          </a:bodyPr>
          <a:lstStyle/>
          <a:p>
            <a:pPr algn="r"/>
            <a:r>
              <a:rPr lang="ru-RU" b="1" i="1" dirty="0" smtClean="0">
                <a:solidFill>
                  <a:srgbClr val="C00000"/>
                </a:solidFill>
              </a:rPr>
              <a:t>(Из ФОП ООО)</a:t>
            </a:r>
            <a:endParaRPr lang="ru-RU" b="1" i="1" dirty="0">
              <a:solidFill>
                <a:srgbClr val="C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618308" y="1938151"/>
            <a:ext cx="1076379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0" i="0" u="none" strike="noStrike" cap="none" normalizeH="0" baseline="0" dirty="0" smtClean="0">
                <a:ln>
                  <a:noFill/>
                </a:ln>
                <a:effectLst/>
                <a:ea typeface="Times New Roman" pitchFamily="18" charset="0"/>
                <a:cs typeface="Courier New" pitchFamily="49" charset="0"/>
              </a:rPr>
              <a:t>« 25.3.1.3. В целях соотнесения формирования </a:t>
            </a:r>
            <a:r>
              <a:rPr kumimoji="0" lang="ru-RU" sz="2000" b="0" i="0" u="none" strike="noStrike" cap="none" normalizeH="0" baseline="0" dirty="0" err="1" smtClean="0">
                <a:ln>
                  <a:noFill/>
                </a:ln>
                <a:effectLst/>
                <a:ea typeface="Times New Roman" pitchFamily="18" charset="0"/>
                <a:cs typeface="Courier New" pitchFamily="49" charset="0"/>
              </a:rPr>
              <a:t>метапредметных</a:t>
            </a:r>
            <a:r>
              <a:rPr lang="ru-RU" sz="2000" dirty="0" smtClean="0">
                <a:cs typeface="Arial" pitchFamily="34" charset="0"/>
              </a:rPr>
              <a:t> </a:t>
            </a:r>
            <a:r>
              <a:rPr kumimoji="0" lang="ru-RU" sz="2000" b="0" i="0" u="none" strike="noStrike" cap="none" normalizeH="0" baseline="0" dirty="0" smtClean="0">
                <a:ln>
                  <a:noFill/>
                </a:ln>
                <a:effectLst/>
                <a:ea typeface="Times New Roman" pitchFamily="18" charset="0"/>
                <a:cs typeface="Courier New" pitchFamily="49" charset="0"/>
              </a:rPr>
              <a:t>результатов с рабочими программами по учебным предметам необходимо, чтобы</a:t>
            </a:r>
            <a:r>
              <a:rPr lang="ru-RU" sz="2000" dirty="0" smtClean="0">
                <a:cs typeface="Arial" pitchFamily="34" charset="0"/>
              </a:rPr>
              <a:t> </a:t>
            </a:r>
            <a:r>
              <a:rPr kumimoji="0" lang="ru-RU" sz="2000" b="0" i="0" u="none" strike="noStrike" cap="none" normalizeH="0" baseline="0" dirty="0" smtClean="0">
                <a:ln>
                  <a:noFill/>
                </a:ln>
                <a:effectLst/>
                <a:ea typeface="Times New Roman" pitchFamily="18" charset="0"/>
                <a:cs typeface="Courier New" pitchFamily="49" charset="0"/>
              </a:rPr>
              <a:t>образовательная организация на регулярной основе проводила </a:t>
            </a:r>
            <a:r>
              <a:rPr kumimoji="0" lang="ru-RU" sz="2000" b="1" i="0" u="none" strike="noStrike" cap="none" normalizeH="0" baseline="0" dirty="0" smtClean="0">
                <a:ln>
                  <a:noFill/>
                </a:ln>
                <a:effectLst/>
                <a:ea typeface="Times New Roman" pitchFamily="18" charset="0"/>
                <a:cs typeface="Courier New" pitchFamily="49" charset="0"/>
              </a:rPr>
              <a:t>методические</a:t>
            </a:r>
            <a:r>
              <a:rPr lang="ru-RU" sz="2000" b="1" dirty="0" smtClean="0">
                <a:cs typeface="Arial" pitchFamily="34" charset="0"/>
              </a:rPr>
              <a:t> </a:t>
            </a:r>
            <a:r>
              <a:rPr kumimoji="0" lang="ru-RU" sz="2000" b="1" i="0" u="none" strike="noStrike" cap="none" normalizeH="0" baseline="0" dirty="0" smtClean="0">
                <a:ln>
                  <a:noFill/>
                </a:ln>
                <a:effectLst/>
                <a:ea typeface="Times New Roman" pitchFamily="18" charset="0"/>
                <a:cs typeface="Courier New" pitchFamily="49" charset="0"/>
              </a:rPr>
              <a:t>советы для определения</a:t>
            </a:r>
            <a:r>
              <a:rPr kumimoji="0" lang="ru-RU" sz="2000" b="0" i="0" u="none" strike="noStrike" cap="none" normalizeH="0" baseline="0" dirty="0" smtClean="0">
                <a:ln>
                  <a:noFill/>
                </a:ln>
                <a:effectLst/>
                <a:ea typeface="Times New Roman" pitchFamily="18" charset="0"/>
                <a:cs typeface="Courier New" pitchFamily="49" charset="0"/>
              </a:rPr>
              <a:t>, как с учетом используемой базы образовательных</a:t>
            </a:r>
            <a:r>
              <a:rPr lang="ru-RU" sz="2000" dirty="0" smtClean="0">
                <a:cs typeface="Arial" pitchFamily="34" charset="0"/>
              </a:rPr>
              <a:t> </a:t>
            </a:r>
            <a:r>
              <a:rPr kumimoji="0" lang="ru-RU" sz="2000" b="0" i="0" u="none" strike="noStrike" cap="none" normalizeH="0" baseline="0" dirty="0" smtClean="0">
                <a:ln>
                  <a:noFill/>
                </a:ln>
                <a:effectLst/>
                <a:ea typeface="Times New Roman" pitchFamily="18" charset="0"/>
                <a:cs typeface="Courier New" pitchFamily="49" charset="0"/>
              </a:rPr>
              <a:t>технологий, так и методик, </a:t>
            </a:r>
            <a:r>
              <a:rPr kumimoji="0" lang="ru-RU" sz="2000" b="1" i="0" u="none" strike="noStrike" cap="none" normalizeH="0" baseline="0" dirty="0" smtClean="0">
                <a:ln>
                  <a:noFill/>
                </a:ln>
                <a:effectLst/>
                <a:ea typeface="Times New Roman" pitchFamily="18" charset="0"/>
                <a:cs typeface="Courier New" pitchFamily="49" charset="0"/>
              </a:rPr>
              <a:t>возможности обеспечения формирования УУД,</a:t>
            </a:r>
            <a:r>
              <a:rPr lang="ru-RU" sz="2000" b="1" dirty="0" smtClean="0">
                <a:cs typeface="Arial" pitchFamily="34" charset="0"/>
              </a:rPr>
              <a:t>  </a:t>
            </a:r>
            <a:r>
              <a:rPr kumimoji="0" lang="ru-RU" sz="2000" b="1" i="0" u="none" strike="noStrike" cap="none" normalizeH="0" baseline="0" dirty="0" smtClean="0">
                <a:ln>
                  <a:noFill/>
                </a:ln>
                <a:effectLst/>
                <a:ea typeface="Times New Roman" pitchFamily="18" charset="0"/>
                <a:cs typeface="Courier New" pitchFamily="49" charset="0"/>
              </a:rPr>
              <a:t>аккумулируя потенциал разных специалистов-предметников</a:t>
            </a:r>
            <a:r>
              <a:rPr kumimoji="0" lang="ru-RU" sz="2000" b="1" i="1" u="none" strike="noStrike" cap="none" normalizeH="0" baseline="0" dirty="0" smtClean="0">
                <a:ln>
                  <a:noFill/>
                </a:ln>
                <a:effectLst/>
                <a:ea typeface="Times New Roman" pitchFamily="18" charset="0"/>
                <a:cs typeface="Courier New" pitchFamily="49" charset="0"/>
              </a:rPr>
              <a:t>.» </a:t>
            </a:r>
          </a:p>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ru-RU" sz="2000" b="1" i="1" u="none" strike="noStrike" cap="none" normalizeH="0" baseline="0" dirty="0" smtClean="0">
              <a:ln>
                <a:noFill/>
              </a:ln>
              <a:solidFill>
                <a:srgbClr val="C00000"/>
              </a:solidFill>
              <a:effectLst/>
              <a:ea typeface="Times New Roman" pitchFamily="18" charset="0"/>
              <a:cs typeface="Courier New" pitchFamily="49" charset="0"/>
            </a:endParaRPr>
          </a:p>
          <a:p>
            <a:pPr marL="0" marR="0" lvl="0" indent="0" algn="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1" i="1" u="none" strike="noStrike" cap="none" normalizeH="0" baseline="0" dirty="0" smtClean="0">
                <a:ln>
                  <a:noFill/>
                </a:ln>
                <a:solidFill>
                  <a:srgbClr val="C00000"/>
                </a:solidFill>
                <a:effectLst/>
                <a:ea typeface="Times New Roman" pitchFamily="18" charset="0"/>
                <a:cs typeface="Courier New" pitchFamily="49" charset="0"/>
              </a:rPr>
              <a:t>(Из ФОП ООО)</a:t>
            </a:r>
            <a:endParaRPr kumimoji="0" lang="ru-RU" sz="2000" b="1" i="1" u="none" strike="noStrike" cap="none" normalizeH="0" baseline="0" dirty="0" smtClean="0">
              <a:ln>
                <a:noFill/>
              </a:ln>
              <a:solidFill>
                <a:srgbClr val="C00000"/>
              </a:solidFill>
              <a:effectLst/>
              <a:cs typeface="Arial" pitchFamily="34" charset="0"/>
            </a:endParaRPr>
          </a:p>
        </p:txBody>
      </p:sp>
      <p:sp>
        <p:nvSpPr>
          <p:cNvPr id="3" name="Прямоугольник 2"/>
          <p:cNvSpPr/>
          <p:nvPr/>
        </p:nvSpPr>
        <p:spPr>
          <a:xfrm>
            <a:off x="900112" y="381298"/>
            <a:ext cx="9729788" cy="830997"/>
          </a:xfrm>
          <a:prstGeom prst="rect">
            <a:avLst/>
          </a:prstGeom>
        </p:spPr>
        <p:txBody>
          <a:bodyPr wrap="square">
            <a:spAutoFit/>
          </a:bodyPr>
          <a:lstStyle/>
          <a:p>
            <a:pPr algn="ctr"/>
            <a:r>
              <a:rPr lang="ru-RU" sz="2400" b="1" i="1" dirty="0" smtClean="0">
                <a:solidFill>
                  <a:srgbClr val="C00000"/>
                </a:solidFill>
              </a:rPr>
              <a:t>Направления деятельности по подготовке к разработке программы ( на примере ООО)</a:t>
            </a:r>
            <a:endParaRPr lang="ru-RU" sz="2400" b="1" i="1" dirty="0">
              <a:solidFill>
                <a:srgbClr val="C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485775" y="823435"/>
            <a:ext cx="1102995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25.3.2…</a:t>
            </a:r>
          </a:p>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dirty="0" smtClean="0">
                <a:ea typeface="Times New Roman" pitchFamily="18" charset="0"/>
                <a:cs typeface="Courier New" pitchFamily="49" charset="0"/>
              </a:rPr>
              <a:t>- </a:t>
            </a:r>
            <a:r>
              <a:rPr kumimoji="0" lang="ru-RU" b="0" i="0" u="none" strike="noStrike" cap="none" normalizeH="0" baseline="0" dirty="0" smtClean="0">
                <a:ln>
                  <a:noFill/>
                </a:ln>
                <a:effectLst/>
                <a:ea typeface="Times New Roman" pitchFamily="18" charset="0"/>
                <a:cs typeface="Courier New" pitchFamily="49" charset="0"/>
              </a:rPr>
              <a:t>укомплектованность образовательной организации педагогическими,</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руководящими и иными работниками;</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a:t>
            </a:r>
            <a:r>
              <a:rPr kumimoji="0" lang="ru-RU" b="0" i="0" u="none" strike="noStrike" cap="none" normalizeH="0" dirty="0" smtClean="0">
                <a:ln>
                  <a:noFill/>
                </a:ln>
                <a:effectLst/>
                <a:ea typeface="Times New Roman" pitchFamily="18" charset="0"/>
                <a:cs typeface="Courier New" pitchFamily="49" charset="0"/>
              </a:rPr>
              <a:t> </a:t>
            </a:r>
            <a:r>
              <a:rPr kumimoji="0" lang="ru-RU" b="0" i="0" u="none" strike="noStrike" cap="none" normalizeH="0" baseline="0" dirty="0" smtClean="0">
                <a:ln>
                  <a:noFill/>
                </a:ln>
                <a:effectLst/>
                <a:ea typeface="Times New Roman" pitchFamily="18" charset="0"/>
                <a:cs typeface="Courier New" pitchFamily="49" charset="0"/>
              </a:rPr>
              <a:t> уровень квалификации педагогических и иных работников</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образовательной организации;</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непрерывность профессионального развития педагогических работников</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образовательной организации, реализующей образовательную программу</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среднего общего образования.</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25.3.3. Педагогические кадры должны иметь </a:t>
            </a:r>
            <a:r>
              <a:rPr kumimoji="0" lang="ru-RU" b="1" i="1" u="none" strike="noStrike" cap="none" normalizeH="0" baseline="0" dirty="0" smtClean="0">
                <a:ln>
                  <a:noFill/>
                </a:ln>
                <a:effectLst/>
                <a:ea typeface="Times New Roman" pitchFamily="18" charset="0"/>
                <a:cs typeface="Courier New" pitchFamily="49" charset="0"/>
              </a:rPr>
              <a:t>необходимый уровень</a:t>
            </a:r>
            <a:r>
              <a:rPr lang="ru-RU" b="1" i="1" dirty="0" smtClean="0">
                <a:cs typeface="Arial" pitchFamily="34" charset="0"/>
              </a:rPr>
              <a:t> </a:t>
            </a:r>
            <a:r>
              <a:rPr kumimoji="0" lang="ru-RU" b="1" i="1" u="none" strike="noStrike" cap="none" normalizeH="0" baseline="0" dirty="0" smtClean="0">
                <a:ln>
                  <a:noFill/>
                </a:ln>
                <a:effectLst/>
                <a:ea typeface="Times New Roman" pitchFamily="18" charset="0"/>
                <a:cs typeface="Courier New" pitchFamily="49" charset="0"/>
              </a:rPr>
              <a:t>подготовки для реализации программы формирования УУД, что может включать</a:t>
            </a:r>
            <a:r>
              <a:rPr lang="ru-RU" b="1" i="1" dirty="0" smtClean="0">
                <a:cs typeface="Arial" pitchFamily="34" charset="0"/>
              </a:rPr>
              <a:t> </a:t>
            </a:r>
            <a:r>
              <a:rPr kumimoji="0" lang="ru-RU" b="1" i="1" u="none" strike="noStrike" cap="none" normalizeH="0" baseline="0" dirty="0" smtClean="0">
                <a:ln>
                  <a:noFill/>
                </a:ln>
                <a:effectLst/>
                <a:ea typeface="Times New Roman" pitchFamily="18" charset="0"/>
                <a:cs typeface="Courier New" pitchFamily="49" charset="0"/>
              </a:rPr>
              <a:t>следующее:</a:t>
            </a:r>
            <a:endParaRPr kumimoji="0" lang="ru-RU" b="1" i="1"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педагоги владеют представлениями о возрастных особенностях</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обучающихся начальной, основной и старшей школы;</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педагоги прошли курсы повышения квалификации, посвященные ФГОС СОО;</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педагоги участвовали в разработке программы по формированию УУД или</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участвовали во</a:t>
            </a:r>
            <a:r>
              <a:rPr kumimoji="0" lang="ru-RU" b="0" i="0" u="none" strike="noStrike" cap="none" normalizeH="0" dirty="0" smtClean="0">
                <a:ln>
                  <a:noFill/>
                </a:ln>
                <a:effectLst/>
                <a:ea typeface="Times New Roman" pitchFamily="18" charset="0"/>
                <a:cs typeface="Courier New" pitchFamily="49" charset="0"/>
              </a:rPr>
              <a:t> </a:t>
            </a:r>
            <a:r>
              <a:rPr kumimoji="0" lang="ru-RU" b="0" i="0" u="none" strike="noStrike" cap="none" normalizeH="0" baseline="0" dirty="0" err="1" smtClean="0">
                <a:ln>
                  <a:noFill/>
                </a:ln>
                <a:effectLst/>
                <a:ea typeface="Times New Roman" pitchFamily="18" charset="0"/>
                <a:cs typeface="Courier New" pitchFamily="49" charset="0"/>
              </a:rPr>
              <a:t>внутришкольном</a:t>
            </a:r>
            <a:r>
              <a:rPr kumimoji="0" lang="ru-RU" b="0" i="0" u="none" strike="noStrike" cap="none" normalizeH="0" baseline="0" dirty="0" smtClean="0">
                <a:ln>
                  <a:noFill/>
                </a:ln>
                <a:effectLst/>
                <a:ea typeface="Times New Roman" pitchFamily="18" charset="0"/>
                <a:cs typeface="Courier New" pitchFamily="49" charset="0"/>
              </a:rPr>
              <a:t> семинаре, посвященном особенностям</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применения выбранной программы по УУД;</a:t>
            </a:r>
            <a:endParaRPr kumimoji="0" lang="ru-RU"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педагоги могут строить образовательную деятельность в рамках</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учебного предмета в соответствии с особенностями формирования конкретных</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УУД;</a:t>
            </a:r>
            <a:endParaRPr kumimoji="0" lang="ru-RU"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педагоги осуществляют формирование УУД в рамках проектной,</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исследовательской деятельности;</a:t>
            </a:r>
            <a:endParaRPr kumimoji="0" lang="ru-RU"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педагоги владеют методиками формирующего оценивания;</a:t>
            </a:r>
            <a:endParaRPr kumimoji="0" lang="ru-RU"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 педагоги умеют применять инструментарий для оценки качества</a:t>
            </a:r>
            <a:r>
              <a:rPr lang="ru-RU" dirty="0" smtClean="0">
                <a:cs typeface="Arial" pitchFamily="34" charset="0"/>
              </a:rPr>
              <a:t> </a:t>
            </a:r>
            <a:r>
              <a:rPr kumimoji="0" lang="ru-RU" b="0" i="0" u="none" strike="noStrike" cap="none" normalizeH="0" baseline="0" dirty="0" smtClean="0">
                <a:ln>
                  <a:noFill/>
                </a:ln>
                <a:effectLst/>
                <a:ea typeface="Times New Roman" pitchFamily="18" charset="0"/>
                <a:cs typeface="Courier New" pitchFamily="49" charset="0"/>
              </a:rPr>
              <a:t>формирования УУД в рамках одного или нескольких предметов.</a:t>
            </a:r>
            <a:endParaRPr kumimoji="0" lang="ru-RU" b="0" i="0" u="none" strike="noStrike" cap="none" normalizeH="0" baseline="0" dirty="0" smtClean="0">
              <a:ln>
                <a:noFill/>
              </a:ln>
              <a:effectLst/>
              <a:cs typeface="Arial" pitchFamily="34" charset="0"/>
            </a:endParaRPr>
          </a:p>
        </p:txBody>
      </p:sp>
      <p:sp>
        <p:nvSpPr>
          <p:cNvPr id="3" name="TextBox 2"/>
          <p:cNvSpPr txBox="1"/>
          <p:nvPr/>
        </p:nvSpPr>
        <p:spPr>
          <a:xfrm>
            <a:off x="685800" y="171450"/>
            <a:ext cx="10372725" cy="830997"/>
          </a:xfrm>
          <a:prstGeom prst="rect">
            <a:avLst/>
          </a:prstGeom>
          <a:noFill/>
        </p:spPr>
        <p:txBody>
          <a:bodyPr wrap="square" rtlCol="0">
            <a:spAutoFit/>
          </a:bodyPr>
          <a:lstStyle/>
          <a:p>
            <a:pPr algn="ctr"/>
            <a:r>
              <a:rPr lang="ru-RU" sz="2400" b="1" dirty="0" smtClean="0">
                <a:solidFill>
                  <a:srgbClr val="C00000"/>
                </a:solidFill>
                <a:latin typeface="+mj-lt"/>
              </a:rPr>
              <a:t>Условия реализации программы формирования УУД</a:t>
            </a:r>
          </a:p>
          <a:p>
            <a:pPr algn="ctr"/>
            <a:r>
              <a:rPr lang="ru-RU" sz="2400" b="1" dirty="0" smtClean="0">
                <a:solidFill>
                  <a:srgbClr val="C00000"/>
                </a:solidFill>
                <a:latin typeface="+mj-lt"/>
              </a:rPr>
              <a:t>(на примере ФОП СОО)</a:t>
            </a:r>
            <a:endParaRPr lang="ru-RU" sz="2400" b="1" dirty="0">
              <a:solidFill>
                <a:srgbClr val="C00000"/>
              </a:solidFill>
              <a:latin typeface="+mj-lt"/>
            </a:endParaRPr>
          </a:p>
        </p:txBody>
      </p:sp>
      <p:sp>
        <p:nvSpPr>
          <p:cNvPr id="5" name="TextBox 4"/>
          <p:cNvSpPr txBox="1"/>
          <p:nvPr/>
        </p:nvSpPr>
        <p:spPr>
          <a:xfrm>
            <a:off x="1457325" y="6243638"/>
            <a:ext cx="8815388" cy="400110"/>
          </a:xfrm>
          <a:prstGeom prst="rect">
            <a:avLst/>
          </a:prstGeom>
          <a:noFill/>
        </p:spPr>
        <p:txBody>
          <a:bodyPr wrap="square" rtlCol="0">
            <a:spAutoFit/>
          </a:bodyPr>
          <a:lstStyle/>
          <a:p>
            <a:pPr algn="r"/>
            <a:r>
              <a:rPr lang="ru-RU" sz="2000" b="1" i="1" u="sng" dirty="0" smtClean="0">
                <a:solidFill>
                  <a:srgbClr val="C00000"/>
                </a:solidFill>
              </a:rPr>
              <a:t>(Из ФОП СОО)</a:t>
            </a:r>
            <a:endParaRPr lang="ru-RU" sz="2000" b="1" i="1" u="sng" dirty="0">
              <a:solidFill>
                <a:srgbClr val="C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414339" y="1302663"/>
            <a:ext cx="109728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b="1" i="1" dirty="0" smtClean="0">
                <a:ea typeface="Times New Roman" pitchFamily="18" charset="0"/>
                <a:cs typeface="Courier New" pitchFamily="49" charset="0"/>
              </a:rPr>
              <a:t>С</a:t>
            </a:r>
            <a:r>
              <a:rPr kumimoji="0" lang="ru-RU" b="1" i="1" u="none" strike="noStrike" cap="none" normalizeH="0" baseline="0" dirty="0" smtClean="0">
                <a:ln>
                  <a:noFill/>
                </a:ln>
                <a:effectLst/>
                <a:ea typeface="Times New Roman" pitchFamily="18" charset="0"/>
                <a:cs typeface="Courier New" pitchFamily="49" charset="0"/>
              </a:rPr>
              <a:t>пецифические</a:t>
            </a:r>
            <a:r>
              <a:rPr lang="ru-RU" b="1" i="1" dirty="0" smtClean="0">
                <a:cs typeface="Arial" pitchFamily="34" charset="0"/>
              </a:rPr>
              <a:t> </a:t>
            </a:r>
            <a:r>
              <a:rPr kumimoji="0" lang="ru-RU" b="1" i="1" u="none" strike="noStrike" cap="none" normalizeH="0" baseline="0" dirty="0" smtClean="0">
                <a:ln>
                  <a:noFill/>
                </a:ln>
                <a:effectLst/>
                <a:ea typeface="Times New Roman" pitchFamily="18" charset="0"/>
                <a:cs typeface="Courier New" pitchFamily="49" charset="0"/>
              </a:rPr>
              <a:t>характеристики  организации образовательного пространства старшей школы,</a:t>
            </a:r>
            <a:endParaRPr kumimoji="0" lang="ru-RU" b="1" i="1" u="none" strike="noStrike" cap="none" normalizeH="0" baseline="0" dirty="0" smtClean="0">
              <a:ln>
                <a:noFill/>
              </a:ln>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b="1" i="1" dirty="0" smtClean="0">
                <a:ea typeface="Times New Roman" pitchFamily="18" charset="0"/>
                <a:cs typeface="Courier New" pitchFamily="49" charset="0"/>
              </a:rPr>
              <a:t>о</a:t>
            </a:r>
            <a:r>
              <a:rPr kumimoji="0" lang="ru-RU" b="1" i="1" u="none" strike="noStrike" cap="none" normalizeH="0" baseline="0" dirty="0" smtClean="0">
                <a:ln>
                  <a:noFill/>
                </a:ln>
                <a:effectLst/>
                <a:ea typeface="Times New Roman" pitchFamily="18" charset="0"/>
                <a:cs typeface="Courier New" pitchFamily="49" charset="0"/>
              </a:rPr>
              <a:t>беспечивающие</a:t>
            </a:r>
            <a:r>
              <a:rPr kumimoji="0" lang="ru-RU" b="1" i="1" u="none" strike="noStrike" cap="none" normalizeH="0" dirty="0" smtClean="0">
                <a:ln>
                  <a:noFill/>
                </a:ln>
                <a:effectLst/>
                <a:ea typeface="Times New Roman" pitchFamily="18" charset="0"/>
                <a:cs typeface="Courier New" pitchFamily="49" charset="0"/>
              </a:rPr>
              <a:t> </a:t>
            </a:r>
            <a:r>
              <a:rPr kumimoji="0" lang="ru-RU" b="1" i="1" u="none" strike="noStrike" cap="none" normalizeH="0" baseline="0" dirty="0" smtClean="0">
                <a:ln>
                  <a:noFill/>
                </a:ln>
                <a:effectLst/>
                <a:ea typeface="Times New Roman" pitchFamily="18" charset="0"/>
                <a:cs typeface="Courier New" pitchFamily="49" charset="0"/>
              </a:rPr>
              <a:t>формирование УУД в открытом образовательном пространстве:</a:t>
            </a:r>
            <a:endParaRPr kumimoji="0" lang="ru-RU" b="1" i="1"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Courier New" pitchFamily="49" charset="0"/>
              </a:rPr>
              <a:t>    </a:t>
            </a: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dirty="0" smtClean="0">
                <a:ea typeface="Times New Roman" pitchFamily="18" charset="0"/>
                <a:cs typeface="Courier New" pitchFamily="49" charset="0"/>
              </a:rPr>
              <a:t>- </a:t>
            </a:r>
            <a:r>
              <a:rPr kumimoji="0" lang="ru-RU" b="0" i="0" u="none" strike="noStrike" cap="none" normalizeH="0" baseline="0" dirty="0" smtClean="0">
                <a:ln>
                  <a:noFill/>
                </a:ln>
                <a:effectLst/>
                <a:ea typeface="Times New Roman" pitchFamily="18" charset="0"/>
                <a:cs typeface="Courier New" pitchFamily="49" charset="0"/>
              </a:rPr>
              <a:t> </a:t>
            </a:r>
            <a:r>
              <a:rPr kumimoji="0" lang="ru-RU" b="0" i="0" u="none" strike="noStrike" cap="none" normalizeH="0" baseline="0" dirty="0" smtClean="0">
                <a:ln>
                  <a:noFill/>
                </a:ln>
                <a:effectLst/>
                <a:ea typeface="Times New Roman" pitchFamily="18" charset="0"/>
                <a:cs typeface="Times New Roman" pitchFamily="18" charset="0"/>
              </a:rPr>
              <a:t>сетевое взаимодействие образовательной организации с другими</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организациями общего и</a:t>
            </a:r>
            <a:r>
              <a:rPr kumimoji="0" lang="ru-RU" b="0" i="0" u="none" strike="noStrike" cap="none" normalizeH="0" dirty="0" smtClean="0">
                <a:ln>
                  <a:noFill/>
                </a:ln>
                <a:effectLst/>
                <a:ea typeface="Times New Roman" pitchFamily="18" charset="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дополнительного образования, с учреждениями</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культуры;</a:t>
            </a:r>
            <a:endParaRPr kumimoji="0" lang="ru-RU" b="0" i="0" u="none" strike="noStrike" cap="none" normalizeH="0" baseline="0" dirty="0" smtClean="0">
              <a:ln>
                <a:noFill/>
              </a:ln>
              <a:effectLs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Times New Roman" pitchFamily="18" charset="0"/>
              </a:rPr>
              <a:t>    </a:t>
            </a:r>
            <a:r>
              <a:rPr lang="ru-RU" dirty="0" smtClean="0">
                <a:ea typeface="Times New Roman" pitchFamily="18" charset="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обеспечение возможности реализации индивидуальной образовательной</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траектории обучающихся (разнообразие форм получения образования в данной</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образовательной организации, обеспечение возможности выбора обучающимся</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формы получения образования, уровня освоения предметного материала,</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учителя, учебной группы);</a:t>
            </a:r>
            <a:endParaRPr kumimoji="0" lang="ru-RU" b="0" i="0" u="none" strike="noStrike" cap="none" normalizeH="0" baseline="0" dirty="0" smtClean="0">
              <a:ln>
                <a:noFill/>
              </a:ln>
              <a:effectLs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Times New Roman" pitchFamily="18" charset="0"/>
              </a:rPr>
              <a:t>    -  использование дистанционных форм получения образования как элемента</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индивидуальной образовательной траектории обучающихся;</a:t>
            </a:r>
            <a:endParaRPr kumimoji="0" lang="ru-RU" b="0" i="0" u="none" strike="noStrike" cap="none" normalizeH="0" baseline="0" dirty="0" smtClean="0">
              <a:ln>
                <a:noFill/>
              </a:ln>
              <a:effectLs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Times New Roman" pitchFamily="18" charset="0"/>
              </a:rPr>
              <a:t>    -  обеспечение возможности вовлечения обучающихся в проектную</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деятельность, в том числе в</a:t>
            </a:r>
            <a:r>
              <a:rPr kumimoji="0" lang="ru-RU" b="0" i="0" u="none" strike="noStrike" cap="none" normalizeH="0" dirty="0" smtClean="0">
                <a:ln>
                  <a:noFill/>
                </a:ln>
                <a:effectLst/>
                <a:ea typeface="Times New Roman" pitchFamily="18" charset="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деятельность социального проектирования и</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социального предпринимательства;</a:t>
            </a:r>
            <a:endParaRPr kumimoji="0" lang="ru-RU" b="0" i="0" u="none" strike="noStrike" cap="none" normalizeH="0" baseline="0" dirty="0" smtClean="0">
              <a:ln>
                <a:noFill/>
              </a:ln>
              <a:effectLs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Times New Roman" pitchFamily="18" charset="0"/>
              </a:rPr>
              <a:t>    -  обеспечение возможности вовлечения обучающихся в разнообразную</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исследовательскую деятельность;</a:t>
            </a:r>
            <a:endParaRPr kumimoji="0" lang="ru-RU" b="0" i="0" u="none" strike="noStrike" cap="none" normalizeH="0" baseline="0" dirty="0" smtClean="0">
              <a:ln>
                <a:noFill/>
              </a:ln>
              <a:effectLst/>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effectLst/>
                <a:ea typeface="Times New Roman" pitchFamily="18" charset="0"/>
                <a:cs typeface="Times New Roman" pitchFamily="18" charset="0"/>
              </a:rPr>
              <a:t>    -  обеспечение широкой социализации обучающихся как через реализацию</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социальных проектов, так и через организованную разнообразную социальную</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практику: работу в волонтерских организациях, участие в благотворительных</a:t>
            </a:r>
            <a:r>
              <a:rPr lang="ru-RU" dirty="0" smtClean="0">
                <a:cs typeface="Times New Roman" pitchFamily="18" charset="0"/>
              </a:rPr>
              <a:t>  </a:t>
            </a:r>
            <a:r>
              <a:rPr kumimoji="0" lang="ru-RU" b="0" i="0" u="none" strike="noStrike" cap="none" normalizeH="0" baseline="0" dirty="0" smtClean="0">
                <a:ln>
                  <a:noFill/>
                </a:ln>
                <a:effectLst/>
                <a:ea typeface="Times New Roman" pitchFamily="18" charset="0"/>
                <a:cs typeface="Times New Roman" pitchFamily="18" charset="0"/>
              </a:rPr>
              <a:t>акциях, марафонах и проектах.</a:t>
            </a: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ru-RU" sz="900" b="0" i="0" u="none" strike="noStrike" cap="none" normalizeH="0" baseline="0" dirty="0" smtClean="0">
              <a:ln>
                <a:noFill/>
              </a:ln>
              <a:effectLst/>
              <a:ea typeface="Times New Roman" pitchFamily="18" charset="0"/>
              <a:cs typeface="Times New Roman" pitchFamily="18" charset="0"/>
            </a:endParaRPr>
          </a:p>
          <a:p>
            <a:pPr lvl="0" algn="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b="1" i="1" u="sng" dirty="0" smtClean="0">
                <a:solidFill>
                  <a:srgbClr val="C00000"/>
                </a:solidFill>
                <a:cs typeface="Times New Roman" pitchFamily="18" charset="0"/>
              </a:rPr>
              <a:t>(п.</a:t>
            </a:r>
            <a:r>
              <a:rPr lang="ru-RU" b="1" i="1" u="sng" dirty="0" smtClean="0">
                <a:solidFill>
                  <a:srgbClr val="C00000"/>
                </a:solidFill>
                <a:ea typeface="Times New Roman" pitchFamily="18" charset="0"/>
                <a:cs typeface="Courier New" pitchFamily="49" charset="0"/>
              </a:rPr>
              <a:t> 25.3.4. ФОП СОО</a:t>
            </a:r>
            <a:r>
              <a:rPr lang="ru-RU" u="sng" dirty="0" smtClean="0">
                <a:solidFill>
                  <a:srgbClr val="333333"/>
                </a:solidFill>
                <a:ea typeface="Times New Roman" pitchFamily="18" charset="0"/>
                <a:cs typeface="Courier New" pitchFamily="49" charset="0"/>
              </a:rPr>
              <a:t>)</a:t>
            </a:r>
            <a:endParaRPr kumimoji="0" lang="ru-RU" b="0" i="0" u="sng" strike="noStrike" cap="none" normalizeH="0" baseline="0" dirty="0" smtClean="0">
              <a:ln>
                <a:noFill/>
              </a:ln>
              <a:effectLst/>
              <a:cs typeface="Times New Roman" pitchFamily="18" charset="0"/>
            </a:endParaRPr>
          </a:p>
        </p:txBody>
      </p:sp>
      <p:sp>
        <p:nvSpPr>
          <p:cNvPr id="3" name="Прямоугольник 2"/>
          <p:cNvSpPr/>
          <p:nvPr/>
        </p:nvSpPr>
        <p:spPr>
          <a:xfrm>
            <a:off x="1343025" y="200025"/>
            <a:ext cx="9672637" cy="923330"/>
          </a:xfrm>
          <a:prstGeom prst="rect">
            <a:avLst/>
          </a:prstGeom>
        </p:spPr>
        <p:txBody>
          <a:bodyPr wrap="square">
            <a:spAutoFit/>
          </a:bodyPr>
          <a:lstStyle/>
          <a:p>
            <a:pPr algn="ctr"/>
            <a:r>
              <a:rPr lang="ru-RU" sz="2400" b="1" dirty="0" smtClean="0">
                <a:solidFill>
                  <a:srgbClr val="C00000"/>
                </a:solidFill>
              </a:rPr>
              <a:t>Условия реализации программы формирования УУД</a:t>
            </a:r>
          </a:p>
          <a:p>
            <a:pPr algn="ctr"/>
            <a:endParaRPr lang="ru-RU" sz="1000" b="1" i="1" dirty="0" smtClean="0">
              <a:solidFill>
                <a:srgbClr val="C00000"/>
              </a:solidFill>
            </a:endParaRPr>
          </a:p>
          <a:p>
            <a:pPr algn="ctr"/>
            <a:r>
              <a:rPr lang="ru-RU" sz="2000" b="1" i="1" dirty="0" smtClean="0">
                <a:solidFill>
                  <a:srgbClr val="C00000"/>
                </a:solidFill>
              </a:rPr>
              <a:t>Учет специфики различных уровней общего образования </a:t>
            </a:r>
            <a:endParaRPr lang="ru-RU" sz="2000" b="1" i="1" dirty="0">
              <a:solidFill>
                <a:srgbClr val="C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25" y="214312"/>
            <a:ext cx="11329988" cy="1200329"/>
          </a:xfrm>
          <a:prstGeom prst="rect">
            <a:avLst/>
          </a:prstGeom>
          <a:noFill/>
        </p:spPr>
        <p:txBody>
          <a:bodyPr wrap="square" rtlCol="0">
            <a:spAutoFit/>
          </a:bodyPr>
          <a:lstStyle/>
          <a:p>
            <a:pPr algn="ctr"/>
            <a:r>
              <a:rPr lang="ru-RU" sz="2400" b="1" dirty="0" smtClean="0">
                <a:solidFill>
                  <a:srgbClr val="C00000"/>
                </a:solidFill>
                <a:latin typeface="+mj-lt"/>
              </a:rPr>
              <a:t>Обеспечение методической и технологической готовности педагогов</a:t>
            </a:r>
          </a:p>
          <a:p>
            <a:pPr algn="ctr"/>
            <a:r>
              <a:rPr lang="ru-RU" sz="2400" b="1" dirty="0" smtClean="0">
                <a:solidFill>
                  <a:srgbClr val="C00000"/>
                </a:solidFill>
                <a:latin typeface="+mj-lt"/>
              </a:rPr>
              <a:t> к деятельности по формированию УУД</a:t>
            </a:r>
          </a:p>
          <a:p>
            <a:pPr algn="ctr"/>
            <a:r>
              <a:rPr lang="ru-RU" sz="2400" b="1" dirty="0" smtClean="0">
                <a:solidFill>
                  <a:srgbClr val="C00000"/>
                </a:solidFill>
                <a:latin typeface="+mj-lt"/>
              </a:rPr>
              <a:t>(реализации программы формирования УУД)</a:t>
            </a:r>
            <a:endParaRPr lang="ru-RU" sz="2400" b="1" dirty="0">
              <a:solidFill>
                <a:srgbClr val="C00000"/>
              </a:solidFill>
              <a:latin typeface="+mj-lt"/>
            </a:endParaRPr>
          </a:p>
        </p:txBody>
      </p:sp>
      <p:sp>
        <p:nvSpPr>
          <p:cNvPr id="4" name="Прямоугольник 3"/>
          <p:cNvSpPr/>
          <p:nvPr/>
        </p:nvSpPr>
        <p:spPr>
          <a:xfrm>
            <a:off x="547686" y="1937475"/>
            <a:ext cx="10925177" cy="1523494"/>
          </a:xfrm>
          <a:prstGeom prst="rect">
            <a:avLst/>
          </a:prstGeom>
        </p:spPr>
        <p:txBody>
          <a:bodyPr wrap="square">
            <a:spAutoFit/>
          </a:bodyPr>
          <a:lstStyle/>
          <a:p>
            <a:pPr algn="just">
              <a:lnSpc>
                <a:spcPct val="150000"/>
              </a:lnSpc>
              <a:buNone/>
            </a:pPr>
            <a:r>
              <a:rPr lang="ru-RU" sz="2000" b="1" i="1" u="sng" dirty="0" smtClean="0">
                <a:solidFill>
                  <a:srgbClr val="0070C0"/>
                </a:solidFill>
                <a:latin typeface="Times New Roman" pitchFamily="18" charset="0"/>
                <a:cs typeface="Times New Roman" pitchFamily="18" charset="0"/>
              </a:rPr>
              <a:t>Универсальное учебное действие </a:t>
            </a:r>
            <a:r>
              <a:rPr lang="ru-RU" sz="2000" b="1" dirty="0" smtClean="0">
                <a:solidFill>
                  <a:schemeClr val="accent5">
                    <a:lumMod val="50000"/>
                  </a:schemeClr>
                </a:solidFill>
                <a:latin typeface="Times New Roman" pitchFamily="18" charset="0"/>
                <a:cs typeface="Times New Roman" pitchFamily="18" charset="0"/>
              </a:rPr>
              <a:t>есть способ решения учебной задачи с разным предметным содержанием на </a:t>
            </a:r>
            <a:r>
              <a:rPr lang="ru-RU" sz="2200" b="1" dirty="0" smtClean="0">
                <a:solidFill>
                  <a:schemeClr val="accent5">
                    <a:lumMod val="50000"/>
                  </a:schemeClr>
                </a:solidFill>
                <a:latin typeface="Times New Roman" pitchFamily="18" charset="0"/>
                <a:cs typeface="Times New Roman" pitchFamily="18" charset="0"/>
              </a:rPr>
              <a:t>основе</a:t>
            </a:r>
            <a:r>
              <a:rPr lang="ru-RU" sz="2000" b="1" dirty="0" smtClean="0">
                <a:solidFill>
                  <a:schemeClr val="accent5">
                    <a:lumMod val="50000"/>
                  </a:schemeClr>
                </a:solidFill>
                <a:latin typeface="Times New Roman" pitchFamily="18" charset="0"/>
                <a:cs typeface="Times New Roman" pitchFamily="18" charset="0"/>
              </a:rPr>
              <a:t> применения (конструирования) совокупности последовательных (преемственных) операций.</a:t>
            </a:r>
            <a:endParaRPr lang="ru-RU" sz="2000" b="1" dirty="0">
              <a:solidFill>
                <a:schemeClr val="accent5">
                  <a:lumMod val="50000"/>
                </a:schemeClr>
              </a:solidFill>
              <a:latin typeface="Times New Roman" pitchFamily="18" charset="0"/>
              <a:cs typeface="Times New Roman" pitchFamily="18" charset="0"/>
            </a:endParaRPr>
          </a:p>
        </p:txBody>
      </p:sp>
      <p:sp>
        <p:nvSpPr>
          <p:cNvPr id="5" name="TextBox 4"/>
          <p:cNvSpPr txBox="1"/>
          <p:nvPr/>
        </p:nvSpPr>
        <p:spPr>
          <a:xfrm>
            <a:off x="700087" y="1557337"/>
            <a:ext cx="4143375" cy="369332"/>
          </a:xfrm>
          <a:prstGeom prst="rect">
            <a:avLst/>
          </a:prstGeom>
          <a:noFill/>
        </p:spPr>
        <p:txBody>
          <a:bodyPr wrap="square" rtlCol="0">
            <a:spAutoFit/>
          </a:bodyPr>
          <a:lstStyle/>
          <a:p>
            <a:r>
              <a:rPr lang="ru-RU" b="1" i="1" u="sng" dirty="0" smtClean="0">
                <a:solidFill>
                  <a:srgbClr val="0070C0"/>
                </a:solidFill>
              </a:rPr>
              <a:t>Базовая позиция для деятельности </a:t>
            </a:r>
            <a:endParaRPr lang="ru-RU" b="1" i="1" u="sng" dirty="0">
              <a:solidFill>
                <a:srgbClr val="0070C0"/>
              </a:solidFill>
            </a:endParaRPr>
          </a:p>
        </p:txBody>
      </p:sp>
      <p:sp>
        <p:nvSpPr>
          <p:cNvPr id="6" name="Выгнутая влево стрелка 5"/>
          <p:cNvSpPr/>
          <p:nvPr/>
        </p:nvSpPr>
        <p:spPr>
          <a:xfrm>
            <a:off x="242887" y="1771650"/>
            <a:ext cx="385763" cy="12573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Прямоугольник 6"/>
          <p:cNvSpPr/>
          <p:nvPr/>
        </p:nvSpPr>
        <p:spPr>
          <a:xfrm>
            <a:off x="1585913" y="3420161"/>
            <a:ext cx="8915399" cy="430887"/>
          </a:xfrm>
          <a:prstGeom prst="rect">
            <a:avLst/>
          </a:prstGeom>
        </p:spPr>
        <p:txBody>
          <a:bodyPr wrap="square">
            <a:spAutoFit/>
          </a:bodyPr>
          <a:lstStyle/>
          <a:p>
            <a:pPr algn="ctr"/>
            <a:r>
              <a:rPr lang="ru-RU" sz="2200" b="1" u="sng" dirty="0" smtClean="0">
                <a:solidFill>
                  <a:schemeClr val="accent5">
                    <a:lumMod val="50000"/>
                  </a:schemeClr>
                </a:solidFill>
                <a:latin typeface="Times New Roman" pitchFamily="18" charset="0"/>
                <a:cs typeface="Times New Roman" pitchFamily="18" charset="0"/>
              </a:rPr>
              <a:t>Сформированное УУД означает </a:t>
            </a:r>
            <a:r>
              <a:rPr lang="ru-RU" sz="2200" b="1" i="1" u="sng" dirty="0" smtClean="0">
                <a:solidFill>
                  <a:schemeClr val="accent5">
                    <a:lumMod val="50000"/>
                  </a:schemeClr>
                </a:solidFill>
                <a:latin typeface="Times New Roman" pitchFamily="18" charset="0"/>
                <a:cs typeface="Times New Roman" pitchFamily="18" charset="0"/>
              </a:rPr>
              <a:t>наличие способности </a:t>
            </a:r>
            <a:r>
              <a:rPr lang="ru-RU" sz="2200" b="1" u="sng" dirty="0" smtClean="0">
                <a:solidFill>
                  <a:schemeClr val="accent5">
                    <a:lumMod val="50000"/>
                  </a:schemeClr>
                </a:solidFill>
                <a:latin typeface="Times New Roman" pitchFamily="18" charset="0"/>
                <a:cs typeface="Times New Roman" pitchFamily="18" charset="0"/>
              </a:rPr>
              <a:t>ученика</a:t>
            </a:r>
            <a:endParaRPr lang="ru-RU" sz="2200" u="sng" dirty="0"/>
          </a:p>
        </p:txBody>
      </p:sp>
      <p:sp>
        <p:nvSpPr>
          <p:cNvPr id="8" name="Прямоугольник 7"/>
          <p:cNvSpPr/>
          <p:nvPr/>
        </p:nvSpPr>
        <p:spPr>
          <a:xfrm>
            <a:off x="571500" y="4014788"/>
            <a:ext cx="10658475" cy="2246769"/>
          </a:xfrm>
          <a:prstGeom prst="rect">
            <a:avLst/>
          </a:prstGeom>
        </p:spPr>
        <p:txBody>
          <a:bodyPr wrap="square">
            <a:spAutoFit/>
          </a:bodyPr>
          <a:lstStyle/>
          <a:p>
            <a:pPr algn="just">
              <a:buFontTx/>
              <a:buChar char="-"/>
            </a:pPr>
            <a:r>
              <a:rPr lang="ru-RU" sz="2000" dirty="0" smtClean="0"/>
              <a:t> отбирать универсальное действие согласно поставленной учебной задаче;</a:t>
            </a:r>
          </a:p>
          <a:p>
            <a:pPr algn="just">
              <a:buFontTx/>
              <a:buChar char="-"/>
            </a:pPr>
            <a:r>
              <a:rPr lang="ru-RU" sz="2000" dirty="0" smtClean="0"/>
              <a:t> применять образцы построения пошаговых операций, составляющих то или иное действие;</a:t>
            </a:r>
          </a:p>
          <a:p>
            <a:pPr algn="just">
              <a:buFontTx/>
              <a:buChar char="-"/>
            </a:pPr>
            <a:r>
              <a:rPr lang="ru-RU" sz="2000" dirty="0" smtClean="0"/>
              <a:t> самостоятельно отбирать и совершать необходимые операции без пропусков и повторов;</a:t>
            </a:r>
          </a:p>
          <a:p>
            <a:pPr algn="just">
              <a:buFontTx/>
              <a:buChar char="-"/>
            </a:pPr>
            <a:r>
              <a:rPr lang="ru-RU" sz="2000" dirty="0" smtClean="0"/>
              <a:t> проверять используемое УУД с точки зрения его целесообразности и адекватности поставленной задаче;</a:t>
            </a:r>
          </a:p>
          <a:p>
            <a:pPr algn="just">
              <a:buFontTx/>
              <a:buChar char="-"/>
            </a:pPr>
            <a:r>
              <a:rPr lang="ru-RU" sz="2000" dirty="0" smtClean="0"/>
              <a:t> соотносить правильность совершенных операций с успешностью (</a:t>
            </a:r>
            <a:r>
              <a:rPr lang="ru-RU" sz="2000" dirty="0" err="1" smtClean="0"/>
              <a:t>неуспешностью</a:t>
            </a:r>
            <a:r>
              <a:rPr lang="ru-RU" sz="2000" dirty="0" smtClean="0"/>
              <a:t>) деятельности по решению учебной задачи.</a:t>
            </a:r>
            <a:endParaRPr lang="ru-RU"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04971" y="700088"/>
            <a:ext cx="2476517" cy="51433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cs typeface="Times New Roman" pitchFamily="18" charset="0"/>
              </a:rPr>
              <a:t>Виды УУД</a:t>
            </a:r>
            <a:endParaRPr lang="ru-RU" sz="2400" b="1" dirty="0">
              <a:solidFill>
                <a:schemeClr val="tx1"/>
              </a:solidFill>
              <a:cs typeface="Times New Roman" pitchFamily="18" charset="0"/>
            </a:endParaRPr>
          </a:p>
        </p:txBody>
      </p:sp>
      <p:sp>
        <p:nvSpPr>
          <p:cNvPr id="10" name="Стрелка вниз 9"/>
          <p:cNvSpPr/>
          <p:nvPr/>
        </p:nvSpPr>
        <p:spPr>
          <a:xfrm>
            <a:off x="2652688" y="1343010"/>
            <a:ext cx="1047757" cy="1214446"/>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1" name="Скругленный прямоугольник 10"/>
          <p:cNvSpPr/>
          <p:nvPr/>
        </p:nvSpPr>
        <p:spPr>
          <a:xfrm>
            <a:off x="1904971" y="2586038"/>
            <a:ext cx="2476517" cy="48577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cs typeface="Times New Roman" pitchFamily="18" charset="0"/>
              </a:rPr>
              <a:t>Группы УУД</a:t>
            </a:r>
            <a:endParaRPr lang="ru-RU" sz="2000" b="1" dirty="0">
              <a:solidFill>
                <a:schemeClr val="tx1"/>
              </a:solidFill>
              <a:cs typeface="Times New Roman" pitchFamily="18" charset="0"/>
            </a:endParaRPr>
          </a:p>
        </p:txBody>
      </p:sp>
      <p:sp>
        <p:nvSpPr>
          <p:cNvPr id="12" name="Скругленный прямоугольник 11"/>
          <p:cNvSpPr/>
          <p:nvPr/>
        </p:nvSpPr>
        <p:spPr>
          <a:xfrm>
            <a:off x="6572253" y="571480"/>
            <a:ext cx="4667283" cy="9286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schemeClr val="tx1"/>
                </a:solidFill>
                <a:latin typeface="Times New Roman" pitchFamily="18" charset="0"/>
                <a:cs typeface="Times New Roman" pitchFamily="18" charset="0"/>
              </a:rPr>
              <a:t>Познавательные</a:t>
            </a:r>
          </a:p>
          <a:p>
            <a:pPr algn="ctr"/>
            <a:r>
              <a:rPr lang="ru-RU" sz="2000" b="1" dirty="0" smtClean="0">
                <a:solidFill>
                  <a:schemeClr val="tx1"/>
                </a:solidFill>
                <a:latin typeface="Times New Roman" pitchFamily="18" charset="0"/>
                <a:cs typeface="Times New Roman" pitchFamily="18" charset="0"/>
              </a:rPr>
              <a:t>Коммуникативные</a:t>
            </a:r>
          </a:p>
          <a:p>
            <a:pPr algn="ctr"/>
            <a:r>
              <a:rPr lang="ru-RU" sz="2000" b="1" dirty="0" smtClean="0">
                <a:solidFill>
                  <a:schemeClr val="tx1"/>
                </a:solidFill>
                <a:latin typeface="Times New Roman" pitchFamily="18" charset="0"/>
                <a:cs typeface="Times New Roman" pitchFamily="18" charset="0"/>
              </a:rPr>
              <a:t>Регулятивные</a:t>
            </a:r>
            <a:endParaRPr lang="ru-RU" sz="2000" b="1" dirty="0">
              <a:solidFill>
                <a:schemeClr val="tx1"/>
              </a:solidFill>
              <a:latin typeface="Times New Roman" pitchFamily="18" charset="0"/>
              <a:cs typeface="Times New Roman" pitchFamily="18" charset="0"/>
            </a:endParaRPr>
          </a:p>
        </p:txBody>
      </p:sp>
      <p:sp>
        <p:nvSpPr>
          <p:cNvPr id="13" name="Скругленный прямоугольник 12"/>
          <p:cNvSpPr/>
          <p:nvPr/>
        </p:nvSpPr>
        <p:spPr>
          <a:xfrm>
            <a:off x="1809720" y="5286388"/>
            <a:ext cx="2857520" cy="92869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cs typeface="Times New Roman" pitchFamily="18" charset="0"/>
              </a:rPr>
              <a:t>Операциональная</a:t>
            </a:r>
            <a:r>
              <a:rPr lang="ru-RU" sz="2000" b="1" dirty="0" smtClean="0">
                <a:solidFill>
                  <a:schemeClr val="tx1"/>
                </a:solidFill>
                <a:cs typeface="Times New Roman" pitchFamily="18" charset="0"/>
              </a:rPr>
              <a:t> характеристика УУД</a:t>
            </a:r>
            <a:endParaRPr lang="ru-RU" sz="2000" b="1" dirty="0">
              <a:solidFill>
                <a:schemeClr val="tx1"/>
              </a:solidFill>
              <a:cs typeface="Times New Roman" pitchFamily="18" charset="0"/>
            </a:endParaRPr>
          </a:p>
        </p:txBody>
      </p:sp>
      <p:sp>
        <p:nvSpPr>
          <p:cNvPr id="14" name="Скругленный прямоугольник 13"/>
          <p:cNvSpPr/>
          <p:nvPr/>
        </p:nvSpPr>
        <p:spPr>
          <a:xfrm>
            <a:off x="6960096" y="1671638"/>
            <a:ext cx="4279440" cy="32695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600" b="1" dirty="0" smtClean="0">
              <a:solidFill>
                <a:schemeClr val="tx1"/>
              </a:solidFill>
              <a:latin typeface="Times New Roman" pitchFamily="18" charset="0"/>
              <a:cs typeface="Times New Roman" pitchFamily="18" charset="0"/>
            </a:endParaRPr>
          </a:p>
          <a:p>
            <a:pPr algn="ctr"/>
            <a:endParaRPr lang="ru-RU" sz="1600" b="1" dirty="0" smtClean="0">
              <a:solidFill>
                <a:schemeClr val="tx1"/>
              </a:solidFill>
              <a:latin typeface="Times New Roman" pitchFamily="18" charset="0"/>
              <a:cs typeface="Times New Roman" pitchFamily="18" charset="0"/>
            </a:endParaRPr>
          </a:p>
          <a:p>
            <a:pPr algn="ctr"/>
            <a:r>
              <a:rPr lang="ru-RU" b="1" dirty="0" smtClean="0">
                <a:solidFill>
                  <a:schemeClr val="tx1"/>
                </a:solidFill>
                <a:cs typeface="Times New Roman" pitchFamily="18" charset="0"/>
              </a:rPr>
              <a:t>1.Познавательные:</a:t>
            </a:r>
          </a:p>
          <a:p>
            <a:r>
              <a:rPr lang="ru-RU" b="1" dirty="0" smtClean="0">
                <a:solidFill>
                  <a:schemeClr val="tx1"/>
                </a:solidFill>
                <a:cs typeface="Times New Roman" pitchFamily="18" charset="0"/>
              </a:rPr>
              <a:t>-</a:t>
            </a:r>
            <a:r>
              <a:rPr lang="ru-RU" dirty="0" smtClean="0">
                <a:solidFill>
                  <a:schemeClr val="tx1"/>
                </a:solidFill>
                <a:cs typeface="Times New Roman" pitchFamily="18" charset="0"/>
              </a:rPr>
              <a:t>базовые логические действия</a:t>
            </a:r>
          </a:p>
          <a:p>
            <a:pPr>
              <a:buFontTx/>
              <a:buChar char="-"/>
            </a:pPr>
            <a:r>
              <a:rPr lang="ru-RU" dirty="0" smtClean="0">
                <a:solidFill>
                  <a:schemeClr val="tx1"/>
                </a:solidFill>
                <a:cs typeface="Times New Roman" pitchFamily="18" charset="0"/>
              </a:rPr>
              <a:t>базовые исследовательские действия</a:t>
            </a:r>
          </a:p>
          <a:p>
            <a:pPr>
              <a:buFontTx/>
              <a:buChar char="-"/>
            </a:pPr>
            <a:r>
              <a:rPr lang="ru-RU" dirty="0" smtClean="0">
                <a:solidFill>
                  <a:schemeClr val="tx1"/>
                </a:solidFill>
                <a:cs typeface="Times New Roman" pitchFamily="18" charset="0"/>
              </a:rPr>
              <a:t>работа с информацией </a:t>
            </a:r>
          </a:p>
          <a:p>
            <a:pPr algn="ctr"/>
            <a:r>
              <a:rPr lang="ru-RU" b="1" dirty="0" smtClean="0">
                <a:solidFill>
                  <a:schemeClr val="tx1"/>
                </a:solidFill>
                <a:cs typeface="Times New Roman" pitchFamily="18" charset="0"/>
              </a:rPr>
              <a:t>2.Коммуникативные:</a:t>
            </a:r>
          </a:p>
          <a:p>
            <a:r>
              <a:rPr lang="ru-RU" dirty="0" smtClean="0">
                <a:solidFill>
                  <a:schemeClr val="tx1"/>
                </a:solidFill>
                <a:cs typeface="Times New Roman" pitchFamily="18" charset="0"/>
              </a:rPr>
              <a:t>-  общение;</a:t>
            </a:r>
          </a:p>
          <a:p>
            <a:r>
              <a:rPr lang="ru-RU" dirty="0" smtClean="0">
                <a:solidFill>
                  <a:schemeClr val="tx1"/>
                </a:solidFill>
                <a:cs typeface="Times New Roman" pitchFamily="18" charset="0"/>
              </a:rPr>
              <a:t>- совместная деятельность</a:t>
            </a:r>
          </a:p>
          <a:p>
            <a:pPr algn="ctr"/>
            <a:r>
              <a:rPr lang="ru-RU" b="1" dirty="0" smtClean="0">
                <a:solidFill>
                  <a:schemeClr val="tx1"/>
                </a:solidFill>
                <a:cs typeface="Times New Roman" pitchFamily="18" charset="0"/>
              </a:rPr>
              <a:t>3.Регулятивные</a:t>
            </a:r>
            <a:r>
              <a:rPr lang="ru-RU" b="1" dirty="0">
                <a:solidFill>
                  <a:schemeClr val="tx1"/>
                </a:solidFill>
                <a:cs typeface="Times New Roman" pitchFamily="18" charset="0"/>
              </a:rPr>
              <a:t>:</a:t>
            </a:r>
          </a:p>
          <a:p>
            <a:r>
              <a:rPr lang="ru-RU" dirty="0" smtClean="0">
                <a:solidFill>
                  <a:schemeClr val="tx1"/>
                </a:solidFill>
                <a:cs typeface="Times New Roman" pitchFamily="18" charset="0"/>
              </a:rPr>
              <a:t>- самоорганизация;</a:t>
            </a:r>
            <a:endParaRPr lang="ru-RU" dirty="0">
              <a:solidFill>
                <a:schemeClr val="tx1"/>
              </a:solidFill>
              <a:cs typeface="Times New Roman" pitchFamily="18" charset="0"/>
            </a:endParaRPr>
          </a:p>
          <a:p>
            <a:pPr>
              <a:buFontTx/>
              <a:buChar char="-"/>
            </a:pPr>
            <a:r>
              <a:rPr lang="ru-RU" dirty="0" smtClean="0">
                <a:solidFill>
                  <a:schemeClr val="tx1"/>
                </a:solidFill>
                <a:cs typeface="Times New Roman" pitchFamily="18" charset="0"/>
              </a:rPr>
              <a:t>самоконтроль;</a:t>
            </a:r>
          </a:p>
          <a:p>
            <a:pPr>
              <a:buFontTx/>
              <a:buChar char="-"/>
            </a:pPr>
            <a:r>
              <a:rPr lang="ru-RU" dirty="0" smtClean="0">
                <a:solidFill>
                  <a:schemeClr val="tx1"/>
                </a:solidFill>
                <a:cs typeface="Times New Roman" pitchFamily="18" charset="0"/>
              </a:rPr>
              <a:t> эмоциональный интеллект</a:t>
            </a:r>
          </a:p>
          <a:p>
            <a:pPr algn="ctr"/>
            <a:endParaRPr lang="ru-RU" sz="1400" dirty="0" smtClean="0">
              <a:solidFill>
                <a:schemeClr val="tx1"/>
              </a:solidFill>
              <a:latin typeface="Times New Roman" pitchFamily="18" charset="0"/>
              <a:cs typeface="Times New Roman" pitchFamily="18" charset="0"/>
            </a:endParaRPr>
          </a:p>
          <a:p>
            <a:endParaRPr lang="ru-RU" sz="1400" dirty="0" smtClean="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15" name="Стрелка вниз 14"/>
          <p:cNvSpPr/>
          <p:nvPr/>
        </p:nvSpPr>
        <p:spPr>
          <a:xfrm>
            <a:off x="2676502" y="3400424"/>
            <a:ext cx="1047757" cy="1314451"/>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6" name="Стрелка вниз 15"/>
          <p:cNvSpPr/>
          <p:nvPr/>
        </p:nvSpPr>
        <p:spPr>
          <a:xfrm rot="5400000">
            <a:off x="4798210" y="511949"/>
            <a:ext cx="785818" cy="1047757"/>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5400000">
            <a:off x="5369714" y="5226857"/>
            <a:ext cx="785818" cy="1047757"/>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6667504" y="5286388"/>
            <a:ext cx="4533896" cy="8572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solidFill>
                  <a:schemeClr val="tx1"/>
                </a:solidFill>
                <a:cs typeface="Times New Roman" pitchFamily="18" charset="0"/>
              </a:rPr>
              <a:t>Операции, раскрывающие каждое универсальное действие. </a:t>
            </a:r>
            <a:endParaRPr lang="ru-RU" b="1" dirty="0">
              <a:solidFill>
                <a:schemeClr val="tx1"/>
              </a:solidFill>
              <a:cs typeface="Times New Roman" pitchFamily="18" charset="0"/>
            </a:endParaRPr>
          </a:p>
        </p:txBody>
      </p:sp>
      <p:sp>
        <p:nvSpPr>
          <p:cNvPr id="19" name="Стрелка вниз 18"/>
          <p:cNvSpPr/>
          <p:nvPr/>
        </p:nvSpPr>
        <p:spPr>
          <a:xfrm rot="5400000">
            <a:off x="5001410" y="2593175"/>
            <a:ext cx="785818" cy="1047757"/>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TextBox 19"/>
          <p:cNvSpPr txBox="1"/>
          <p:nvPr/>
        </p:nvSpPr>
        <p:spPr>
          <a:xfrm>
            <a:off x="0" y="1328738"/>
            <a:ext cx="1814513" cy="3416320"/>
          </a:xfrm>
          <a:prstGeom prst="rect">
            <a:avLst/>
          </a:prstGeom>
          <a:noFill/>
        </p:spPr>
        <p:txBody>
          <a:bodyPr wrap="square" rtlCol="0">
            <a:spAutoFit/>
          </a:bodyPr>
          <a:lstStyle/>
          <a:p>
            <a:pPr algn="ctr"/>
            <a:r>
              <a:rPr lang="ru-RU" b="1" i="1" dirty="0" smtClean="0">
                <a:solidFill>
                  <a:srgbClr val="FF0000"/>
                </a:solidFill>
              </a:rPr>
              <a:t>Задача:</a:t>
            </a:r>
          </a:p>
          <a:p>
            <a:pPr algn="ctr"/>
            <a:endParaRPr lang="ru-RU" sz="900" b="1" i="1" dirty="0" smtClean="0">
              <a:solidFill>
                <a:srgbClr val="FF0000"/>
              </a:solidFill>
            </a:endParaRPr>
          </a:p>
          <a:p>
            <a:pPr algn="ctr"/>
            <a:r>
              <a:rPr lang="ru-RU" i="1" dirty="0" smtClean="0">
                <a:solidFill>
                  <a:srgbClr val="FF0000"/>
                </a:solidFill>
              </a:rPr>
              <a:t>обеспечить </a:t>
            </a:r>
          </a:p>
          <a:p>
            <a:pPr algn="ctr"/>
            <a:endParaRPr lang="ru-RU" sz="900" i="1" dirty="0" smtClean="0">
              <a:solidFill>
                <a:srgbClr val="FF0000"/>
              </a:solidFill>
            </a:endParaRPr>
          </a:p>
          <a:p>
            <a:pPr algn="ctr"/>
            <a:r>
              <a:rPr lang="ru-RU" i="1" dirty="0" smtClean="0">
                <a:solidFill>
                  <a:srgbClr val="FF0000"/>
                </a:solidFill>
              </a:rPr>
              <a:t>формирование </a:t>
            </a:r>
          </a:p>
          <a:p>
            <a:pPr algn="ctr"/>
            <a:endParaRPr lang="ru-RU" sz="900" i="1" dirty="0" smtClean="0">
              <a:solidFill>
                <a:srgbClr val="FF0000"/>
              </a:solidFill>
            </a:endParaRPr>
          </a:p>
          <a:p>
            <a:pPr algn="ctr"/>
            <a:r>
              <a:rPr lang="ru-RU" i="1" dirty="0" smtClean="0">
                <a:solidFill>
                  <a:srgbClr val="FF0000"/>
                </a:solidFill>
              </a:rPr>
              <a:t>и применение</a:t>
            </a:r>
          </a:p>
          <a:p>
            <a:pPr algn="ctr"/>
            <a:endParaRPr lang="ru-RU" sz="900" i="1" dirty="0" smtClean="0">
              <a:solidFill>
                <a:srgbClr val="FF0000"/>
              </a:solidFill>
            </a:endParaRPr>
          </a:p>
          <a:p>
            <a:pPr algn="ctr"/>
            <a:r>
              <a:rPr lang="ru-RU" b="1" i="1" dirty="0" smtClean="0">
                <a:solidFill>
                  <a:srgbClr val="FF0000"/>
                </a:solidFill>
              </a:rPr>
              <a:t>операционного  </a:t>
            </a:r>
          </a:p>
          <a:p>
            <a:pPr algn="ctr"/>
            <a:endParaRPr lang="ru-RU" sz="900" b="1" i="1" dirty="0" smtClean="0">
              <a:solidFill>
                <a:srgbClr val="FF0000"/>
              </a:solidFill>
            </a:endParaRPr>
          </a:p>
          <a:p>
            <a:pPr algn="ctr"/>
            <a:r>
              <a:rPr lang="ru-RU" b="1" i="1" dirty="0" smtClean="0">
                <a:solidFill>
                  <a:srgbClr val="FF0000"/>
                </a:solidFill>
              </a:rPr>
              <a:t>состава </a:t>
            </a:r>
          </a:p>
          <a:p>
            <a:pPr algn="ctr"/>
            <a:endParaRPr lang="ru-RU" sz="900" b="1" i="1" dirty="0" smtClean="0">
              <a:solidFill>
                <a:srgbClr val="FF0000"/>
              </a:solidFill>
            </a:endParaRPr>
          </a:p>
          <a:p>
            <a:pPr algn="ctr"/>
            <a:r>
              <a:rPr lang="ru-RU" b="1" i="1" dirty="0" smtClean="0">
                <a:solidFill>
                  <a:srgbClr val="FF0000"/>
                </a:solidFill>
              </a:rPr>
              <a:t>действия </a:t>
            </a:r>
          </a:p>
          <a:p>
            <a:endParaRPr lang="ru-RU" dirty="0" smtClean="0"/>
          </a:p>
          <a:p>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006" y="274637"/>
            <a:ext cx="10515600" cy="1325563"/>
          </a:xfrm>
        </p:spPr>
        <p:txBody>
          <a:bodyPr>
            <a:normAutofit/>
          </a:bodyPr>
          <a:lstStyle/>
          <a:p>
            <a:pPr algn="ctr"/>
            <a:r>
              <a:rPr lang="ru-RU" sz="2800" b="1" dirty="0" err="1">
                <a:solidFill>
                  <a:srgbClr val="990033"/>
                </a:solidFill>
                <a:latin typeface="+mn-lt"/>
                <a:cs typeface="Times New Roman" pitchFamily="18" charset="0"/>
              </a:rPr>
              <a:t>Операциональная</a:t>
            </a:r>
            <a:r>
              <a:rPr lang="ru-RU" sz="2800" b="1" dirty="0">
                <a:solidFill>
                  <a:srgbClr val="990033"/>
                </a:solidFill>
                <a:latin typeface="+mn-lt"/>
                <a:cs typeface="Times New Roman" pitchFamily="18" charset="0"/>
              </a:rPr>
              <a:t> характеристика познавательных универсальных учебных действий, отражающих мыслительные операции</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702495775"/>
              </p:ext>
            </p:extLst>
          </p:nvPr>
        </p:nvGraphicFramePr>
        <p:xfrm>
          <a:off x="1114696" y="1600200"/>
          <a:ext cx="10345784" cy="4572000"/>
        </p:xfrm>
        <a:graphic>
          <a:graphicData uri="http://schemas.openxmlformats.org/drawingml/2006/table">
            <a:tbl>
              <a:tblPr firstRow="1" bandRow="1">
                <a:tableStyleId>{BC89EF96-8CEA-46FF-86C4-4CE0E7609802}</a:tableStyleId>
              </a:tblPr>
              <a:tblGrid>
                <a:gridCol w="990787"/>
                <a:gridCol w="3014604"/>
                <a:gridCol w="6340393"/>
              </a:tblGrid>
              <a:tr h="370840">
                <a:tc>
                  <a:txBody>
                    <a:bodyPr/>
                    <a:lstStyle/>
                    <a:p>
                      <a:pPr algn="ctr"/>
                      <a:r>
                        <a:rPr lang="ru-RU" dirty="0" smtClean="0"/>
                        <a:t>№ </a:t>
                      </a:r>
                      <a:r>
                        <a:rPr lang="ru-RU" dirty="0" err="1" smtClean="0"/>
                        <a:t>п</a:t>
                      </a:r>
                      <a:r>
                        <a:rPr lang="ru-RU" dirty="0" smtClean="0"/>
                        <a:t>/</a:t>
                      </a:r>
                      <a:r>
                        <a:rPr lang="ru-RU" dirty="0" err="1" smtClean="0"/>
                        <a:t>п</a:t>
                      </a:r>
                      <a:endParaRPr lang="ru-RU" dirty="0">
                        <a:latin typeface="Times New Roman" pitchFamily="18" charset="0"/>
                        <a:cs typeface="Times New Roman" pitchFamily="18" charset="0"/>
                      </a:endParaRPr>
                    </a:p>
                  </a:txBody>
                  <a:tcPr/>
                </a:tc>
                <a:tc>
                  <a:txBody>
                    <a:bodyPr/>
                    <a:lstStyle/>
                    <a:p>
                      <a:pPr algn="ctr"/>
                      <a:r>
                        <a:rPr lang="ru-RU" dirty="0" smtClean="0"/>
                        <a:t>Универсальное учебное действие</a:t>
                      </a:r>
                      <a:endParaRPr lang="ru-RU" dirty="0">
                        <a:latin typeface="Times New Roman" pitchFamily="18" charset="0"/>
                        <a:cs typeface="Times New Roman" pitchFamily="18" charset="0"/>
                      </a:endParaRPr>
                    </a:p>
                  </a:txBody>
                  <a:tcPr/>
                </a:tc>
                <a:tc>
                  <a:txBody>
                    <a:bodyPr/>
                    <a:lstStyle/>
                    <a:p>
                      <a:pPr algn="ctr"/>
                      <a:r>
                        <a:rPr lang="ru-RU" dirty="0" smtClean="0"/>
                        <a:t>Операции, входящие в данное действие (осуществляет обучающийся)</a:t>
                      </a:r>
                      <a:endParaRPr lang="ru-RU" dirty="0">
                        <a:latin typeface="Times New Roman" pitchFamily="18" charset="0"/>
                        <a:cs typeface="Times New Roman" pitchFamily="18" charset="0"/>
                      </a:endParaRPr>
                    </a:p>
                  </a:txBody>
                  <a:tcPr/>
                </a:tc>
              </a:tr>
              <a:tr h="370840">
                <a:tc>
                  <a:txBody>
                    <a:bodyPr/>
                    <a:lstStyle/>
                    <a:p>
                      <a:pPr marL="342900" indent="-342900" algn="ctr">
                        <a:buFont typeface="+mj-lt"/>
                        <a:buNone/>
                      </a:pPr>
                      <a:r>
                        <a:rPr lang="ru-RU" dirty="0" smtClean="0"/>
                        <a:t>1.</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t>Анализ</a:t>
                      </a:r>
                      <a:endParaRPr lang="ru-RU" dirty="0">
                        <a:latin typeface="Times New Roman" pitchFamily="18" charset="0"/>
                        <a:cs typeface="Times New Roman" pitchFamily="18" charset="0"/>
                      </a:endParaRPr>
                    </a:p>
                  </a:txBody>
                  <a:tcPr/>
                </a:tc>
                <a:tc>
                  <a:txBody>
                    <a:bodyPr/>
                    <a:lstStyle/>
                    <a:p>
                      <a:pPr>
                        <a:buFontTx/>
                        <a:buChar char="-"/>
                      </a:pPr>
                      <a:r>
                        <a:rPr lang="ru-RU" sz="1600" dirty="0" smtClean="0"/>
                        <a:t> разделяю объект</a:t>
                      </a:r>
                      <a:r>
                        <a:rPr lang="ru-RU" sz="1600" baseline="0" dirty="0" smtClean="0"/>
                        <a:t> на основные части, (элементарный);</a:t>
                      </a:r>
                    </a:p>
                    <a:p>
                      <a:pPr>
                        <a:buFontTx/>
                        <a:buChar char="-"/>
                      </a:pPr>
                      <a:r>
                        <a:rPr lang="ru-RU" sz="1600" baseline="0" dirty="0" smtClean="0"/>
                        <a:t> называю установленные элементы;</a:t>
                      </a:r>
                    </a:p>
                    <a:p>
                      <a:pPr>
                        <a:buFontTx/>
                        <a:buChar char="-"/>
                      </a:pPr>
                      <a:r>
                        <a:rPr lang="ru-RU" sz="1600" baseline="0" dirty="0" smtClean="0"/>
                        <a:t> устанавливаю и характеризую особенности каждого элемента;</a:t>
                      </a:r>
                    </a:p>
                    <a:p>
                      <a:pPr>
                        <a:buFontTx/>
                        <a:buChar char="-"/>
                      </a:pPr>
                      <a:r>
                        <a:rPr lang="ru-RU" sz="1600" baseline="0" dirty="0" smtClean="0"/>
                        <a:t> устанавливаю причинно-следственные связи и зависимости между объектами</a:t>
                      </a:r>
                      <a:endParaRPr lang="ru-RU" sz="1600" dirty="0">
                        <a:latin typeface="Times New Roman" pitchFamily="18" charset="0"/>
                        <a:cs typeface="Times New Roman" pitchFamily="18" charset="0"/>
                      </a:endParaRPr>
                    </a:p>
                  </a:txBody>
                  <a:tcPr/>
                </a:tc>
              </a:tr>
              <a:tr h="370840">
                <a:tc>
                  <a:txBody>
                    <a:bodyPr/>
                    <a:lstStyle/>
                    <a:p>
                      <a:pPr marL="342900" indent="-342900" algn="ctr">
                        <a:buFont typeface="+mj-lt"/>
                        <a:buNone/>
                      </a:pPr>
                      <a:r>
                        <a:rPr lang="ru-RU" dirty="0" smtClean="0"/>
                        <a:t>2.</a:t>
                      </a:r>
                      <a:endParaRPr lang="ru-RU" dirty="0">
                        <a:latin typeface="Times New Roman" pitchFamily="18" charset="0"/>
                        <a:cs typeface="Times New Roman" pitchFamily="18" charset="0"/>
                      </a:endParaRPr>
                    </a:p>
                  </a:txBody>
                  <a:tcPr/>
                </a:tc>
                <a:tc>
                  <a:txBody>
                    <a:bodyPr/>
                    <a:lstStyle/>
                    <a:p>
                      <a:pPr algn="ctr"/>
                      <a:r>
                        <a:rPr lang="ru-RU" dirty="0" smtClean="0"/>
                        <a:t>Синтез</a:t>
                      </a:r>
                      <a:endParaRPr lang="ru-RU" dirty="0">
                        <a:latin typeface="Times New Roman" pitchFamily="18" charset="0"/>
                        <a:cs typeface="Times New Roman" pitchFamily="18" charset="0"/>
                      </a:endParaRPr>
                    </a:p>
                  </a:txBody>
                  <a:tcPr/>
                </a:tc>
                <a:tc>
                  <a:txBody>
                    <a:bodyPr/>
                    <a:lstStyle/>
                    <a:p>
                      <a:pPr>
                        <a:buFontTx/>
                        <a:buChar char="-"/>
                      </a:pPr>
                      <a:r>
                        <a:rPr lang="ru-RU" sz="1600" dirty="0" smtClean="0"/>
                        <a:t> анализирую составные части объекта;</a:t>
                      </a:r>
                    </a:p>
                    <a:p>
                      <a:pPr>
                        <a:buFontTx/>
                        <a:buChar char="-"/>
                      </a:pPr>
                      <a:r>
                        <a:rPr lang="ru-RU" sz="1600" dirty="0" smtClean="0"/>
                        <a:t> называю признак объединения частей объектов;</a:t>
                      </a:r>
                    </a:p>
                    <a:p>
                      <a:pPr>
                        <a:buFontTx/>
                        <a:buChar char="-"/>
                      </a:pPr>
                      <a:r>
                        <a:rPr lang="ru-RU" sz="1600" dirty="0" smtClean="0"/>
                        <a:t> объединяю части объекта (все объекты) в единое целое</a:t>
                      </a:r>
                      <a:endParaRPr lang="ru-RU" sz="1600" dirty="0">
                        <a:latin typeface="Times New Roman" pitchFamily="18" charset="0"/>
                        <a:cs typeface="Times New Roman" pitchFamily="18" charset="0"/>
                      </a:endParaRPr>
                    </a:p>
                  </a:txBody>
                  <a:tcPr/>
                </a:tc>
              </a:tr>
              <a:tr h="370840">
                <a:tc>
                  <a:txBody>
                    <a:bodyPr/>
                    <a:lstStyle/>
                    <a:p>
                      <a:pPr marL="342900" indent="-342900" algn="ctr">
                        <a:buFont typeface="+mj-lt"/>
                        <a:buNone/>
                      </a:pPr>
                      <a:r>
                        <a:rPr lang="ru-RU" dirty="0" smtClean="0"/>
                        <a:t>3.</a:t>
                      </a:r>
                      <a:endParaRPr lang="ru-RU" dirty="0">
                        <a:latin typeface="Times New Roman" pitchFamily="18" charset="0"/>
                        <a:cs typeface="Times New Roman" pitchFamily="18" charset="0"/>
                      </a:endParaRPr>
                    </a:p>
                  </a:txBody>
                  <a:tcPr/>
                </a:tc>
                <a:tc>
                  <a:txBody>
                    <a:bodyPr/>
                    <a:lstStyle/>
                    <a:p>
                      <a:pPr algn="ctr"/>
                      <a:r>
                        <a:rPr lang="ru-RU" dirty="0" smtClean="0"/>
                        <a:t>Сравнение </a:t>
                      </a:r>
                      <a:endParaRPr lang="ru-RU" dirty="0">
                        <a:latin typeface="Times New Roman" pitchFamily="18" charset="0"/>
                        <a:cs typeface="Times New Roman" pitchFamily="18" charset="0"/>
                      </a:endParaRPr>
                    </a:p>
                  </a:txBody>
                  <a:tcPr/>
                </a:tc>
                <a:tc>
                  <a:txBody>
                    <a:bodyPr/>
                    <a:lstStyle/>
                    <a:p>
                      <a:pPr>
                        <a:buFontTx/>
                        <a:buChar char="-"/>
                      </a:pPr>
                      <a:r>
                        <a:rPr lang="ru-RU" sz="1600" baseline="0" dirty="0" smtClean="0"/>
                        <a:t> называю сравниваемые объекты;</a:t>
                      </a:r>
                    </a:p>
                    <a:p>
                      <a:pPr>
                        <a:buFontTx/>
                        <a:buChar char="-"/>
                      </a:pPr>
                      <a:r>
                        <a:rPr lang="ru-RU" sz="1600" baseline="0" dirty="0" smtClean="0"/>
                        <a:t> устанавливаю основания (признаки) для сравнения;</a:t>
                      </a:r>
                    </a:p>
                    <a:p>
                      <a:pPr>
                        <a:buFontTx/>
                        <a:buChar char="-"/>
                      </a:pPr>
                      <a:r>
                        <a:rPr lang="ru-RU" sz="1600" baseline="0" dirty="0" smtClean="0"/>
                        <a:t> сопоставляю характеристики объектов, используя изученный алгоритм: найти общее, тождественное; выделить различное, индивидуальное, своеобразное;</a:t>
                      </a:r>
                    </a:p>
                    <a:p>
                      <a:pPr>
                        <a:buFontTx/>
                        <a:buChar char="-"/>
                      </a:pPr>
                      <a:r>
                        <a:rPr lang="ru-RU" sz="1600" baseline="0" dirty="0" smtClean="0"/>
                        <a:t> формирую (по образцу или самостоятельно) вывод о результатах сравнения</a:t>
                      </a:r>
                      <a:endParaRPr lang="ru-RU" sz="1600" dirty="0">
                        <a:latin typeface="Times New Roman" pitchFamily="18" charset="0"/>
                        <a:cs typeface="Times New Roman" pitchFamily="18" charset="0"/>
                      </a:endParaRPr>
                    </a:p>
                  </a:txBody>
                  <a:tcPr/>
                </a:tc>
              </a:tr>
            </a:tbl>
          </a:graphicData>
        </a:graphic>
      </p:graphicFrame>
      <p:sp>
        <p:nvSpPr>
          <p:cNvPr id="5" name="TextBox 4"/>
          <p:cNvSpPr txBox="1"/>
          <p:nvPr/>
        </p:nvSpPr>
        <p:spPr>
          <a:xfrm>
            <a:off x="261257" y="217714"/>
            <a:ext cx="1602377" cy="369332"/>
          </a:xfrm>
          <a:prstGeom prst="rect">
            <a:avLst/>
          </a:prstGeom>
          <a:noFill/>
        </p:spPr>
        <p:txBody>
          <a:bodyPr wrap="square" rtlCol="0">
            <a:spAutoFit/>
          </a:bodyPr>
          <a:lstStyle/>
          <a:p>
            <a:r>
              <a:rPr lang="ru-RU" b="1" dirty="0" smtClean="0">
                <a:solidFill>
                  <a:srgbClr val="FF0000"/>
                </a:solidFill>
              </a:rPr>
              <a:t>ПРИМЕР</a:t>
            </a:r>
            <a:endParaRPr lang="ru-RU" b="1" dirty="0">
              <a:solidFill>
                <a:srgbClr val="FF0000"/>
              </a:solidFill>
            </a:endParaRPr>
          </a:p>
        </p:txBody>
      </p:sp>
    </p:spTree>
    <p:extLst>
      <p:ext uri="{BB962C8B-B14F-4D97-AF65-F5344CB8AC3E}">
        <p14:creationId xmlns:p14="http://schemas.microsoft.com/office/powerpoint/2010/main" val="2742030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3026" y="1673194"/>
            <a:ext cx="10458450" cy="2246769"/>
          </a:xfrm>
          <a:prstGeom prst="rect">
            <a:avLst/>
          </a:prstGeom>
        </p:spPr>
        <p:txBody>
          <a:bodyPr wrap="square">
            <a:spAutoFit/>
          </a:bodyPr>
          <a:lstStyle/>
          <a:p>
            <a:pPr algn="just"/>
            <a:r>
              <a:rPr lang="ru-RU" sz="2000" dirty="0" smtClean="0"/>
              <a:t>9. </a:t>
            </a:r>
            <a:r>
              <a:rPr lang="ru-RU" sz="2000" b="1" dirty="0" smtClean="0"/>
              <a:t>образовательная </a:t>
            </a:r>
            <a:r>
              <a:rPr lang="ru-RU" sz="2000" b="1" dirty="0"/>
              <a:t>программа </a:t>
            </a:r>
            <a:r>
              <a:rPr lang="ru-RU" sz="2000" dirty="0"/>
              <a:t>- комплекс основных характеристик образования (объем, содержание, планируемые результаты) и организационно-педагогических условий,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оценочных и методических материалов, а также в предусмотренных настоящим Федеральным законом случаях в виде рабочей программы воспитания, календарного плана воспитательной работы, форм аттестации;</a:t>
            </a:r>
          </a:p>
        </p:txBody>
      </p:sp>
      <p:sp>
        <p:nvSpPr>
          <p:cNvPr id="3" name="Прямоугольник 2"/>
          <p:cNvSpPr/>
          <p:nvPr/>
        </p:nvSpPr>
        <p:spPr>
          <a:xfrm>
            <a:off x="1414463" y="3886200"/>
            <a:ext cx="10333400" cy="2554545"/>
          </a:xfrm>
          <a:prstGeom prst="rect">
            <a:avLst/>
          </a:prstGeom>
        </p:spPr>
        <p:txBody>
          <a:bodyPr wrap="square">
            <a:spAutoFit/>
          </a:bodyPr>
          <a:lstStyle/>
          <a:p>
            <a:pPr indent="180000" algn="just"/>
            <a:r>
              <a:rPr lang="ru-RU" sz="2000" dirty="0"/>
              <a:t>10.1) </a:t>
            </a:r>
            <a:r>
              <a:rPr lang="ru-RU" sz="2000" b="1" dirty="0"/>
              <a:t>федеральная основная общеобразовательная программа </a:t>
            </a:r>
            <a:r>
              <a:rPr lang="ru-RU" sz="2000" dirty="0"/>
              <a:t>- 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a:p>
            <a:pPr algn="just"/>
            <a:r>
              <a:rPr lang="ru-RU" sz="2000" b="1" dirty="0"/>
              <a:t>(п. 10.1 введен Федеральным </a:t>
            </a:r>
            <a:r>
              <a:rPr lang="ru-RU" sz="2000" b="1" dirty="0" smtClean="0"/>
              <a:t> законом от </a:t>
            </a:r>
            <a:r>
              <a:rPr lang="ru-RU" sz="2000" b="1" dirty="0"/>
              <a:t>24.09.2022 N 371-ФЗ)</a:t>
            </a:r>
            <a:endParaRPr lang="ru-RU" sz="2000" b="1" i="0" dirty="0">
              <a:effectLst/>
            </a:endParaRPr>
          </a:p>
        </p:txBody>
      </p:sp>
      <p:sp>
        <p:nvSpPr>
          <p:cNvPr id="4" name="Прямоугольник 3"/>
          <p:cNvSpPr/>
          <p:nvPr/>
        </p:nvSpPr>
        <p:spPr>
          <a:xfrm>
            <a:off x="1100139" y="1071563"/>
            <a:ext cx="10844212" cy="461665"/>
          </a:xfrm>
          <a:prstGeom prst="rect">
            <a:avLst/>
          </a:prstGeom>
        </p:spPr>
        <p:txBody>
          <a:bodyPr wrap="square">
            <a:spAutoFit/>
          </a:bodyPr>
          <a:lstStyle/>
          <a:p>
            <a:pPr algn="r"/>
            <a:r>
              <a:rPr lang="ru-RU" sz="2400" b="1" dirty="0">
                <a:solidFill>
                  <a:srgbClr val="C00000"/>
                </a:solidFill>
              </a:rPr>
              <a:t>Статья 2. Основные понятия, используемые в настоящем Федеральном закон</a:t>
            </a:r>
            <a:r>
              <a:rPr lang="ru-RU" b="1" dirty="0">
                <a:solidFill>
                  <a:srgbClr val="C00000"/>
                </a:solidFill>
                <a:latin typeface="Arial" panose="020B0604020202020204" pitchFamily="34" charset="0"/>
              </a:rPr>
              <a:t>е</a:t>
            </a:r>
            <a:endParaRPr lang="ru-RU" dirty="0">
              <a:solidFill>
                <a:srgbClr val="C00000"/>
              </a:solidFill>
            </a:endParaRPr>
          </a:p>
        </p:txBody>
      </p:sp>
      <p:pic>
        <p:nvPicPr>
          <p:cNvPr id="5" name="Рисунок 4"/>
          <p:cNvPicPr>
            <a:picLocks noChangeAspect="1"/>
          </p:cNvPicPr>
          <p:nvPr/>
        </p:nvPicPr>
        <p:blipFill>
          <a:blip r:embed="rId2" cstate="print"/>
          <a:stretch>
            <a:fillRect/>
          </a:stretch>
        </p:blipFill>
        <p:spPr>
          <a:xfrm>
            <a:off x="175703" y="-1"/>
            <a:ext cx="1067309" cy="1585913"/>
          </a:xfrm>
          <a:prstGeom prst="rect">
            <a:avLst/>
          </a:prstGeom>
        </p:spPr>
      </p:pic>
      <p:sp>
        <p:nvSpPr>
          <p:cNvPr id="6" name="Прямоугольник 5"/>
          <p:cNvSpPr/>
          <p:nvPr/>
        </p:nvSpPr>
        <p:spPr>
          <a:xfrm>
            <a:off x="2719386" y="0"/>
            <a:ext cx="7967663" cy="954107"/>
          </a:xfrm>
          <a:prstGeom prst="rect">
            <a:avLst/>
          </a:prstGeom>
        </p:spPr>
        <p:txBody>
          <a:bodyPr wrap="square">
            <a:spAutoFit/>
          </a:bodyPr>
          <a:lstStyle/>
          <a:p>
            <a:pPr algn="ctr"/>
            <a:r>
              <a:rPr lang="ru-RU" sz="2800" b="1" dirty="0" smtClean="0">
                <a:solidFill>
                  <a:srgbClr val="C00000"/>
                </a:solidFill>
              </a:rPr>
              <a:t>Федеральный закон от 29.12.2012 N 273-ФЗ  </a:t>
            </a:r>
          </a:p>
          <a:p>
            <a:pPr algn="ctr"/>
            <a:r>
              <a:rPr lang="ru-RU" sz="2800" b="1" dirty="0" smtClean="0">
                <a:solidFill>
                  <a:srgbClr val="C00000"/>
                </a:solidFill>
              </a:rPr>
              <a:t>"Об образовании в Российской Федерации"</a:t>
            </a:r>
            <a:endParaRPr lang="ru-RU" sz="2800" b="1" dirty="0">
              <a:solidFill>
                <a:srgbClr val="C00000"/>
              </a:solidFill>
            </a:endParaRPr>
          </a:p>
        </p:txBody>
      </p:sp>
    </p:spTree>
    <p:extLst>
      <p:ext uri="{BB962C8B-B14F-4D97-AF65-F5344CB8AC3E}">
        <p14:creationId xmlns:p14="http://schemas.microsoft.com/office/powerpoint/2010/main" val="33925142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4065426093"/>
              </p:ext>
            </p:extLst>
          </p:nvPr>
        </p:nvGraphicFramePr>
        <p:xfrm>
          <a:off x="1306285" y="357166"/>
          <a:ext cx="9945189" cy="5547360"/>
        </p:xfrm>
        <a:graphic>
          <a:graphicData uri="http://schemas.openxmlformats.org/drawingml/2006/table">
            <a:tbl>
              <a:tblPr firstRow="1" bandRow="1">
                <a:tableStyleId>{BC89EF96-8CEA-46FF-86C4-4CE0E7609802}</a:tableStyleId>
              </a:tblPr>
              <a:tblGrid>
                <a:gridCol w="961666"/>
                <a:gridCol w="3061295"/>
                <a:gridCol w="5922228"/>
              </a:tblGrid>
              <a:tr h="370840">
                <a:tc>
                  <a:txBody>
                    <a:bodyPr/>
                    <a:lstStyle/>
                    <a:p>
                      <a:pPr algn="ctr"/>
                      <a:r>
                        <a:rPr lang="ru-RU" dirty="0" smtClean="0"/>
                        <a:t>№ </a:t>
                      </a:r>
                      <a:r>
                        <a:rPr lang="ru-RU" dirty="0" err="1" smtClean="0"/>
                        <a:t>п</a:t>
                      </a:r>
                      <a:r>
                        <a:rPr lang="ru-RU" dirty="0" smtClean="0"/>
                        <a:t>/</a:t>
                      </a:r>
                      <a:r>
                        <a:rPr lang="ru-RU" dirty="0" err="1" smtClean="0"/>
                        <a:t>п</a:t>
                      </a:r>
                      <a:endParaRPr lang="ru-RU" dirty="0">
                        <a:latin typeface="Times New Roman" pitchFamily="18" charset="0"/>
                        <a:cs typeface="Times New Roman" pitchFamily="18" charset="0"/>
                      </a:endParaRPr>
                    </a:p>
                  </a:txBody>
                  <a:tcPr/>
                </a:tc>
                <a:tc>
                  <a:txBody>
                    <a:bodyPr/>
                    <a:lstStyle/>
                    <a:p>
                      <a:pPr algn="ctr"/>
                      <a:r>
                        <a:rPr lang="ru-RU" dirty="0" smtClean="0"/>
                        <a:t>Универсальное учебное действие</a:t>
                      </a:r>
                      <a:endParaRPr lang="ru-RU" dirty="0">
                        <a:latin typeface="Times New Roman" pitchFamily="18" charset="0"/>
                        <a:cs typeface="Times New Roman" pitchFamily="18" charset="0"/>
                      </a:endParaRPr>
                    </a:p>
                  </a:txBody>
                  <a:tcPr/>
                </a:tc>
                <a:tc>
                  <a:txBody>
                    <a:bodyPr/>
                    <a:lstStyle/>
                    <a:p>
                      <a:pPr algn="ctr"/>
                      <a:r>
                        <a:rPr lang="ru-RU" dirty="0" smtClean="0"/>
                        <a:t>Операции, входящие в данное действие (осуществляет обучающийся)</a:t>
                      </a:r>
                      <a:endParaRPr lang="ru-RU" dirty="0">
                        <a:latin typeface="Times New Roman" pitchFamily="18" charset="0"/>
                        <a:cs typeface="Times New Roman" pitchFamily="18" charset="0"/>
                      </a:endParaRPr>
                    </a:p>
                  </a:txBody>
                  <a:tcPr/>
                </a:tc>
              </a:tr>
              <a:tr h="370840">
                <a:tc>
                  <a:txBody>
                    <a:bodyPr/>
                    <a:lstStyle/>
                    <a:p>
                      <a:pPr marL="342900" indent="-342900" algn="ctr">
                        <a:buFont typeface="+mj-lt"/>
                        <a:buNone/>
                      </a:pPr>
                      <a:r>
                        <a:rPr lang="ru-RU" dirty="0" smtClean="0"/>
                        <a:t>4.</a:t>
                      </a:r>
                      <a:endParaRPr lang="ru-RU" dirty="0">
                        <a:solidFill>
                          <a:schemeClr val="tx1"/>
                        </a:solidFill>
                        <a:latin typeface="Times New Roman" pitchFamily="18" charset="0"/>
                        <a:cs typeface="Times New Roman" pitchFamily="18" charset="0"/>
                      </a:endParaRPr>
                    </a:p>
                  </a:txBody>
                  <a:tcPr/>
                </a:tc>
                <a:tc>
                  <a:txBody>
                    <a:bodyPr/>
                    <a:lstStyle/>
                    <a:p>
                      <a:r>
                        <a:rPr lang="ru-RU" dirty="0" smtClean="0"/>
                        <a:t>Абстрагирование</a:t>
                      </a:r>
                      <a:endParaRPr lang="ru-RU" dirty="0">
                        <a:latin typeface="Times New Roman" pitchFamily="18" charset="0"/>
                        <a:cs typeface="Times New Roman" pitchFamily="18" charset="0"/>
                      </a:endParaRPr>
                    </a:p>
                  </a:txBody>
                  <a:tcPr/>
                </a:tc>
                <a:tc>
                  <a:txBody>
                    <a:bodyPr/>
                    <a:lstStyle/>
                    <a:p>
                      <a:pPr>
                        <a:buFontTx/>
                        <a:buChar char="-"/>
                      </a:pPr>
                      <a:r>
                        <a:rPr lang="ru-RU" sz="1600" dirty="0" smtClean="0"/>
                        <a:t> сравниваю разные признаки (свойства) объекта;</a:t>
                      </a:r>
                    </a:p>
                    <a:p>
                      <a:pPr>
                        <a:buFontTx/>
                        <a:buChar char="-"/>
                      </a:pPr>
                      <a:r>
                        <a:rPr lang="ru-RU" sz="1600" dirty="0" smtClean="0"/>
                        <a:t> выделяю свойство объекта в соответствии с поставленной учебной задачей;</a:t>
                      </a:r>
                    </a:p>
                    <a:p>
                      <a:pPr>
                        <a:buFontTx/>
                        <a:buChar char="-"/>
                      </a:pPr>
                      <a:r>
                        <a:rPr lang="ru-RU" sz="1600" dirty="0" smtClean="0"/>
                        <a:t> привожу доказательства того, что выделенный признак существенный </a:t>
                      </a:r>
                      <a:endParaRPr lang="ru-RU" sz="1600" dirty="0">
                        <a:latin typeface="Times New Roman" pitchFamily="18" charset="0"/>
                        <a:cs typeface="Times New Roman" pitchFamily="18" charset="0"/>
                      </a:endParaRPr>
                    </a:p>
                  </a:txBody>
                  <a:tcPr/>
                </a:tc>
              </a:tr>
              <a:tr h="370840">
                <a:tc>
                  <a:txBody>
                    <a:bodyPr/>
                    <a:lstStyle/>
                    <a:p>
                      <a:pPr marL="342900" indent="-342900" algn="ctr">
                        <a:buFont typeface="+mj-lt"/>
                        <a:buNone/>
                      </a:pPr>
                      <a:r>
                        <a:rPr lang="ru-RU" dirty="0" smtClean="0"/>
                        <a:t>5.</a:t>
                      </a:r>
                      <a:endParaRPr lang="ru-RU" dirty="0">
                        <a:latin typeface="Times New Roman" pitchFamily="18" charset="0"/>
                        <a:cs typeface="Times New Roman" pitchFamily="18" charset="0"/>
                      </a:endParaRPr>
                    </a:p>
                  </a:txBody>
                  <a:tcPr/>
                </a:tc>
                <a:tc>
                  <a:txBody>
                    <a:bodyPr/>
                    <a:lstStyle/>
                    <a:p>
                      <a:r>
                        <a:rPr lang="ru-RU" dirty="0" smtClean="0"/>
                        <a:t>Обобщение</a:t>
                      </a:r>
                      <a:endParaRPr lang="ru-RU" dirty="0">
                        <a:latin typeface="Times New Roman" pitchFamily="18" charset="0"/>
                        <a:cs typeface="Times New Roman" pitchFamily="18" charset="0"/>
                      </a:endParaRPr>
                    </a:p>
                  </a:txBody>
                  <a:tcPr/>
                </a:tc>
                <a:tc>
                  <a:txBody>
                    <a:bodyPr/>
                    <a:lstStyle/>
                    <a:p>
                      <a:pPr>
                        <a:buFontTx/>
                        <a:buChar char="-"/>
                      </a:pPr>
                      <a:r>
                        <a:rPr lang="ru-RU" sz="1600" dirty="0" smtClean="0"/>
                        <a:t> оцениваю все наблюдаемые признаки объектов;</a:t>
                      </a:r>
                    </a:p>
                    <a:p>
                      <a:pPr>
                        <a:buFontTx/>
                        <a:buChar char="-"/>
                      </a:pPr>
                      <a:r>
                        <a:rPr lang="ru-RU" sz="1600" dirty="0" smtClean="0"/>
                        <a:t> отвлекаюсь от случайных не существенных признаков;</a:t>
                      </a:r>
                    </a:p>
                    <a:p>
                      <a:pPr>
                        <a:buFontTx/>
                        <a:buChar char="-"/>
                      </a:pPr>
                      <a:r>
                        <a:rPr lang="ru-RU" sz="1600" dirty="0" smtClean="0"/>
                        <a:t> выделяю существенные и устойчивые (в соответствии с</a:t>
                      </a:r>
                      <a:r>
                        <a:rPr lang="ru-RU" sz="1600" baseline="0" dirty="0" smtClean="0"/>
                        <a:t> учебной задачей</a:t>
                      </a:r>
                      <a:r>
                        <a:rPr lang="ru-RU" sz="1600" dirty="0" smtClean="0"/>
                        <a:t>) свойства объектов (явлений, понятий, отношений);</a:t>
                      </a:r>
                    </a:p>
                    <a:p>
                      <a:pPr>
                        <a:buFontTx/>
                        <a:buChar char="-"/>
                      </a:pPr>
                      <a:r>
                        <a:rPr lang="ru-RU" sz="1600" dirty="0" smtClean="0"/>
                        <a:t> представляю в речевом суждении установленные существенные свойства отношения</a:t>
                      </a:r>
                      <a:endParaRPr lang="ru-RU" sz="1600" dirty="0">
                        <a:latin typeface="Times New Roman" pitchFamily="18" charset="0"/>
                        <a:cs typeface="Times New Roman" pitchFamily="18" charset="0"/>
                      </a:endParaRPr>
                    </a:p>
                  </a:txBody>
                  <a:tcPr/>
                </a:tc>
              </a:tr>
              <a:tr h="370840">
                <a:tc>
                  <a:txBody>
                    <a:bodyPr/>
                    <a:lstStyle/>
                    <a:p>
                      <a:pPr marL="342900" indent="-342900" algn="ctr">
                        <a:buFont typeface="+mj-lt"/>
                        <a:buNone/>
                      </a:pPr>
                      <a:r>
                        <a:rPr lang="ru-RU" dirty="0" smtClean="0"/>
                        <a:t>6.</a:t>
                      </a:r>
                      <a:endParaRPr lang="ru-RU" dirty="0">
                        <a:latin typeface="Times New Roman" pitchFamily="18" charset="0"/>
                        <a:cs typeface="Times New Roman" pitchFamily="18" charset="0"/>
                      </a:endParaRPr>
                    </a:p>
                  </a:txBody>
                  <a:tcPr/>
                </a:tc>
                <a:tc>
                  <a:txBody>
                    <a:bodyPr/>
                    <a:lstStyle/>
                    <a:p>
                      <a:r>
                        <a:rPr lang="ru-RU" dirty="0" smtClean="0"/>
                        <a:t>Классификация</a:t>
                      </a:r>
                      <a:endParaRPr lang="ru-RU" dirty="0">
                        <a:latin typeface="Times New Roman" pitchFamily="18" charset="0"/>
                        <a:cs typeface="Times New Roman" pitchFamily="18" charset="0"/>
                      </a:endParaRPr>
                    </a:p>
                  </a:txBody>
                  <a:tcPr/>
                </a:tc>
                <a:tc>
                  <a:txBody>
                    <a:bodyPr/>
                    <a:lstStyle/>
                    <a:p>
                      <a:pPr>
                        <a:buFontTx/>
                        <a:buChar char="-"/>
                      </a:pPr>
                      <a:r>
                        <a:rPr lang="ru-RU" sz="1600" baseline="0" dirty="0" smtClean="0"/>
                        <a:t> называю каждый предложенный объект;</a:t>
                      </a:r>
                    </a:p>
                    <a:p>
                      <a:pPr>
                        <a:buFontTx/>
                        <a:buChar char="-"/>
                      </a:pPr>
                      <a:r>
                        <a:rPr lang="ru-RU" sz="1600" baseline="0" dirty="0" smtClean="0"/>
                        <a:t> устанавливаю возможность их группировки;</a:t>
                      </a:r>
                    </a:p>
                    <a:p>
                      <a:pPr>
                        <a:buFontTx/>
                        <a:buChar char="-"/>
                      </a:pPr>
                      <a:r>
                        <a:rPr lang="ru-RU" sz="1600" baseline="0" dirty="0" smtClean="0"/>
                        <a:t> выбираю возможные основания (признаки) для группировки;</a:t>
                      </a:r>
                    </a:p>
                    <a:p>
                      <a:pPr>
                        <a:buFontTx/>
                        <a:buChar char="-"/>
                      </a:pPr>
                      <a:r>
                        <a:rPr lang="ru-RU" sz="1600" baseline="0" dirty="0" smtClean="0"/>
                        <a:t> выделяю из отобранных признаков главный (существенный) для всех объектов;</a:t>
                      </a:r>
                    </a:p>
                    <a:p>
                      <a:pPr>
                        <a:buFontTx/>
                        <a:buChar char="-"/>
                      </a:pPr>
                      <a:r>
                        <a:rPr lang="ru-RU" sz="1600" baseline="0" dirty="0" smtClean="0"/>
                        <a:t> распределяю все объекты на группы по выделенному существенному признаку;</a:t>
                      </a:r>
                    </a:p>
                    <a:p>
                      <a:pPr>
                        <a:buFontTx/>
                        <a:buChar char="-"/>
                      </a:pPr>
                      <a:r>
                        <a:rPr lang="ru-RU" sz="1600" baseline="0" dirty="0" smtClean="0"/>
                        <a:t> называю каждую группу</a:t>
                      </a:r>
                      <a:endParaRPr lang="ru-RU" sz="1600" dirty="0">
                        <a:latin typeface="Times New Roman" pitchFamily="18" charset="0"/>
                        <a:cs typeface="Times New Roman" pitchFamily="18" charset="0"/>
                      </a:endParaRPr>
                    </a:p>
                  </a:txBody>
                  <a:tcPr/>
                </a:tc>
              </a:tr>
            </a:tbl>
          </a:graphicData>
        </a:graphic>
      </p:graphicFrame>
      <p:sp>
        <p:nvSpPr>
          <p:cNvPr id="3" name="TextBox 2"/>
          <p:cNvSpPr txBox="1"/>
          <p:nvPr/>
        </p:nvSpPr>
        <p:spPr>
          <a:xfrm>
            <a:off x="78377" y="261257"/>
            <a:ext cx="1602377" cy="369332"/>
          </a:xfrm>
          <a:prstGeom prst="rect">
            <a:avLst/>
          </a:prstGeom>
          <a:noFill/>
        </p:spPr>
        <p:txBody>
          <a:bodyPr wrap="square" rtlCol="0">
            <a:spAutoFit/>
          </a:bodyPr>
          <a:lstStyle/>
          <a:p>
            <a:r>
              <a:rPr lang="ru-RU" b="1" dirty="0" smtClean="0">
                <a:solidFill>
                  <a:srgbClr val="FF0000"/>
                </a:solidFill>
              </a:rPr>
              <a:t>ПРИМЕР</a:t>
            </a:r>
            <a:endParaRPr lang="ru-RU" b="1" dirty="0">
              <a:solidFill>
                <a:srgbClr val="FF0000"/>
              </a:solidFill>
            </a:endParaRPr>
          </a:p>
        </p:txBody>
      </p:sp>
    </p:spTree>
    <p:extLst>
      <p:ext uri="{BB962C8B-B14F-4D97-AF65-F5344CB8AC3E}">
        <p14:creationId xmlns:p14="http://schemas.microsoft.com/office/powerpoint/2010/main" val="1783673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472" y="142852"/>
            <a:ext cx="8229600" cy="1143000"/>
          </a:xfrm>
        </p:spPr>
        <p:txBody>
          <a:bodyPr>
            <a:normAutofit/>
          </a:bodyPr>
          <a:lstStyle/>
          <a:p>
            <a:pPr algn="ctr"/>
            <a:r>
              <a:rPr lang="ru-RU" sz="2000" b="1" dirty="0" err="1">
                <a:solidFill>
                  <a:srgbClr val="990033"/>
                </a:solidFill>
                <a:latin typeface="+mn-lt"/>
                <a:cs typeface="Times New Roman" pitchFamily="18" charset="0"/>
              </a:rPr>
              <a:t>Операциональная</a:t>
            </a:r>
            <a:r>
              <a:rPr lang="ru-RU" sz="2000" b="1" dirty="0">
                <a:solidFill>
                  <a:srgbClr val="990033"/>
                </a:solidFill>
                <a:latin typeface="+mn-lt"/>
                <a:cs typeface="Times New Roman" pitchFamily="18" charset="0"/>
              </a:rPr>
              <a:t> характеристика </a:t>
            </a:r>
            <a:br>
              <a:rPr lang="ru-RU" sz="2000" b="1" dirty="0">
                <a:solidFill>
                  <a:srgbClr val="990033"/>
                </a:solidFill>
                <a:latin typeface="+mn-lt"/>
                <a:cs typeface="Times New Roman" pitchFamily="18" charset="0"/>
              </a:rPr>
            </a:br>
            <a:r>
              <a:rPr lang="ru-RU" sz="2000" b="1" dirty="0">
                <a:solidFill>
                  <a:srgbClr val="990033"/>
                </a:solidFill>
                <a:latin typeface="+mn-lt"/>
                <a:cs typeface="Times New Roman" pitchFamily="18" charset="0"/>
              </a:rPr>
              <a:t>познавательных универсальных учебных действий, участвующих в поисковой и исследовательской деятельности</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129758452"/>
              </p:ext>
            </p:extLst>
          </p:nvPr>
        </p:nvGraphicFramePr>
        <p:xfrm>
          <a:off x="705393" y="1357298"/>
          <a:ext cx="10702835" cy="5120640"/>
        </p:xfrm>
        <a:graphic>
          <a:graphicData uri="http://schemas.openxmlformats.org/drawingml/2006/table">
            <a:tbl>
              <a:tblPr firstRow="1" bandRow="1">
                <a:tableStyleId>{BDBED569-4797-4DF1-A0F4-6AAB3CD982D8}</a:tableStyleId>
              </a:tblPr>
              <a:tblGrid>
                <a:gridCol w="803147"/>
                <a:gridCol w="2705979"/>
                <a:gridCol w="7193709"/>
              </a:tblGrid>
              <a:tr h="370840">
                <a:tc>
                  <a:txBody>
                    <a:bodyPr/>
                    <a:lstStyle/>
                    <a:p>
                      <a:pPr algn="ctr"/>
                      <a:r>
                        <a:rPr lang="ru-RU" sz="1600" dirty="0" smtClean="0"/>
                        <a:t>№ </a:t>
                      </a:r>
                      <a:r>
                        <a:rPr lang="ru-RU" sz="1600" dirty="0" err="1" smtClean="0"/>
                        <a:t>п</a:t>
                      </a:r>
                      <a:r>
                        <a:rPr lang="ru-RU" sz="1600" dirty="0" smtClean="0"/>
                        <a:t>/</a:t>
                      </a:r>
                      <a:r>
                        <a:rPr lang="ru-RU" sz="1600" dirty="0" err="1" smtClean="0"/>
                        <a:t>п</a:t>
                      </a:r>
                      <a:endParaRPr lang="ru-RU" sz="1600" dirty="0">
                        <a:latin typeface="Times New Roman" pitchFamily="18" charset="0"/>
                        <a:cs typeface="Times New Roman" pitchFamily="18" charset="0"/>
                      </a:endParaRPr>
                    </a:p>
                  </a:txBody>
                  <a:tcPr/>
                </a:tc>
                <a:tc>
                  <a:txBody>
                    <a:bodyPr/>
                    <a:lstStyle/>
                    <a:p>
                      <a:pPr algn="ctr"/>
                      <a:r>
                        <a:rPr lang="ru-RU" sz="1600" dirty="0" smtClean="0"/>
                        <a:t>Универсальное учебное действие</a:t>
                      </a:r>
                      <a:endParaRPr lang="ru-RU" sz="1600" dirty="0">
                        <a:latin typeface="Times New Roman" pitchFamily="18" charset="0"/>
                        <a:cs typeface="Times New Roman" pitchFamily="18" charset="0"/>
                      </a:endParaRPr>
                    </a:p>
                  </a:txBody>
                  <a:tcPr/>
                </a:tc>
                <a:tc>
                  <a:txBody>
                    <a:bodyPr/>
                    <a:lstStyle/>
                    <a:p>
                      <a:pPr algn="ctr"/>
                      <a:r>
                        <a:rPr lang="ru-RU" sz="1600" dirty="0" smtClean="0"/>
                        <a:t>Операции, входящие в данное действие (осуществляет обучающийся)</a:t>
                      </a:r>
                      <a:endParaRPr lang="ru-RU" sz="1600" dirty="0">
                        <a:latin typeface="Times New Roman" pitchFamily="18" charset="0"/>
                        <a:cs typeface="Times New Roman" pitchFamily="18" charset="0"/>
                      </a:endParaRPr>
                    </a:p>
                  </a:txBody>
                  <a:tcPr/>
                </a:tc>
              </a:tr>
              <a:tr h="370840">
                <a:tc>
                  <a:txBody>
                    <a:bodyPr/>
                    <a:lstStyle/>
                    <a:p>
                      <a:pPr algn="ctr"/>
                      <a:r>
                        <a:rPr lang="ru-RU" dirty="0" smtClean="0"/>
                        <a:t>1.</a:t>
                      </a:r>
                      <a:endParaRPr lang="ru-RU" dirty="0">
                        <a:latin typeface="Times New Roman" pitchFamily="18" charset="0"/>
                        <a:cs typeface="Times New Roman" pitchFamily="18" charset="0"/>
                      </a:endParaRPr>
                    </a:p>
                  </a:txBody>
                  <a:tcPr/>
                </a:tc>
                <a:tc>
                  <a:txBody>
                    <a:bodyPr/>
                    <a:lstStyle/>
                    <a:p>
                      <a:pPr algn="ctr"/>
                      <a:r>
                        <a:rPr lang="ru-RU" sz="1600" dirty="0" smtClean="0"/>
                        <a:t>Наблюдение </a:t>
                      </a:r>
                      <a:endParaRPr lang="ru-RU" sz="1600" dirty="0">
                        <a:latin typeface="Times New Roman" pitchFamily="18" charset="0"/>
                        <a:cs typeface="Times New Roman" pitchFamily="18" charset="0"/>
                      </a:endParaRPr>
                    </a:p>
                  </a:txBody>
                  <a:tcPr/>
                </a:tc>
                <a:tc>
                  <a:txBody>
                    <a:bodyPr/>
                    <a:lstStyle/>
                    <a:p>
                      <a:pPr>
                        <a:buFontTx/>
                        <a:buChar char="-"/>
                      </a:pPr>
                      <a:r>
                        <a:rPr lang="ru-RU" sz="1400" baseline="0" dirty="0" smtClean="0"/>
                        <a:t> у</a:t>
                      </a:r>
                      <a:r>
                        <a:rPr lang="ru-RU" sz="1400" dirty="0" smtClean="0"/>
                        <a:t>знаю (выделяю) объект наблюдения;</a:t>
                      </a:r>
                    </a:p>
                    <a:p>
                      <a:pPr>
                        <a:buFontTx/>
                        <a:buChar char="-"/>
                      </a:pPr>
                      <a:r>
                        <a:rPr lang="ru-RU" sz="1400" dirty="0" smtClean="0"/>
                        <a:t> называю данные и условия проведения наблюдения;</a:t>
                      </a:r>
                    </a:p>
                    <a:p>
                      <a:pPr>
                        <a:buFontTx/>
                        <a:buChar char="-"/>
                      </a:pPr>
                      <a:r>
                        <a:rPr lang="ru-RU" sz="1400" dirty="0" smtClean="0"/>
                        <a:t> воспроизвожу (озвучиваю) шаги предложенного плана наблюдения до его применения;</a:t>
                      </a:r>
                    </a:p>
                    <a:p>
                      <a:pPr>
                        <a:buFontTx/>
                        <a:buChar char="-"/>
                      </a:pPr>
                      <a:r>
                        <a:rPr lang="ru-RU" sz="1400" dirty="0" smtClean="0"/>
                        <a:t> составляю самостоятельно план рассматривания</a:t>
                      </a:r>
                      <a:r>
                        <a:rPr lang="ru-RU" sz="1400" baseline="0" dirty="0" smtClean="0"/>
                        <a:t> объекта;</a:t>
                      </a:r>
                    </a:p>
                    <a:p>
                      <a:pPr>
                        <a:buFontTx/>
                        <a:buChar char="-"/>
                      </a:pPr>
                      <a:r>
                        <a:rPr lang="ru-RU" sz="1400" baseline="0" dirty="0" smtClean="0"/>
                        <a:t> фиксирую ход и результаты наблюдения: перечисляю яркие, видимые свойства (признаков) объекта;</a:t>
                      </a:r>
                    </a:p>
                    <a:p>
                      <a:pPr>
                        <a:buFontTx/>
                        <a:buChar char="-"/>
                      </a:pPr>
                      <a:r>
                        <a:rPr lang="ru-RU" sz="1400" baseline="0" dirty="0" smtClean="0"/>
                        <a:t> соотношу полученные результаты с целью наблюдения;</a:t>
                      </a:r>
                    </a:p>
                    <a:p>
                      <a:pPr>
                        <a:buFontTx/>
                        <a:buChar char="-"/>
                      </a:pPr>
                      <a:r>
                        <a:rPr lang="ru-RU" sz="1400" baseline="0" dirty="0" smtClean="0"/>
                        <a:t> определяю свойства, отличающие его от других объектов</a:t>
                      </a:r>
                      <a:endParaRPr lang="ru-RU" sz="1400" dirty="0">
                        <a:latin typeface="Times New Roman" pitchFamily="18" charset="0"/>
                        <a:cs typeface="Times New Roman" pitchFamily="18" charset="0"/>
                      </a:endParaRPr>
                    </a:p>
                  </a:txBody>
                  <a:tcPr/>
                </a:tc>
              </a:tr>
              <a:tr h="1981232">
                <a:tc>
                  <a:txBody>
                    <a:bodyPr/>
                    <a:lstStyle/>
                    <a:p>
                      <a:pPr algn="ctr"/>
                      <a:r>
                        <a:rPr lang="ru-RU" dirty="0" smtClean="0"/>
                        <a:t>2.</a:t>
                      </a:r>
                      <a:endParaRPr lang="ru-RU" dirty="0">
                        <a:latin typeface="Times New Roman" pitchFamily="18" charset="0"/>
                        <a:cs typeface="Times New Roman" pitchFamily="18" charset="0"/>
                      </a:endParaRPr>
                    </a:p>
                  </a:txBody>
                  <a:tcPr/>
                </a:tc>
                <a:tc>
                  <a:txBody>
                    <a:bodyPr/>
                    <a:lstStyle/>
                    <a:p>
                      <a:pPr algn="ctr"/>
                      <a:r>
                        <a:rPr lang="ru-RU" sz="1600" dirty="0" smtClean="0"/>
                        <a:t>Поиск и обнаружение нового знания на основе опыта (исследования)</a:t>
                      </a:r>
                      <a:endParaRPr lang="ru-RU" sz="1600" dirty="0">
                        <a:latin typeface="Times New Roman" pitchFamily="18" charset="0"/>
                        <a:cs typeface="Times New Roman" pitchFamily="18" charset="0"/>
                      </a:endParaRPr>
                    </a:p>
                  </a:txBody>
                  <a:tcPr/>
                </a:tc>
                <a:tc>
                  <a:txBody>
                    <a:bodyPr/>
                    <a:lstStyle/>
                    <a:p>
                      <a:pPr>
                        <a:buFontTx/>
                        <a:buChar char="-"/>
                      </a:pPr>
                      <a:r>
                        <a:rPr lang="ru-RU" sz="1400" baseline="0" dirty="0" smtClean="0"/>
                        <a:t> ф</a:t>
                      </a:r>
                      <a:r>
                        <a:rPr lang="ru-RU" sz="1400" dirty="0" smtClean="0"/>
                        <a:t>ормулирую цель опыта (своими словами) как его результата;</a:t>
                      </a:r>
                    </a:p>
                    <a:p>
                      <a:pPr>
                        <a:buFontTx/>
                        <a:buChar char="-"/>
                      </a:pPr>
                      <a:r>
                        <a:rPr lang="ru-RU" sz="1400" dirty="0" smtClean="0"/>
                        <a:t> выдвигаю предложение (отвечаю на вопросы: что будет,</a:t>
                      </a:r>
                      <a:r>
                        <a:rPr lang="ru-RU" sz="1400" baseline="0" dirty="0" smtClean="0"/>
                        <a:t> если..? Как сделать так, чтобы..?</a:t>
                      </a:r>
                      <a:r>
                        <a:rPr lang="ru-RU" sz="1400" dirty="0" smtClean="0"/>
                        <a:t>) и формулирую/описываю его;</a:t>
                      </a:r>
                    </a:p>
                    <a:p>
                      <a:pPr>
                        <a:buFontTx/>
                        <a:buChar char="-"/>
                      </a:pPr>
                      <a:r>
                        <a:rPr lang="ru-RU" sz="1400" dirty="0" smtClean="0"/>
                        <a:t> проверяю предположение:</a:t>
                      </a:r>
                      <a:r>
                        <a:rPr lang="ru-RU" sz="1400" baseline="0" dirty="0" smtClean="0"/>
                        <a:t> исследую скрытые свойства объекта;</a:t>
                      </a:r>
                    </a:p>
                    <a:p>
                      <a:pPr>
                        <a:buFontTx/>
                        <a:buChar char="-"/>
                      </a:pPr>
                      <a:r>
                        <a:rPr lang="ru-RU" sz="1400" baseline="0" dirty="0" smtClean="0"/>
                        <a:t> фиксирую полученные результаты;</a:t>
                      </a:r>
                    </a:p>
                    <a:p>
                      <a:pPr>
                        <a:buFontTx/>
                        <a:buChar char="-"/>
                      </a:pPr>
                      <a:r>
                        <a:rPr lang="ru-RU" sz="1400" baseline="0" dirty="0" smtClean="0"/>
                        <a:t> делаю вывод о правильности (ложности) предложения;</a:t>
                      </a:r>
                    </a:p>
                    <a:p>
                      <a:pPr>
                        <a:buFontTx/>
                        <a:buChar char="-"/>
                      </a:pPr>
                      <a:r>
                        <a:rPr lang="ru-RU" sz="1400" baseline="0" dirty="0" smtClean="0"/>
                        <a:t> соотношу полученные результаты с поставленной целью;</a:t>
                      </a:r>
                    </a:p>
                    <a:p>
                      <a:pPr>
                        <a:buFontTx/>
                        <a:buChar char="-"/>
                      </a:pPr>
                      <a:r>
                        <a:rPr lang="ru-RU" sz="1400" baseline="0" dirty="0" smtClean="0"/>
                        <a:t> формулирую выводы: описываю «новое знание» («теперь знаю, что…», «в ходе…выяснил(а), что…»)</a:t>
                      </a:r>
                      <a:endParaRPr lang="ru-RU" sz="1400" baseline="0" dirty="0" smtClean="0">
                        <a:latin typeface="Times New Roman" pitchFamily="18" charset="0"/>
                        <a:cs typeface="Times New Roman" pitchFamily="18" charset="0"/>
                      </a:endParaRPr>
                    </a:p>
                  </a:txBody>
                  <a:tcPr/>
                </a:tc>
              </a:tr>
              <a:tr h="370840">
                <a:tc>
                  <a:txBody>
                    <a:bodyPr/>
                    <a:lstStyle/>
                    <a:p>
                      <a:pPr algn="ctr"/>
                      <a:r>
                        <a:rPr lang="ru-RU" dirty="0" smtClean="0"/>
                        <a:t>3.</a:t>
                      </a:r>
                      <a:endParaRPr lang="ru-RU" dirty="0">
                        <a:latin typeface="Times New Roman" pitchFamily="18" charset="0"/>
                        <a:cs typeface="Times New Roman" pitchFamily="18" charset="0"/>
                      </a:endParaRPr>
                    </a:p>
                  </a:txBody>
                  <a:tcPr/>
                </a:tc>
                <a:tc>
                  <a:txBody>
                    <a:bodyPr/>
                    <a:lstStyle/>
                    <a:p>
                      <a:pPr algn="ctr"/>
                      <a:r>
                        <a:rPr lang="ru-RU" sz="1600" dirty="0" smtClean="0"/>
                        <a:t>Моделирование отношений между объектами</a:t>
                      </a:r>
                      <a:endParaRPr lang="ru-RU" sz="1600" dirty="0">
                        <a:latin typeface="Times New Roman" pitchFamily="18" charset="0"/>
                        <a:cs typeface="Times New Roman" pitchFamily="18" charset="0"/>
                      </a:endParaRPr>
                    </a:p>
                  </a:txBody>
                  <a:tcPr/>
                </a:tc>
                <a:tc>
                  <a:txBody>
                    <a:bodyPr/>
                    <a:lstStyle/>
                    <a:p>
                      <a:r>
                        <a:rPr lang="ru-RU" sz="1400" dirty="0" smtClean="0"/>
                        <a:t>-выделяю отношение между объектами, указанное в задаче;</a:t>
                      </a:r>
                    </a:p>
                    <a:p>
                      <a:pPr>
                        <a:buFontTx/>
                        <a:buChar char="-"/>
                      </a:pPr>
                      <a:r>
                        <a:rPr lang="ru-RU" sz="1400" dirty="0" smtClean="0"/>
                        <a:t> выбираю изученную модель для решения задачи;</a:t>
                      </a:r>
                    </a:p>
                    <a:p>
                      <a:pPr>
                        <a:buFontTx/>
                        <a:buChar char="-"/>
                      </a:pPr>
                      <a:r>
                        <a:rPr lang="ru-RU" sz="1400" dirty="0" smtClean="0"/>
                        <a:t> соотношу полученный результат с целью</a:t>
                      </a:r>
                      <a:endParaRPr lang="ru-RU" sz="1400" dirty="0">
                        <a:latin typeface="Times New Roman" pitchFamily="18" charset="0"/>
                        <a:cs typeface="Times New Roman" pitchFamily="18" charset="0"/>
                      </a:endParaRPr>
                    </a:p>
                  </a:txBody>
                  <a:tcPr/>
                </a:tc>
              </a:tr>
            </a:tbl>
          </a:graphicData>
        </a:graphic>
      </p:graphicFrame>
      <p:sp>
        <p:nvSpPr>
          <p:cNvPr id="3" name="TextBox 2"/>
          <p:cNvSpPr txBox="1"/>
          <p:nvPr/>
        </p:nvSpPr>
        <p:spPr>
          <a:xfrm>
            <a:off x="261257" y="217714"/>
            <a:ext cx="1602377" cy="369332"/>
          </a:xfrm>
          <a:prstGeom prst="rect">
            <a:avLst/>
          </a:prstGeom>
          <a:noFill/>
        </p:spPr>
        <p:txBody>
          <a:bodyPr wrap="square" rtlCol="0">
            <a:spAutoFit/>
          </a:bodyPr>
          <a:lstStyle/>
          <a:p>
            <a:r>
              <a:rPr lang="ru-RU" b="1" dirty="0" smtClean="0">
                <a:solidFill>
                  <a:srgbClr val="FF0000"/>
                </a:solidFill>
              </a:rPr>
              <a:t>ПРИМЕР</a:t>
            </a:r>
            <a:endParaRPr lang="ru-RU" b="1" dirty="0">
              <a:solidFill>
                <a:srgbClr val="FF0000"/>
              </a:solidFill>
            </a:endParaRPr>
          </a:p>
        </p:txBody>
      </p:sp>
    </p:spTree>
    <p:extLst>
      <p:ext uri="{BB962C8B-B14F-4D97-AF65-F5344CB8AC3E}">
        <p14:creationId xmlns:p14="http://schemas.microsoft.com/office/powerpoint/2010/main" val="2787905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5886" y="365125"/>
            <a:ext cx="9437914" cy="1325563"/>
          </a:xfrm>
        </p:spPr>
        <p:txBody>
          <a:bodyPr>
            <a:normAutofit/>
          </a:bodyPr>
          <a:lstStyle/>
          <a:p>
            <a:pPr algn="ctr"/>
            <a:r>
              <a:rPr lang="ru-RU" sz="2000" b="1" dirty="0" err="1">
                <a:solidFill>
                  <a:srgbClr val="990033"/>
                </a:solidFill>
                <a:latin typeface="+mn-lt"/>
                <a:cs typeface="Times New Roman" pitchFamily="18" charset="0"/>
              </a:rPr>
              <a:t>Операциональная</a:t>
            </a:r>
            <a:r>
              <a:rPr lang="ru-RU" sz="2000" b="1" dirty="0">
                <a:solidFill>
                  <a:srgbClr val="990033"/>
                </a:solidFill>
                <a:latin typeface="+mn-lt"/>
                <a:cs typeface="Times New Roman" pitchFamily="18" charset="0"/>
              </a:rPr>
              <a:t> характеристика </a:t>
            </a:r>
            <a:br>
              <a:rPr lang="ru-RU" sz="2000" b="1" dirty="0">
                <a:solidFill>
                  <a:srgbClr val="990033"/>
                </a:solidFill>
                <a:latin typeface="+mn-lt"/>
                <a:cs typeface="Times New Roman" pitchFamily="18" charset="0"/>
              </a:rPr>
            </a:br>
            <a:r>
              <a:rPr lang="ru-RU" sz="2000" b="1" dirty="0">
                <a:solidFill>
                  <a:srgbClr val="990033"/>
                </a:solidFill>
                <a:latin typeface="+mn-lt"/>
                <a:cs typeface="Times New Roman" pitchFamily="18" charset="0"/>
              </a:rPr>
              <a:t>познавательных универсальных учебных действий, обеспечивающих работу с различного вида информацией</a:t>
            </a:r>
            <a:endParaRPr lang="ru-RU" sz="2000" dirty="0">
              <a:solidFill>
                <a:srgbClr val="990033"/>
              </a:solidFill>
              <a:latin typeface="+mn-lt"/>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848004354"/>
              </p:ext>
            </p:extLst>
          </p:nvPr>
        </p:nvGraphicFramePr>
        <p:xfrm>
          <a:off x="827314" y="1600200"/>
          <a:ext cx="10526487" cy="4053840"/>
        </p:xfrm>
        <a:graphic>
          <a:graphicData uri="http://schemas.openxmlformats.org/drawingml/2006/table">
            <a:tbl>
              <a:tblPr firstRow="1" bandRow="1">
                <a:tableStyleId>{BC89EF96-8CEA-46FF-86C4-4CE0E7609802}</a:tableStyleId>
              </a:tblPr>
              <a:tblGrid>
                <a:gridCol w="1436630"/>
                <a:gridCol w="3145430"/>
                <a:gridCol w="5944427"/>
              </a:tblGrid>
              <a:tr h="370840">
                <a:tc>
                  <a:txBody>
                    <a:bodyPr/>
                    <a:lstStyle/>
                    <a:p>
                      <a:pPr algn="ctr"/>
                      <a:r>
                        <a:rPr lang="ru-RU" sz="1600" dirty="0" smtClean="0"/>
                        <a:t>№ </a:t>
                      </a:r>
                      <a:r>
                        <a:rPr lang="ru-RU" sz="1600" dirty="0" err="1" smtClean="0"/>
                        <a:t>п</a:t>
                      </a:r>
                      <a:r>
                        <a:rPr lang="ru-RU" sz="1600" dirty="0" smtClean="0"/>
                        <a:t>/</a:t>
                      </a:r>
                      <a:r>
                        <a:rPr lang="ru-RU" sz="1600" dirty="0" err="1" smtClean="0"/>
                        <a:t>п</a:t>
                      </a:r>
                      <a:endParaRPr lang="ru-RU" sz="1600" dirty="0">
                        <a:latin typeface="Times New Roman" pitchFamily="18" charset="0"/>
                        <a:cs typeface="Times New Roman" pitchFamily="18" charset="0"/>
                      </a:endParaRPr>
                    </a:p>
                  </a:txBody>
                  <a:tcPr/>
                </a:tc>
                <a:tc>
                  <a:txBody>
                    <a:bodyPr/>
                    <a:lstStyle/>
                    <a:p>
                      <a:pPr algn="ctr"/>
                      <a:r>
                        <a:rPr lang="ru-RU" sz="1600" dirty="0" smtClean="0"/>
                        <a:t>Универсальное учебное действие</a:t>
                      </a:r>
                      <a:endParaRPr lang="ru-RU" sz="1600" dirty="0">
                        <a:latin typeface="Times New Roman" pitchFamily="18" charset="0"/>
                        <a:cs typeface="Times New Roman" pitchFamily="18" charset="0"/>
                      </a:endParaRPr>
                    </a:p>
                  </a:txBody>
                  <a:tcPr/>
                </a:tc>
                <a:tc>
                  <a:txBody>
                    <a:bodyPr/>
                    <a:lstStyle/>
                    <a:p>
                      <a:pPr algn="ctr"/>
                      <a:r>
                        <a:rPr lang="ru-RU" sz="1600" dirty="0" smtClean="0"/>
                        <a:t>Операции, входящие в данное действие (осуществляет обучающийся)</a:t>
                      </a:r>
                      <a:endParaRPr lang="ru-RU" sz="1600" dirty="0">
                        <a:latin typeface="Times New Roman" pitchFamily="18" charset="0"/>
                        <a:cs typeface="Times New Roman" pitchFamily="18" charset="0"/>
                      </a:endParaRPr>
                    </a:p>
                  </a:txBody>
                  <a:tcPr/>
                </a:tc>
              </a:tr>
              <a:tr h="370840">
                <a:tc>
                  <a:txBody>
                    <a:bodyPr/>
                    <a:lstStyle/>
                    <a:p>
                      <a:pPr marL="342900" indent="-342900" algn="ctr">
                        <a:buFont typeface="+mj-lt"/>
                        <a:buNone/>
                      </a:pPr>
                      <a:r>
                        <a:rPr lang="ru-RU" sz="1600" dirty="0" smtClean="0"/>
                        <a:t>1.</a:t>
                      </a:r>
                      <a:endParaRPr lang="ru-RU" sz="1600" dirty="0">
                        <a:latin typeface="Times New Roman" pitchFamily="18" charset="0"/>
                        <a:cs typeface="Times New Roman" pitchFamily="18" charset="0"/>
                      </a:endParaRPr>
                    </a:p>
                  </a:txBody>
                  <a:tcPr/>
                </a:tc>
                <a:tc>
                  <a:txBody>
                    <a:bodyPr/>
                    <a:lstStyle/>
                    <a:p>
                      <a:pPr algn="ctr"/>
                      <a:r>
                        <a:rPr lang="ru-RU" sz="1800" dirty="0" smtClean="0"/>
                        <a:t>Поиск источника для получения информации в соответствии с решением учебной задачи</a:t>
                      </a:r>
                      <a:endParaRPr lang="ru-RU" sz="1800" dirty="0">
                        <a:latin typeface="Times New Roman" pitchFamily="18" charset="0"/>
                        <a:cs typeface="Times New Roman" pitchFamily="18" charset="0"/>
                      </a:endParaRPr>
                    </a:p>
                  </a:txBody>
                  <a:tcPr/>
                </a:tc>
                <a:tc>
                  <a:txBody>
                    <a:bodyPr/>
                    <a:lstStyle/>
                    <a:p>
                      <a:pPr>
                        <a:buFontTx/>
                        <a:buChar char="-"/>
                      </a:pPr>
                      <a:r>
                        <a:rPr lang="ru-RU" sz="1600" dirty="0" smtClean="0"/>
                        <a:t> выбираю источник для получения информации;</a:t>
                      </a:r>
                    </a:p>
                    <a:p>
                      <a:pPr>
                        <a:buFontTx/>
                        <a:buChar char="-"/>
                      </a:pPr>
                      <a:r>
                        <a:rPr lang="ru-RU" sz="1600" dirty="0" smtClean="0"/>
                        <a:t> оцениваю </a:t>
                      </a:r>
                      <a:r>
                        <a:rPr lang="ru-RU" sz="1600" dirty="0" err="1" smtClean="0"/>
                        <a:t>целезообразность</a:t>
                      </a:r>
                      <a:r>
                        <a:rPr lang="ru-RU" sz="1600" dirty="0" smtClean="0"/>
                        <a:t> его использования для получения необходимых данных;</a:t>
                      </a:r>
                    </a:p>
                    <a:p>
                      <a:pPr>
                        <a:buFontTx/>
                        <a:buChar char="-"/>
                      </a:pPr>
                      <a:r>
                        <a:rPr lang="ru-RU" sz="1600" dirty="0" smtClean="0"/>
                        <a:t> определяю соответствие информации учебной задаче</a:t>
                      </a:r>
                      <a:endParaRPr lang="ru-RU" sz="1600" dirty="0">
                        <a:latin typeface="Times New Roman" pitchFamily="18" charset="0"/>
                        <a:cs typeface="Times New Roman" pitchFamily="18" charset="0"/>
                      </a:endParaRPr>
                    </a:p>
                  </a:txBody>
                  <a:tcPr/>
                </a:tc>
              </a:tr>
              <a:tr h="370840">
                <a:tc>
                  <a:txBody>
                    <a:bodyPr/>
                    <a:lstStyle/>
                    <a:p>
                      <a:pPr marL="342900" indent="-342900" algn="ctr">
                        <a:buFont typeface="+mj-lt"/>
                        <a:buNone/>
                      </a:pPr>
                      <a:r>
                        <a:rPr lang="ru-RU" sz="1600" dirty="0" smtClean="0"/>
                        <a:t>2.</a:t>
                      </a:r>
                      <a:endParaRPr lang="ru-RU" sz="1600" dirty="0">
                        <a:latin typeface="Times New Roman" pitchFamily="18" charset="0"/>
                        <a:cs typeface="Times New Roman" pitchFamily="18" charset="0"/>
                      </a:endParaRPr>
                    </a:p>
                  </a:txBody>
                  <a:tcPr/>
                </a:tc>
                <a:tc>
                  <a:txBody>
                    <a:bodyPr/>
                    <a:lstStyle/>
                    <a:p>
                      <a:pPr algn="ctr"/>
                      <a:r>
                        <a:rPr lang="ru-RU" sz="1800" dirty="0" smtClean="0"/>
                        <a:t>«Чтение» информации, представленной в разном виде</a:t>
                      </a:r>
                      <a:endParaRPr lang="ru-RU" sz="1800" dirty="0">
                        <a:latin typeface="Times New Roman" pitchFamily="18" charset="0"/>
                        <a:cs typeface="Times New Roman" pitchFamily="18" charset="0"/>
                      </a:endParaRPr>
                    </a:p>
                  </a:txBody>
                  <a:tcPr/>
                </a:tc>
                <a:tc>
                  <a:txBody>
                    <a:bodyPr/>
                    <a:lstStyle/>
                    <a:p>
                      <a:pPr>
                        <a:buFontTx/>
                        <a:buChar char="-"/>
                      </a:pPr>
                      <a:r>
                        <a:rPr lang="ru-RU" sz="1600" dirty="0" smtClean="0"/>
                        <a:t>  вспоминаю особенности «чтения» разных видов представления информации (таблица, диаграмма, схема);</a:t>
                      </a:r>
                    </a:p>
                    <a:p>
                      <a:pPr>
                        <a:buFontTx/>
                        <a:buChar char="-"/>
                      </a:pPr>
                      <a:r>
                        <a:rPr lang="ru-RU" sz="1600" baseline="0" dirty="0" smtClean="0"/>
                        <a:t> «читаю» таблицу, схему, рисунок, модель;</a:t>
                      </a:r>
                    </a:p>
                    <a:p>
                      <a:pPr>
                        <a:buFontTx/>
                        <a:buChar char="-"/>
                      </a:pPr>
                      <a:r>
                        <a:rPr lang="ru-RU" sz="1600" baseline="0" dirty="0" smtClean="0"/>
                        <a:t> определяю значимые характеристики информации, представленные в графическом и/или текстовом виде, необходимые для решения учебной задачи;</a:t>
                      </a:r>
                    </a:p>
                    <a:p>
                      <a:pPr>
                        <a:buFontTx/>
                        <a:buChar char="-"/>
                      </a:pPr>
                      <a:r>
                        <a:rPr lang="ru-RU" sz="1600" baseline="0" dirty="0" smtClean="0"/>
                        <a:t> анализирую «стоимость» информации для решения предложенной учебной задачи (как вариант – «анализирую вклад информации в решение учебной задачи»)</a:t>
                      </a:r>
                      <a:endParaRPr lang="ru-RU" sz="1600" dirty="0">
                        <a:latin typeface="Times New Roman" pitchFamily="18" charset="0"/>
                        <a:cs typeface="Times New Roman" pitchFamily="18" charset="0"/>
                      </a:endParaRPr>
                    </a:p>
                  </a:txBody>
                  <a:tcPr/>
                </a:tc>
              </a:tr>
            </a:tbl>
          </a:graphicData>
        </a:graphic>
      </p:graphicFrame>
      <p:sp>
        <p:nvSpPr>
          <p:cNvPr id="5" name="TextBox 4"/>
          <p:cNvSpPr txBox="1"/>
          <p:nvPr/>
        </p:nvSpPr>
        <p:spPr>
          <a:xfrm>
            <a:off x="261257" y="217714"/>
            <a:ext cx="1602377" cy="369332"/>
          </a:xfrm>
          <a:prstGeom prst="rect">
            <a:avLst/>
          </a:prstGeom>
          <a:noFill/>
        </p:spPr>
        <p:txBody>
          <a:bodyPr wrap="square" rtlCol="0">
            <a:spAutoFit/>
          </a:bodyPr>
          <a:lstStyle/>
          <a:p>
            <a:r>
              <a:rPr lang="ru-RU" b="1" dirty="0" smtClean="0">
                <a:solidFill>
                  <a:srgbClr val="FF0000"/>
                </a:solidFill>
              </a:rPr>
              <a:t>ПРИМЕР</a:t>
            </a:r>
            <a:endParaRPr lang="ru-RU" b="1" dirty="0">
              <a:solidFill>
                <a:srgbClr val="FF0000"/>
              </a:solidFill>
            </a:endParaRPr>
          </a:p>
        </p:txBody>
      </p:sp>
    </p:spTree>
    <p:extLst>
      <p:ext uri="{BB962C8B-B14F-4D97-AF65-F5344CB8AC3E}">
        <p14:creationId xmlns:p14="http://schemas.microsoft.com/office/powerpoint/2010/main" val="3906874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366234371"/>
              </p:ext>
            </p:extLst>
          </p:nvPr>
        </p:nvGraphicFramePr>
        <p:xfrm>
          <a:off x="1454332" y="428604"/>
          <a:ext cx="9492343" cy="5514717"/>
        </p:xfrm>
        <a:graphic>
          <a:graphicData uri="http://schemas.openxmlformats.org/drawingml/2006/table">
            <a:tbl>
              <a:tblPr firstRow="1" bandRow="1">
                <a:tableStyleId>{BC89EF96-8CEA-46FF-86C4-4CE0E7609802}</a:tableStyleId>
              </a:tblPr>
              <a:tblGrid>
                <a:gridCol w="1041849"/>
                <a:gridCol w="2955065"/>
                <a:gridCol w="5495429"/>
              </a:tblGrid>
              <a:tr h="666614">
                <a:tc>
                  <a:txBody>
                    <a:bodyPr/>
                    <a:lstStyle/>
                    <a:p>
                      <a:pPr algn="ctr"/>
                      <a:r>
                        <a:rPr lang="ru-RU" sz="1600" dirty="0" smtClean="0"/>
                        <a:t>№ </a:t>
                      </a:r>
                      <a:r>
                        <a:rPr lang="ru-RU" sz="1600" dirty="0" err="1" smtClean="0"/>
                        <a:t>п</a:t>
                      </a:r>
                      <a:r>
                        <a:rPr lang="ru-RU" sz="1600" dirty="0" smtClean="0"/>
                        <a:t>/</a:t>
                      </a:r>
                      <a:r>
                        <a:rPr lang="ru-RU" sz="1600" dirty="0" err="1" smtClean="0"/>
                        <a:t>п</a:t>
                      </a:r>
                      <a:endParaRPr lang="ru-RU" sz="1600" dirty="0">
                        <a:latin typeface="Times New Roman" pitchFamily="18" charset="0"/>
                        <a:cs typeface="Times New Roman" pitchFamily="18" charset="0"/>
                      </a:endParaRPr>
                    </a:p>
                  </a:txBody>
                  <a:tcPr/>
                </a:tc>
                <a:tc>
                  <a:txBody>
                    <a:bodyPr/>
                    <a:lstStyle/>
                    <a:p>
                      <a:pPr algn="ctr"/>
                      <a:r>
                        <a:rPr lang="ru-RU" sz="1600" dirty="0" smtClean="0"/>
                        <a:t>Универсальное учебное действие</a:t>
                      </a:r>
                      <a:endParaRPr lang="ru-RU" sz="1600" dirty="0">
                        <a:latin typeface="Times New Roman" pitchFamily="18" charset="0"/>
                        <a:cs typeface="Times New Roman" pitchFamily="18" charset="0"/>
                      </a:endParaRPr>
                    </a:p>
                  </a:txBody>
                  <a:tcPr/>
                </a:tc>
                <a:tc>
                  <a:txBody>
                    <a:bodyPr/>
                    <a:lstStyle/>
                    <a:p>
                      <a:pPr algn="ctr"/>
                      <a:r>
                        <a:rPr lang="ru-RU" sz="1600" dirty="0" smtClean="0"/>
                        <a:t>Операции, входящие в данное действие (осуществляет обучающийся)</a:t>
                      </a:r>
                      <a:endParaRPr lang="ru-RU" sz="1600" dirty="0">
                        <a:latin typeface="Times New Roman" pitchFamily="18" charset="0"/>
                        <a:cs typeface="Times New Roman" pitchFamily="18" charset="0"/>
                      </a:endParaRPr>
                    </a:p>
                  </a:txBody>
                  <a:tcPr/>
                </a:tc>
              </a:tr>
              <a:tr h="3058771">
                <a:tc>
                  <a:txBody>
                    <a:bodyPr/>
                    <a:lstStyle/>
                    <a:p>
                      <a:pPr algn="ctr"/>
                      <a:r>
                        <a:rPr lang="ru-RU" dirty="0" smtClean="0"/>
                        <a:t>3.</a:t>
                      </a:r>
                      <a:endParaRPr lang="ru-RU" dirty="0">
                        <a:latin typeface="Times New Roman" pitchFamily="18" charset="0"/>
                        <a:cs typeface="Times New Roman" pitchFamily="18" charset="0"/>
                      </a:endParaRPr>
                    </a:p>
                  </a:txBody>
                  <a:tcPr/>
                </a:tc>
                <a:tc>
                  <a:txBody>
                    <a:bodyPr/>
                    <a:lstStyle/>
                    <a:p>
                      <a:pPr algn="ctr"/>
                      <a:r>
                        <a:rPr lang="ru-RU" sz="1600" dirty="0" smtClean="0"/>
                        <a:t>Интерпретация полученной информации</a:t>
                      </a:r>
                      <a:endParaRPr lang="ru-RU" sz="1600" dirty="0">
                        <a:latin typeface="Times New Roman" pitchFamily="18" charset="0"/>
                        <a:cs typeface="Times New Roman" pitchFamily="18" charset="0"/>
                      </a:endParaRPr>
                    </a:p>
                  </a:txBody>
                  <a:tcPr/>
                </a:tc>
                <a:tc>
                  <a:txBody>
                    <a:bodyPr/>
                    <a:lstStyle/>
                    <a:p>
                      <a:pPr>
                        <a:buFontTx/>
                        <a:buChar char="-"/>
                      </a:pPr>
                      <a:r>
                        <a:rPr lang="ru-RU" sz="1600" dirty="0" smtClean="0"/>
                        <a:t> выделяю главную мысль (закономерность, факт, </a:t>
                      </a:r>
                      <a:r>
                        <a:rPr lang="ru-RU" sz="1600" dirty="0" err="1" smtClean="0"/>
                        <a:t>контрпример</a:t>
                      </a:r>
                      <a:r>
                        <a:rPr lang="ru-RU" sz="1600" dirty="0" smtClean="0"/>
                        <a:t>) в полученной текстовой и/или</a:t>
                      </a:r>
                      <a:r>
                        <a:rPr lang="ru-RU" sz="1600" baseline="0" dirty="0" smtClean="0"/>
                        <a:t> графической информации;</a:t>
                      </a:r>
                    </a:p>
                    <a:p>
                      <a:pPr>
                        <a:buFontTx/>
                        <a:buChar char="-"/>
                      </a:pPr>
                      <a:r>
                        <a:rPr lang="ru-RU" sz="1600" baseline="0" dirty="0" smtClean="0"/>
                        <a:t> представляю (оформляю) полученные данные в нужном (требуемом) текстовом или графическом (схема, таблица, другая модель) виде;</a:t>
                      </a:r>
                    </a:p>
                    <a:p>
                      <a:pPr>
                        <a:buFontTx/>
                        <a:buChar char="-"/>
                      </a:pPr>
                      <a:r>
                        <a:rPr lang="ru-RU" sz="1600" baseline="0" dirty="0" smtClean="0"/>
                        <a:t> в соответствии с вопросом учебной задачи перевожу данные, представленные в графическом виде, в текстовую информацию представляю в графическом виде;</a:t>
                      </a:r>
                    </a:p>
                    <a:p>
                      <a:pPr>
                        <a:buFontTx/>
                        <a:buChar char="-"/>
                      </a:pPr>
                      <a:r>
                        <a:rPr lang="ru-RU" sz="1600" baseline="0" dirty="0" smtClean="0"/>
                        <a:t> делаю выводы о достаточности, полноте, достоверности полученных данных</a:t>
                      </a:r>
                      <a:endParaRPr lang="ru-RU" sz="1600" baseline="0" dirty="0" smtClean="0">
                        <a:latin typeface="Times New Roman" pitchFamily="18" charset="0"/>
                        <a:cs typeface="Times New Roman" pitchFamily="18" charset="0"/>
                      </a:endParaRPr>
                    </a:p>
                  </a:txBody>
                  <a:tcPr/>
                </a:tc>
              </a:tr>
              <a:tr h="1789332">
                <a:tc>
                  <a:txBody>
                    <a:bodyPr/>
                    <a:lstStyle/>
                    <a:p>
                      <a:pPr algn="ctr"/>
                      <a:r>
                        <a:rPr lang="ru-RU" dirty="0" smtClean="0"/>
                        <a:t>4.</a:t>
                      </a:r>
                      <a:endParaRPr lang="ru-RU" dirty="0">
                        <a:latin typeface="Times New Roman" pitchFamily="18" charset="0"/>
                        <a:cs typeface="Times New Roman" pitchFamily="18" charset="0"/>
                      </a:endParaRPr>
                    </a:p>
                  </a:txBody>
                  <a:tcPr/>
                </a:tc>
                <a:tc>
                  <a:txBody>
                    <a:bodyPr/>
                    <a:lstStyle/>
                    <a:p>
                      <a:pPr algn="ctr"/>
                      <a:r>
                        <a:rPr lang="ru-RU" sz="1600" dirty="0" smtClean="0"/>
                        <a:t>Презентация полученной информации</a:t>
                      </a:r>
                      <a:endParaRPr lang="ru-RU" sz="1600" dirty="0">
                        <a:latin typeface="Times New Roman" pitchFamily="18" charset="0"/>
                        <a:cs typeface="Times New Roman" pitchFamily="18" charset="0"/>
                      </a:endParaRPr>
                    </a:p>
                  </a:txBody>
                  <a:tcPr/>
                </a:tc>
                <a:tc>
                  <a:txBody>
                    <a:bodyPr/>
                    <a:lstStyle/>
                    <a:p>
                      <a:r>
                        <a:rPr lang="ru-RU" sz="1600" dirty="0" smtClean="0"/>
                        <a:t>- составляю план предъявления полученных данных (информационного</a:t>
                      </a:r>
                      <a:r>
                        <a:rPr lang="ru-RU" sz="1600" baseline="0" dirty="0" smtClean="0"/>
                        <a:t> продукта</a:t>
                      </a:r>
                      <a:r>
                        <a:rPr lang="ru-RU" sz="1600" dirty="0" smtClean="0"/>
                        <a:t>);</a:t>
                      </a:r>
                    </a:p>
                    <a:p>
                      <a:pPr>
                        <a:buFontTx/>
                        <a:buChar char="-"/>
                      </a:pPr>
                      <a:r>
                        <a:rPr lang="ru-RU" sz="1600" dirty="0" smtClean="0"/>
                        <a:t> создаю</a:t>
                      </a:r>
                      <a:r>
                        <a:rPr lang="ru-RU" sz="1600" baseline="0" dirty="0" smtClean="0"/>
                        <a:t> текст сообщения, комментария, суждения;</a:t>
                      </a:r>
                    </a:p>
                    <a:p>
                      <a:pPr>
                        <a:buFontTx/>
                        <a:buChar char="-"/>
                      </a:pPr>
                      <a:r>
                        <a:rPr lang="ru-RU" sz="1600" dirty="0" smtClean="0"/>
                        <a:t> подбираю иллюстративный материал (рисунки, примеры, плакаты) к тексту выступления;</a:t>
                      </a:r>
                    </a:p>
                    <a:p>
                      <a:pPr>
                        <a:buFontTx/>
                        <a:buChar char="-"/>
                      </a:pPr>
                      <a:r>
                        <a:rPr lang="ru-RU" sz="1600" dirty="0" smtClean="0"/>
                        <a:t> репетирую презентацию</a:t>
                      </a:r>
                      <a:endParaRPr lang="ru-RU" sz="1600" dirty="0">
                        <a:latin typeface="Times New Roman" pitchFamily="18" charset="0"/>
                        <a:cs typeface="Times New Roman" pitchFamily="18" charset="0"/>
                      </a:endParaRPr>
                    </a:p>
                  </a:txBody>
                  <a:tcPr/>
                </a:tc>
              </a:tr>
            </a:tbl>
          </a:graphicData>
        </a:graphic>
      </p:graphicFrame>
      <p:sp>
        <p:nvSpPr>
          <p:cNvPr id="3" name="TextBox 2"/>
          <p:cNvSpPr txBox="1"/>
          <p:nvPr/>
        </p:nvSpPr>
        <p:spPr>
          <a:xfrm>
            <a:off x="261257" y="217714"/>
            <a:ext cx="1602377" cy="369332"/>
          </a:xfrm>
          <a:prstGeom prst="rect">
            <a:avLst/>
          </a:prstGeom>
          <a:noFill/>
        </p:spPr>
        <p:txBody>
          <a:bodyPr wrap="square" rtlCol="0">
            <a:spAutoFit/>
          </a:bodyPr>
          <a:lstStyle/>
          <a:p>
            <a:r>
              <a:rPr lang="ru-RU" b="1" dirty="0" smtClean="0">
                <a:solidFill>
                  <a:srgbClr val="FF0000"/>
                </a:solidFill>
              </a:rPr>
              <a:t>ПРИМЕР</a:t>
            </a:r>
            <a:endParaRPr lang="ru-RU" b="1" dirty="0">
              <a:solidFill>
                <a:srgbClr val="FF0000"/>
              </a:solidFill>
            </a:endParaRPr>
          </a:p>
        </p:txBody>
      </p:sp>
    </p:spTree>
    <p:extLst>
      <p:ext uri="{BB962C8B-B14F-4D97-AF65-F5344CB8AC3E}">
        <p14:creationId xmlns:p14="http://schemas.microsoft.com/office/powerpoint/2010/main" val="15349434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1462" y="1223931"/>
            <a:ext cx="11244263"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rgbClr val="333333"/>
                </a:solidFill>
                <a:effectLst/>
                <a:ea typeface="Times New Roman" pitchFamily="18" charset="0"/>
                <a:cs typeface="Times New Roman" pitchFamily="18"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23.12. </a:t>
            </a:r>
            <a:r>
              <a:rPr kumimoji="0" lang="ru-RU" sz="2000" b="1" i="0" u="none" strike="noStrike" cap="none" normalizeH="0" baseline="0" dirty="0" smtClean="0">
                <a:ln>
                  <a:noFill/>
                </a:ln>
                <a:solidFill>
                  <a:srgbClr val="333333"/>
                </a:solidFill>
                <a:effectLst/>
                <a:ea typeface="Times New Roman" pitchFamily="18" charset="0"/>
                <a:cs typeface="Times New Roman" pitchFamily="18" charset="0"/>
              </a:rPr>
              <a:t>Механизмом конструирования образовательного процесса являются</a:t>
            </a:r>
            <a:r>
              <a:rPr lang="ru-RU" sz="2000" b="1" dirty="0" smtClean="0">
                <a:cs typeface="Arial" pitchFamily="34" charset="0"/>
              </a:rPr>
              <a:t> </a:t>
            </a:r>
            <a:r>
              <a:rPr kumimoji="0" lang="ru-RU" sz="2000" b="1" i="0" u="none" strike="noStrike" cap="none" normalizeH="0" baseline="0" dirty="0" smtClean="0">
                <a:ln>
                  <a:noFill/>
                </a:ln>
                <a:solidFill>
                  <a:srgbClr val="333333"/>
                </a:solidFill>
                <a:effectLst/>
                <a:ea typeface="Times New Roman" pitchFamily="18" charset="0"/>
                <a:cs typeface="Times New Roman" pitchFamily="18" charset="0"/>
              </a:rPr>
              <a:t>следующие методические позиции</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     23.12.1. Педагогический работник проводит анализ содержания учебного</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предмета с точки зрения УУД и устанавливает те содержательные линии,</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которые в особой мере способствуют формированию разных </a:t>
            </a:r>
            <a:r>
              <a:rPr kumimoji="0" lang="ru-RU" sz="2000" b="0" i="0" u="none" strike="noStrike" cap="none" normalizeH="0" baseline="0" dirty="0" err="1" smtClean="0">
                <a:ln>
                  <a:noFill/>
                </a:ln>
                <a:solidFill>
                  <a:srgbClr val="333333"/>
                </a:solidFill>
                <a:effectLst/>
                <a:ea typeface="Times New Roman" pitchFamily="18" charset="0"/>
                <a:cs typeface="Times New Roman" pitchFamily="18" charset="0"/>
              </a:rPr>
              <a:t>метапредметных</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результатов. На уроке по каждому учебному предмету предусматривается</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включение заданий, выполнение которых требует применения определённого</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познавательного, коммуникативного или регулятивного универсального</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действия. Соответствующий вклад в формирование УУД можно выделить в</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содержании каждого учебного предмета.</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     Таким образом, </a:t>
            </a:r>
            <a:r>
              <a:rPr kumimoji="0" lang="ru-RU" sz="2000" b="1" i="0" u="none" strike="noStrike" cap="none" normalizeH="0" baseline="0" dirty="0" smtClean="0">
                <a:ln>
                  <a:noFill/>
                </a:ln>
                <a:solidFill>
                  <a:srgbClr val="333333"/>
                </a:solidFill>
                <a:effectLst/>
                <a:ea typeface="Times New Roman" pitchFamily="18" charset="0"/>
                <a:cs typeface="Times New Roman" pitchFamily="18" charset="0"/>
              </a:rPr>
              <a:t>на первом этапе формирования УУД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определяются</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приоритеты учебных предметов для формирования качества универсальности на</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данном предметном содержании.</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     </a:t>
            </a:r>
            <a:r>
              <a:rPr kumimoji="0" lang="ru-RU" sz="2000" b="1" i="0" u="none" strike="noStrike" cap="none" normalizeH="0" baseline="0" dirty="0" smtClean="0">
                <a:ln>
                  <a:noFill/>
                </a:ln>
                <a:solidFill>
                  <a:srgbClr val="333333"/>
                </a:solidFill>
                <a:effectLst/>
                <a:ea typeface="Times New Roman" pitchFamily="18" charset="0"/>
                <a:cs typeface="Times New Roman" pitchFamily="18" charset="0"/>
              </a:rPr>
              <a:t>На втором этапе</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 подключаются другие учебные предметы, педагогический</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работник предлагает </a:t>
            </a:r>
            <a:r>
              <a:rPr kumimoji="0" lang="ru-RU" sz="2000" b="0" i="1" u="none" strike="noStrike" cap="none" normalizeH="0" baseline="0" dirty="0" smtClean="0">
                <a:ln>
                  <a:noFill/>
                </a:ln>
                <a:solidFill>
                  <a:srgbClr val="333333"/>
                </a:solidFill>
                <a:effectLst/>
                <a:ea typeface="Times New Roman" pitchFamily="18" charset="0"/>
                <a:cs typeface="Times New Roman" pitchFamily="18" charset="0"/>
              </a:rPr>
              <a:t>задания, требующие применения учебного действия или</a:t>
            </a:r>
            <a:r>
              <a:rPr lang="ru-RU" sz="2000" i="1" dirty="0" smtClean="0">
                <a:cs typeface="Arial" pitchFamily="34" charset="0"/>
              </a:rPr>
              <a:t> </a:t>
            </a:r>
            <a:r>
              <a:rPr kumimoji="0" lang="ru-RU" sz="2000" b="0" i="1" u="none" strike="noStrike" cap="none" normalizeH="0" baseline="0" dirty="0" smtClean="0">
                <a:ln>
                  <a:noFill/>
                </a:ln>
                <a:solidFill>
                  <a:srgbClr val="333333"/>
                </a:solidFill>
                <a:effectLst/>
                <a:ea typeface="Times New Roman" pitchFamily="18" charset="0"/>
                <a:cs typeface="Times New Roman" pitchFamily="18" charset="0"/>
              </a:rPr>
              <a:t>операций на разном предметном содержании.</a:t>
            </a:r>
            <a:endParaRPr kumimoji="0" lang="ru-RU" sz="2000" b="0" i="1"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     </a:t>
            </a:r>
            <a:r>
              <a:rPr kumimoji="0" lang="ru-RU" sz="2000" b="1" i="0" u="none" strike="noStrike" cap="none" normalizeH="0" baseline="0" dirty="0" smtClean="0">
                <a:ln>
                  <a:noFill/>
                </a:ln>
                <a:solidFill>
                  <a:srgbClr val="333333"/>
                </a:solidFill>
                <a:effectLst/>
                <a:ea typeface="Times New Roman" pitchFamily="18" charset="0"/>
                <a:cs typeface="Times New Roman" pitchFamily="18" charset="0"/>
              </a:rPr>
              <a:t>Третий этап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характеризуется </a:t>
            </a:r>
            <a:r>
              <a:rPr kumimoji="0" lang="ru-RU" sz="2000" b="0" i="1" u="none" strike="noStrike" cap="none" normalizeH="0" baseline="0" dirty="0" smtClean="0">
                <a:ln>
                  <a:noFill/>
                </a:ln>
                <a:solidFill>
                  <a:srgbClr val="333333"/>
                </a:solidFill>
                <a:effectLst/>
                <a:ea typeface="Times New Roman" pitchFamily="18" charset="0"/>
                <a:cs typeface="Times New Roman" pitchFamily="18" charset="0"/>
              </a:rPr>
              <a:t>устойчивостью УУД, то есть использования</a:t>
            </a:r>
            <a:r>
              <a:rPr lang="ru-RU" sz="2000" i="1" dirty="0" smtClean="0">
                <a:cs typeface="Arial" pitchFamily="34" charset="0"/>
              </a:rPr>
              <a:t> </a:t>
            </a:r>
            <a:r>
              <a:rPr kumimoji="0" lang="ru-RU" sz="2000" b="0" i="1" u="none" strike="noStrike" cap="none" normalizeH="0" baseline="0" dirty="0" smtClean="0">
                <a:ln>
                  <a:noFill/>
                </a:ln>
                <a:solidFill>
                  <a:srgbClr val="333333"/>
                </a:solidFill>
                <a:effectLst/>
                <a:ea typeface="Times New Roman" pitchFamily="18" charset="0"/>
                <a:cs typeface="Times New Roman" pitchFamily="18" charset="0"/>
              </a:rPr>
              <a:t>его независимо от предметного содержания.</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 У обучающегося начинает</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формироваться обобщённое видение учебного действия, он может</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охарактеризовать его, не ссылаясь на конкретное содержание. </a:t>
            </a:r>
            <a:endParaRPr kumimoji="0" lang="ru-RU" sz="2000" b="0" i="0" u="none" strike="noStrike" cap="none" normalizeH="0" baseline="0" dirty="0" smtClean="0">
              <a:ln>
                <a:noFill/>
              </a:ln>
              <a:solidFill>
                <a:schemeClr val="tx1"/>
              </a:solidFill>
              <a:effectLst/>
              <a:cs typeface="Arial" pitchFamily="34" charset="0"/>
            </a:endParaRPr>
          </a:p>
        </p:txBody>
      </p:sp>
      <p:sp>
        <p:nvSpPr>
          <p:cNvPr id="3" name="Прямоугольник 2"/>
          <p:cNvSpPr/>
          <p:nvPr/>
        </p:nvSpPr>
        <p:spPr>
          <a:xfrm>
            <a:off x="1843088" y="185648"/>
            <a:ext cx="8986837" cy="1015663"/>
          </a:xfrm>
          <a:prstGeom prst="rect">
            <a:avLst/>
          </a:prstGeom>
        </p:spPr>
        <p:txBody>
          <a:bodyPr wrap="square">
            <a:spAutoFit/>
          </a:bodyPr>
          <a:lstStyle/>
          <a:p>
            <a:pPr algn="ctr"/>
            <a:r>
              <a:rPr lang="ru-RU" sz="2000" b="1" dirty="0" smtClean="0">
                <a:solidFill>
                  <a:srgbClr val="C00000"/>
                </a:solidFill>
              </a:rPr>
              <a:t>Обеспечение методической и технологической готовности педагогов</a:t>
            </a:r>
          </a:p>
          <a:p>
            <a:pPr algn="ctr"/>
            <a:r>
              <a:rPr lang="ru-RU" sz="2000" b="1" dirty="0" smtClean="0">
                <a:solidFill>
                  <a:srgbClr val="C00000"/>
                </a:solidFill>
              </a:rPr>
              <a:t> к деятельности по формированию УУД</a:t>
            </a:r>
          </a:p>
          <a:p>
            <a:pPr algn="ctr"/>
            <a:r>
              <a:rPr lang="ru-RU" sz="2000" b="1" dirty="0" smtClean="0">
                <a:solidFill>
                  <a:srgbClr val="C00000"/>
                </a:solidFill>
              </a:rPr>
              <a:t>(реализации программы формирования УУД)</a:t>
            </a:r>
            <a:endParaRPr lang="ru-RU" sz="2000" b="1" dirty="0">
              <a:solidFill>
                <a:srgbClr val="C00000"/>
              </a:solidFill>
            </a:endParaRPr>
          </a:p>
        </p:txBody>
      </p:sp>
      <p:sp>
        <p:nvSpPr>
          <p:cNvPr id="4" name="TextBox 3"/>
          <p:cNvSpPr txBox="1"/>
          <p:nvPr/>
        </p:nvSpPr>
        <p:spPr>
          <a:xfrm>
            <a:off x="200026" y="700087"/>
            <a:ext cx="1543050" cy="400110"/>
          </a:xfrm>
          <a:prstGeom prst="rect">
            <a:avLst/>
          </a:prstGeom>
          <a:noFill/>
        </p:spPr>
        <p:txBody>
          <a:bodyPr wrap="square" rtlCol="0">
            <a:spAutoFit/>
          </a:bodyPr>
          <a:lstStyle/>
          <a:p>
            <a:pPr algn="ctr"/>
            <a:r>
              <a:rPr lang="ru-RU" sz="2000" b="1" dirty="0" smtClean="0">
                <a:solidFill>
                  <a:srgbClr val="FF0000"/>
                </a:solidFill>
              </a:rPr>
              <a:t>ФОП НОО</a:t>
            </a:r>
            <a:endParaRPr lang="ru-RU" sz="2000" b="1"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ChangeArrowheads="1"/>
          </p:cNvSpPr>
          <p:nvPr/>
        </p:nvSpPr>
        <p:spPr bwMode="auto">
          <a:xfrm>
            <a:off x="385761" y="1144339"/>
            <a:ext cx="11401426" cy="532453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23.12.3. Педагогический работник </a:t>
            </a:r>
            <a:r>
              <a:rPr kumimoji="0" lang="ru-RU" sz="2000" b="1" i="0" u="none" strike="noStrike" cap="none" normalizeH="0" baseline="0" dirty="0" smtClean="0">
                <a:ln>
                  <a:noFill/>
                </a:ln>
                <a:solidFill>
                  <a:srgbClr val="333333"/>
                </a:solidFill>
                <a:effectLst/>
                <a:ea typeface="Times New Roman" pitchFamily="18" charset="0"/>
                <a:cs typeface="Times New Roman" pitchFamily="18" charset="0"/>
              </a:rPr>
              <a:t>применяет систему заданий,</a:t>
            </a:r>
            <a:r>
              <a:rPr lang="ru-RU" sz="2000" b="1" dirty="0" smtClean="0">
                <a:cs typeface="Arial" pitchFamily="34" charset="0"/>
              </a:rPr>
              <a:t> </a:t>
            </a:r>
            <a:r>
              <a:rPr kumimoji="0" lang="ru-RU" sz="2000" b="1" i="0" u="none" strike="noStrike" cap="none" normalizeH="0" baseline="0" dirty="0" smtClean="0">
                <a:ln>
                  <a:noFill/>
                </a:ln>
                <a:solidFill>
                  <a:srgbClr val="333333"/>
                </a:solidFill>
                <a:effectLst/>
                <a:ea typeface="Times New Roman" pitchFamily="18" charset="0"/>
                <a:cs typeface="Times New Roman" pitchFamily="18" charset="0"/>
              </a:rPr>
              <a:t>формирующих </a:t>
            </a:r>
            <a:r>
              <a:rPr kumimoji="0" lang="ru-RU" sz="2000" b="1" i="0" u="none" strike="noStrike" cap="none" normalizeH="0" baseline="0" dirty="0" err="1" smtClean="0">
                <a:ln>
                  <a:noFill/>
                </a:ln>
                <a:solidFill>
                  <a:srgbClr val="333333"/>
                </a:solidFill>
                <a:effectLst/>
                <a:ea typeface="Times New Roman" pitchFamily="18" charset="0"/>
                <a:cs typeface="Times New Roman" pitchFamily="18" charset="0"/>
              </a:rPr>
              <a:t>операциональный</a:t>
            </a:r>
            <a:r>
              <a:rPr kumimoji="0" lang="ru-RU" sz="2000" b="1" i="0" u="none" strike="noStrike" cap="none" normalizeH="0" baseline="0" dirty="0" smtClean="0">
                <a:ln>
                  <a:noFill/>
                </a:ln>
                <a:solidFill>
                  <a:srgbClr val="333333"/>
                </a:solidFill>
                <a:effectLst/>
                <a:ea typeface="Times New Roman" pitchFamily="18" charset="0"/>
                <a:cs typeface="Times New Roman" pitchFamily="18" charset="0"/>
              </a:rPr>
              <a:t> состав учебного действия</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 </a:t>
            </a:r>
            <a:r>
              <a:rPr kumimoji="0" lang="ru-RU" sz="2000" b="1" i="1" u="none" strike="noStrike" cap="none" normalizeH="0" baseline="0" dirty="0" smtClean="0">
                <a:ln>
                  <a:noFill/>
                </a:ln>
                <a:solidFill>
                  <a:srgbClr val="333333"/>
                </a:solidFill>
                <a:effectLst/>
                <a:ea typeface="Times New Roman" pitchFamily="18" charset="0"/>
                <a:cs typeface="Times New Roman" pitchFamily="18" charset="0"/>
              </a:rPr>
              <a:t>Цель таких заданий</a:t>
            </a:r>
            <a:r>
              <a:rPr lang="ru-RU" sz="2000" dirty="0" smtClean="0">
                <a:cs typeface="Arial" pitchFamily="34" charset="0"/>
              </a:rPr>
              <a:t> </a:t>
            </a:r>
            <a:r>
              <a:rPr kumimoji="0" lang="ru-RU" sz="2000" b="1" i="1" u="none" strike="noStrike" cap="none" normalizeH="0" baseline="0" dirty="0" smtClean="0">
                <a:ln>
                  <a:noFill/>
                </a:ln>
                <a:solidFill>
                  <a:srgbClr val="333333"/>
                </a:solidFill>
                <a:effectLst/>
                <a:ea typeface="Times New Roman" pitchFamily="18" charset="0"/>
                <a:cs typeface="Times New Roman" pitchFamily="18" charset="0"/>
              </a:rPr>
              <a:t>- создание алгоритма решения учебной задачи, выбор соответствующего</a:t>
            </a:r>
            <a:r>
              <a:rPr lang="ru-RU" sz="2000" dirty="0" smtClean="0">
                <a:cs typeface="Arial" pitchFamily="34" charset="0"/>
              </a:rPr>
              <a:t> </a:t>
            </a:r>
            <a:r>
              <a:rPr kumimoji="0" lang="ru-RU" sz="2000" b="1" i="1" u="none" strike="noStrike" cap="none" normalizeH="0" baseline="0" dirty="0" smtClean="0">
                <a:ln>
                  <a:noFill/>
                </a:ln>
                <a:solidFill>
                  <a:srgbClr val="333333"/>
                </a:solidFill>
                <a:effectLst/>
                <a:ea typeface="Times New Roman" pitchFamily="18" charset="0"/>
                <a:cs typeface="Times New Roman" pitchFamily="18" charset="0"/>
              </a:rPr>
              <a:t>способа действия.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На первых этапах указанная работа организуется</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sz="2000" b="1" i="1" u="none" strike="noStrike" cap="none" normalizeH="0" baseline="0" dirty="0" smtClean="0">
                <a:ln>
                  <a:noFill/>
                </a:ln>
                <a:solidFill>
                  <a:srgbClr val="333333"/>
                </a:solidFill>
                <a:effectLst/>
                <a:ea typeface="Times New Roman" pitchFamily="18" charset="0"/>
                <a:cs typeface="Times New Roman" pitchFamily="18" charset="0"/>
              </a:rPr>
              <a:t>коллективно</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 выстраиваются пошаговые операции, постепенно обучающиеся</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учатся выполнять их самостоятельно. При этом очень важно соблюдать</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последовательность этапов формирования алгоритма: построение</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последовательности шагов на конкретном предметном содержании;</a:t>
            </a:r>
            <a:endParaRPr kumimoji="0" lang="ru-RU" sz="2000" b="0" i="0" u="none" strike="noStrike" cap="none" normalizeH="0" baseline="0" dirty="0" smtClean="0">
              <a:ln>
                <a:noFill/>
              </a:ln>
              <a:solidFill>
                <a:schemeClr val="tx1"/>
              </a:solidFill>
              <a:effectLst/>
              <a:cs typeface="Arial" pitchFamily="34" charset="0"/>
            </a:endParaRPr>
          </a:p>
          <a:p>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проговаривание их во внешней речи; постепенный переход на новый уровень -</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построение способа действий на любом предметном содержании и с</a:t>
            </a:r>
            <a:r>
              <a:rPr lang="ru-RU" sz="2000" dirty="0" smtClean="0">
                <a:cs typeface="Arial" pitchFamily="34" charset="0"/>
              </a:rPr>
              <a:t> </a:t>
            </a:r>
            <a:r>
              <a:rPr kumimoji="0" lang="ru-RU" sz="2000" b="0" i="0" u="none" strike="noStrike" cap="none" normalizeH="0" baseline="0" dirty="0" smtClean="0">
                <a:ln>
                  <a:noFill/>
                </a:ln>
                <a:solidFill>
                  <a:srgbClr val="333333"/>
                </a:solidFill>
                <a:effectLst/>
                <a:ea typeface="Times New Roman" pitchFamily="18" charset="0"/>
                <a:cs typeface="Times New Roman" pitchFamily="18" charset="0"/>
              </a:rPr>
              <a:t>подключением внутренней речи.</a:t>
            </a:r>
            <a:r>
              <a:rPr lang="ru-RU" sz="2000" b="1" dirty="0" smtClean="0"/>
              <a:t> </a:t>
            </a:r>
          </a:p>
          <a:p>
            <a:endParaRPr lang="ru-RU" sz="2000" b="1" dirty="0" smtClean="0"/>
          </a:p>
          <a:p>
            <a:r>
              <a:rPr lang="ru-RU" sz="2000" b="1" dirty="0" smtClean="0"/>
              <a:t>При этом изменяется и процесс контроля:</a:t>
            </a:r>
            <a:endParaRPr lang="ru-RU" sz="2000" dirty="0" smtClean="0"/>
          </a:p>
          <a:p>
            <a:pPr algn="just"/>
            <a:r>
              <a:rPr lang="ru-RU" sz="2000" dirty="0" smtClean="0"/>
              <a:t>-  от совместных действий с учителем обучающиеся переходят к самостоятельным аналитическим оценкам;</a:t>
            </a:r>
          </a:p>
          <a:p>
            <a:pPr algn="just"/>
            <a:r>
              <a:rPr lang="ru-RU" sz="2000" dirty="0" smtClean="0"/>
              <a:t>-  выполняющий задание осваивает два вида контроля - результата и процесса деятельности;</a:t>
            </a:r>
          </a:p>
          <a:p>
            <a:pPr algn="just"/>
            <a:r>
              <a:rPr lang="ru-RU" sz="2000" dirty="0" smtClean="0"/>
              <a:t>-  развивается способность корректировать процесс выполнения задания, а также предвидеть возможные трудности и ошибки. При этом возможно реализовать автоматизацию контроля с диагностикой ошибок обучающегося и с соответствующей методической поддержкой исправления самим обучающимся  своих ошибок.</a:t>
            </a:r>
            <a:endParaRPr kumimoji="0" lang="ru-RU" sz="2000" b="0" i="0" u="none" strike="noStrike" cap="none" normalizeH="0" baseline="0" dirty="0" smtClean="0">
              <a:ln>
                <a:noFill/>
              </a:ln>
              <a:solidFill>
                <a:schemeClr val="tx1"/>
              </a:solidFill>
              <a:effectLst/>
              <a:cs typeface="Arial" pitchFamily="34" charset="0"/>
            </a:endParaRPr>
          </a:p>
        </p:txBody>
      </p:sp>
      <p:sp>
        <p:nvSpPr>
          <p:cNvPr id="3" name="Прямоугольник 2"/>
          <p:cNvSpPr/>
          <p:nvPr/>
        </p:nvSpPr>
        <p:spPr>
          <a:xfrm>
            <a:off x="1700213" y="185648"/>
            <a:ext cx="8986837" cy="1107996"/>
          </a:xfrm>
          <a:prstGeom prst="rect">
            <a:avLst/>
          </a:prstGeom>
        </p:spPr>
        <p:txBody>
          <a:bodyPr wrap="square">
            <a:spAutoFit/>
          </a:bodyPr>
          <a:lstStyle/>
          <a:p>
            <a:pPr algn="ctr"/>
            <a:r>
              <a:rPr lang="ru-RU" sz="2200" b="1" dirty="0" smtClean="0">
                <a:solidFill>
                  <a:srgbClr val="C00000"/>
                </a:solidFill>
              </a:rPr>
              <a:t>Обеспечение методической и технологической готовности педагогов</a:t>
            </a:r>
          </a:p>
          <a:p>
            <a:pPr algn="ctr"/>
            <a:r>
              <a:rPr lang="ru-RU" sz="2200" b="1" dirty="0" smtClean="0">
                <a:solidFill>
                  <a:srgbClr val="C00000"/>
                </a:solidFill>
              </a:rPr>
              <a:t> к деятельности по формированию УУД</a:t>
            </a:r>
          </a:p>
          <a:p>
            <a:pPr algn="ctr"/>
            <a:r>
              <a:rPr lang="ru-RU" sz="2200" b="1" dirty="0" smtClean="0">
                <a:solidFill>
                  <a:srgbClr val="C00000"/>
                </a:solidFill>
              </a:rPr>
              <a:t>(реализации программы формирования УУД)</a:t>
            </a:r>
            <a:endParaRPr lang="ru-RU" sz="2200" b="1" dirty="0">
              <a:solidFill>
                <a:srgbClr val="C00000"/>
              </a:solidFill>
            </a:endParaRPr>
          </a:p>
        </p:txBody>
      </p:sp>
      <p:sp>
        <p:nvSpPr>
          <p:cNvPr id="6" name="TextBox 5"/>
          <p:cNvSpPr txBox="1"/>
          <p:nvPr/>
        </p:nvSpPr>
        <p:spPr>
          <a:xfrm>
            <a:off x="228601" y="585787"/>
            <a:ext cx="1543050" cy="400110"/>
          </a:xfrm>
          <a:prstGeom prst="rect">
            <a:avLst/>
          </a:prstGeom>
          <a:noFill/>
        </p:spPr>
        <p:txBody>
          <a:bodyPr wrap="square" rtlCol="0">
            <a:spAutoFit/>
          </a:bodyPr>
          <a:lstStyle/>
          <a:p>
            <a:pPr algn="ctr"/>
            <a:r>
              <a:rPr lang="ru-RU" sz="2000" b="1" dirty="0" smtClean="0">
                <a:solidFill>
                  <a:srgbClr val="FF0000"/>
                </a:solidFill>
              </a:rPr>
              <a:t>ФОП НОО</a:t>
            </a:r>
            <a:endParaRPr lang="ru-RU" sz="20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8945"/>
          <a:stretch>
            <a:fillRect/>
          </a:stretch>
        </p:blipFill>
        <p:spPr bwMode="auto">
          <a:xfrm>
            <a:off x="285751" y="269966"/>
            <a:ext cx="11209564" cy="62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960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45827774"/>
              </p:ext>
            </p:extLst>
          </p:nvPr>
        </p:nvGraphicFramePr>
        <p:xfrm>
          <a:off x="301127" y="750796"/>
          <a:ext cx="11483437" cy="5943600"/>
        </p:xfrm>
        <a:graphic>
          <a:graphicData uri="http://schemas.openxmlformats.org/drawingml/2006/table">
            <a:tbl>
              <a:tblPr firstRow="1" bandRow="1">
                <a:tableStyleId>{69CF1AB2-1976-4502-BF36-3FF5EA218861}</a:tableStyleId>
              </a:tblPr>
              <a:tblGrid>
                <a:gridCol w="3071150"/>
                <a:gridCol w="2611788"/>
                <a:gridCol w="5800499"/>
              </a:tblGrid>
              <a:tr h="370840">
                <a:tc>
                  <a:txBody>
                    <a:bodyPr/>
                    <a:lstStyle/>
                    <a:p>
                      <a:pPr algn="ctr"/>
                      <a:r>
                        <a:rPr lang="ru-RU" sz="2400" dirty="0" smtClean="0"/>
                        <a:t>ФОП НОО</a:t>
                      </a:r>
                      <a:endParaRPr lang="ru-RU" sz="2400" dirty="0"/>
                    </a:p>
                  </a:txBody>
                  <a:tcPr/>
                </a:tc>
                <a:tc>
                  <a:txBody>
                    <a:bodyPr/>
                    <a:lstStyle/>
                    <a:p>
                      <a:pPr algn="ctr"/>
                      <a:r>
                        <a:rPr lang="ru-RU" sz="2400" dirty="0" smtClean="0"/>
                        <a:t>ФОП ООО</a:t>
                      </a:r>
                      <a:endParaRPr lang="ru-RU"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t>ФОП ООО</a:t>
                      </a:r>
                      <a:endParaRPr lang="ru-RU" sz="2400" b="1" dirty="0" smtClean="0"/>
                    </a:p>
                  </a:txBody>
                  <a:tcPr/>
                </a:tc>
              </a:tr>
              <a:tr h="370840">
                <a:tc>
                  <a:txBody>
                    <a:bodyPr/>
                    <a:lstStyle/>
                    <a:p>
                      <a:r>
                        <a:rPr lang="ru-RU" sz="2000" b="1" dirty="0" smtClean="0"/>
                        <a:t>пять вариантов </a:t>
                      </a:r>
                      <a:r>
                        <a:rPr lang="ru-RU" sz="2000" dirty="0" smtClean="0"/>
                        <a:t>федерального учебного плана</a:t>
                      </a:r>
                      <a:r>
                        <a:rPr lang="ru-RU" sz="2000" baseline="0" dirty="0" smtClean="0"/>
                        <a:t> </a:t>
                      </a:r>
                      <a:r>
                        <a:rPr lang="ru-RU" sz="2000" dirty="0" smtClean="0"/>
                        <a:t>с учетом режима работы школы, языка обучения, возможности изучения родного </a:t>
                      </a:r>
                    </a:p>
                    <a:p>
                      <a:r>
                        <a:rPr lang="ru-RU" sz="2000" dirty="0" smtClean="0"/>
                        <a:t>языка/родной литератур</a:t>
                      </a:r>
                      <a:endParaRPr lang="ru-RU" sz="2000" dirty="0"/>
                    </a:p>
                  </a:txBody>
                  <a:tcPr/>
                </a:tc>
                <a:tc>
                  <a:txBody>
                    <a:bodyPr/>
                    <a:lstStyle/>
                    <a:p>
                      <a:r>
                        <a:rPr lang="ru-RU" sz="2000" b="1" dirty="0" smtClean="0"/>
                        <a:t>шесть вариантов федерального </a:t>
                      </a:r>
                      <a:r>
                        <a:rPr lang="ru-RU" sz="2000" dirty="0" smtClean="0"/>
                        <a:t>учебного плана. Предлагаются варианты для 5-ти и 6-ти дневной учебной недели, с учетом изучения второго иностранного языка, родного языка/родной литературы</a:t>
                      </a:r>
                      <a:endParaRPr lang="ru-RU" sz="2000" dirty="0"/>
                    </a:p>
                  </a:txBody>
                  <a:tcPr/>
                </a:tc>
                <a:tc>
                  <a:txBody>
                    <a:bodyPr/>
                    <a:lstStyle/>
                    <a:p>
                      <a:r>
                        <a:rPr lang="ru-RU" sz="2000" b="1" dirty="0" smtClean="0"/>
                        <a:t>19 вариантов федерального учебного плана</a:t>
                      </a:r>
                      <a:r>
                        <a:rPr lang="ru-RU" sz="2000" dirty="0" smtClean="0"/>
                        <a:t>. Для каждого из профилей обучения предлагается от двух до семи вариантов учебного плана с учетом соблюдения требований ФГОС среднего общего образования: включение не менее 13 учебных предметов («Русский язык», «Литература», «Иностранный язык», «Математика», «Информатика», «История», «Обществознание», «География», «Физика», «Химия», «Биология», «Физическая культура», «Основы безопасности жизнедеятельности») и изучение не менее 2 учебных предметов на углубленном уровне.</a:t>
                      </a:r>
                      <a:endParaRPr lang="ru-RU" sz="2000" dirty="0"/>
                    </a:p>
                  </a:txBody>
                  <a:tcPr/>
                </a:tc>
              </a:tr>
              <a:tr h="370840">
                <a:tc>
                  <a:txBody>
                    <a:bodyPr/>
                    <a:lstStyle/>
                    <a:p>
                      <a:endParaRPr lang="ru-RU"/>
                    </a:p>
                  </a:txBody>
                  <a:tcPr/>
                </a:tc>
                <a:tc>
                  <a:txBody>
                    <a:bodyPr/>
                    <a:lstStyle/>
                    <a:p>
                      <a:endParaRPr lang="ru-RU"/>
                    </a:p>
                  </a:txBody>
                  <a:tcPr/>
                </a:tc>
                <a:tc>
                  <a:txBody>
                    <a:bodyPr/>
                    <a:lstStyle/>
                    <a:p>
                      <a:r>
                        <a:rPr lang="ru-RU" dirty="0" smtClean="0"/>
                        <a:t>В интересах обучающихся и их родителей (законных представителей) в учебный план </a:t>
                      </a:r>
                      <a:r>
                        <a:rPr lang="ru-RU" b="1" dirty="0" smtClean="0"/>
                        <a:t>может быть включено изучение 3 и более учебных предметов на углубленном уровне. </a:t>
                      </a:r>
                      <a:r>
                        <a:rPr lang="ru-RU" dirty="0" smtClean="0"/>
                        <a:t>При этом образовательная организация самостоятельно распределяет количество часов, отводимых на изучение учебных предметов</a:t>
                      </a:r>
                      <a:endParaRPr lang="ru-RU" dirty="0"/>
                    </a:p>
                  </a:txBody>
                  <a:tcPr/>
                </a:tc>
              </a:tr>
            </a:tbl>
          </a:graphicData>
        </a:graphic>
      </p:graphicFrame>
      <p:sp>
        <p:nvSpPr>
          <p:cNvPr id="3" name="TextBox 2"/>
          <p:cNvSpPr txBox="1"/>
          <p:nvPr/>
        </p:nvSpPr>
        <p:spPr>
          <a:xfrm>
            <a:off x="1314450" y="200025"/>
            <a:ext cx="9244013" cy="461665"/>
          </a:xfrm>
          <a:prstGeom prst="rect">
            <a:avLst/>
          </a:prstGeom>
          <a:noFill/>
        </p:spPr>
        <p:txBody>
          <a:bodyPr wrap="square" rtlCol="0">
            <a:spAutoFit/>
          </a:bodyPr>
          <a:lstStyle/>
          <a:p>
            <a:pPr algn="ctr"/>
            <a:r>
              <a:rPr lang="ru-RU" sz="2400" b="1" dirty="0" smtClean="0">
                <a:solidFill>
                  <a:srgbClr val="C00000"/>
                </a:solidFill>
              </a:rPr>
              <a:t>ВАЖНО: </a:t>
            </a:r>
            <a:r>
              <a:rPr lang="ru-RU" sz="2400" b="1" dirty="0" smtClean="0">
                <a:solidFill>
                  <a:srgbClr val="C00000"/>
                </a:solidFill>
              </a:rPr>
              <a:t>при проектировании о</a:t>
            </a:r>
            <a:r>
              <a:rPr lang="ru-RU" sz="2400" b="1" dirty="0" smtClean="0">
                <a:solidFill>
                  <a:srgbClr val="C00000"/>
                </a:solidFill>
              </a:rPr>
              <a:t>рганизационного раздела учесть: </a:t>
            </a:r>
            <a:endParaRPr lang="ru-RU" sz="2400" b="1" dirty="0">
              <a:solidFill>
                <a:srgbClr val="C00000"/>
              </a:solidFill>
            </a:endParaRPr>
          </a:p>
        </p:txBody>
      </p:sp>
    </p:spTree>
    <p:extLst>
      <p:ext uri="{BB962C8B-B14F-4D97-AF65-F5344CB8AC3E}">
        <p14:creationId xmlns:p14="http://schemas.microsoft.com/office/powerpoint/2010/main" val="184955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2777" y="304800"/>
            <a:ext cx="10380617" cy="646331"/>
          </a:xfrm>
          <a:prstGeom prst="rect">
            <a:avLst/>
          </a:prstGeom>
          <a:noFill/>
        </p:spPr>
        <p:txBody>
          <a:bodyPr wrap="square" rtlCol="0">
            <a:spAutoFit/>
          </a:bodyPr>
          <a:lstStyle/>
          <a:p>
            <a:pPr algn="ctr"/>
            <a:r>
              <a:rPr lang="ru-RU" b="1" dirty="0" smtClean="0">
                <a:solidFill>
                  <a:srgbClr val="C00000"/>
                </a:solidFill>
              </a:rPr>
              <a:t>Примерный алгоритм деятельности ОО по приведению ООП учреждения в соответствии с федеральными основными общеобразовательными программами уровней образования</a:t>
            </a:r>
            <a:endParaRPr lang="ru-RU" b="1" dirty="0">
              <a:solidFill>
                <a:srgbClr val="C00000"/>
              </a:solidFill>
            </a:endParaRPr>
          </a:p>
        </p:txBody>
      </p:sp>
      <p:sp>
        <p:nvSpPr>
          <p:cNvPr id="5" name="TextBox 4"/>
          <p:cNvSpPr txBox="1"/>
          <p:nvPr/>
        </p:nvSpPr>
        <p:spPr>
          <a:xfrm>
            <a:off x="444136" y="1036320"/>
            <a:ext cx="11477897" cy="5632311"/>
          </a:xfrm>
          <a:prstGeom prst="rect">
            <a:avLst/>
          </a:prstGeom>
          <a:noFill/>
        </p:spPr>
        <p:txBody>
          <a:bodyPr wrap="square" rtlCol="0">
            <a:spAutoFit/>
          </a:bodyPr>
          <a:lstStyle/>
          <a:p>
            <a:pPr marL="342900" indent="-342900">
              <a:buAutoNum type="arabicPeriod"/>
            </a:pPr>
            <a:r>
              <a:rPr lang="ru-RU" b="1" dirty="0" smtClean="0">
                <a:solidFill>
                  <a:srgbClr val="0070C0"/>
                </a:solidFill>
              </a:rPr>
              <a:t> Изучение нормативно-правовых актов,  регламентирующих деятельность ОО по реализации основных образовательных программ общего образования, и инструктивно-методических (информационных) писем </a:t>
            </a:r>
            <a:r>
              <a:rPr lang="ru-RU" b="1" dirty="0" err="1" smtClean="0">
                <a:solidFill>
                  <a:srgbClr val="0070C0"/>
                </a:solidFill>
              </a:rPr>
              <a:t>Минпросвещения</a:t>
            </a:r>
            <a:r>
              <a:rPr lang="ru-RU" b="1" dirty="0" smtClean="0">
                <a:solidFill>
                  <a:srgbClr val="0070C0"/>
                </a:solidFill>
              </a:rPr>
              <a:t> России.</a:t>
            </a:r>
          </a:p>
          <a:p>
            <a:pPr marL="342900" indent="-342900">
              <a:buAutoNum type="arabicPeriod"/>
            </a:pPr>
            <a:r>
              <a:rPr lang="ru-RU" b="1" dirty="0" smtClean="0">
                <a:solidFill>
                  <a:srgbClr val="0070C0"/>
                </a:solidFill>
              </a:rPr>
              <a:t>Изучение ФООП:</a:t>
            </a:r>
          </a:p>
          <a:p>
            <a:pPr marL="285750" indent="-285750">
              <a:buFontTx/>
              <a:buChar char="-"/>
            </a:pPr>
            <a:r>
              <a:rPr lang="ru-RU" dirty="0"/>
              <a:t>р</a:t>
            </a:r>
            <a:r>
              <a:rPr lang="ru-RU" dirty="0" smtClean="0"/>
              <a:t>ассмотрение на педагогических советах(совещаниях) принципиальных особенностей и методологической базы введения ФООП;</a:t>
            </a:r>
          </a:p>
          <a:p>
            <a:pPr marL="285750" indent="-285750">
              <a:buFontTx/>
              <a:buChar char="-"/>
            </a:pPr>
            <a:r>
              <a:rPr lang="ru-RU" dirty="0" smtClean="0"/>
              <a:t> рассмотрение на заседаниях </a:t>
            </a:r>
            <a:r>
              <a:rPr lang="ru-RU" u="sng" dirty="0" smtClean="0"/>
              <a:t>всех ШМО </a:t>
            </a:r>
            <a:r>
              <a:rPr lang="ru-RU" i="1" dirty="0" smtClean="0"/>
              <a:t>требований к планируемым результатам освоения программ (предметным, личностным, </a:t>
            </a:r>
            <a:r>
              <a:rPr lang="ru-RU" i="1" dirty="0" err="1" smtClean="0"/>
              <a:t>метапредметным</a:t>
            </a:r>
            <a:r>
              <a:rPr lang="ru-RU" i="1" dirty="0" smtClean="0"/>
              <a:t>), </a:t>
            </a:r>
            <a:r>
              <a:rPr lang="ru-RU" dirty="0" smtClean="0"/>
              <a:t>освоение понятийного аппарата обновленных ФГОС;</a:t>
            </a:r>
          </a:p>
          <a:p>
            <a:pPr marL="285750" indent="-285750">
              <a:buFontTx/>
              <a:buChar char="-"/>
            </a:pPr>
            <a:r>
              <a:rPr lang="ru-RU" dirty="0"/>
              <a:t> р</a:t>
            </a:r>
            <a:r>
              <a:rPr lang="ru-RU" dirty="0" smtClean="0"/>
              <a:t>ассмотрение на заседаниях </a:t>
            </a:r>
            <a:r>
              <a:rPr lang="ru-RU" u="sng" dirty="0" smtClean="0"/>
              <a:t>всех ШМО</a:t>
            </a:r>
            <a:r>
              <a:rPr lang="ru-RU" dirty="0"/>
              <a:t> </a:t>
            </a:r>
            <a:r>
              <a:rPr lang="ru-RU" i="1" dirty="0" smtClean="0"/>
              <a:t>системы </a:t>
            </a:r>
            <a:r>
              <a:rPr lang="ru-RU" i="1" dirty="0"/>
              <a:t>оценки достижения планируемых результатов освоения </a:t>
            </a:r>
            <a:r>
              <a:rPr lang="ru-RU" dirty="0"/>
              <a:t>ФОП </a:t>
            </a:r>
            <a:r>
              <a:rPr lang="ru-RU" dirty="0" smtClean="0"/>
              <a:t>НОО, ФОП ООО, ФОП СОО;</a:t>
            </a:r>
          </a:p>
          <a:p>
            <a:pPr marL="285750" indent="-285750">
              <a:buFontTx/>
              <a:buChar char="-"/>
            </a:pPr>
            <a:r>
              <a:rPr lang="ru-RU" dirty="0" smtClean="0"/>
              <a:t>рассмотрение </a:t>
            </a:r>
            <a:r>
              <a:rPr lang="ru-RU" dirty="0"/>
              <a:t>на заседаниях </a:t>
            </a:r>
            <a:r>
              <a:rPr lang="ru-RU" u="sng" dirty="0"/>
              <a:t>всех </a:t>
            </a:r>
            <a:r>
              <a:rPr lang="ru-RU" u="sng" dirty="0" smtClean="0"/>
              <a:t>ШМО </a:t>
            </a:r>
            <a:r>
              <a:rPr lang="ru-RU" i="1" dirty="0" smtClean="0"/>
              <a:t>программы</a:t>
            </a:r>
            <a:r>
              <a:rPr lang="ru-RU" dirty="0" smtClean="0"/>
              <a:t> </a:t>
            </a:r>
            <a:r>
              <a:rPr lang="ru-RU" i="1" dirty="0" smtClean="0"/>
              <a:t>формирования УУУ</a:t>
            </a:r>
            <a:r>
              <a:rPr lang="ru-RU" dirty="0" smtClean="0"/>
              <a:t>;</a:t>
            </a:r>
          </a:p>
          <a:p>
            <a:pPr marL="285750" indent="-285750">
              <a:buFontTx/>
              <a:buChar char="-"/>
            </a:pPr>
            <a:r>
              <a:rPr lang="ru-RU" dirty="0"/>
              <a:t> </a:t>
            </a:r>
            <a:r>
              <a:rPr lang="ru-RU" dirty="0" smtClean="0"/>
              <a:t>изучение особенностей реализации плана внеурочной деятельности на разных уровнях  общего образования;</a:t>
            </a:r>
            <a:endParaRPr lang="ru-RU" dirty="0"/>
          </a:p>
          <a:p>
            <a:pPr marL="285750" indent="-285750">
              <a:buFontTx/>
              <a:buChar char="-"/>
            </a:pPr>
            <a:r>
              <a:rPr lang="ru-RU" dirty="0" smtClean="0"/>
              <a:t>рассмотрение на заседаниях </a:t>
            </a:r>
            <a:r>
              <a:rPr lang="ru-RU" b="1" i="1" dirty="0" smtClean="0"/>
              <a:t>ШМО учителей начальных классов </a:t>
            </a:r>
            <a:r>
              <a:rPr lang="ru-RU" i="1" dirty="0" smtClean="0">
                <a:solidFill>
                  <a:srgbClr val="0070C0"/>
                </a:solidFill>
              </a:rPr>
              <a:t>федеральных рабочих программ </a:t>
            </a:r>
            <a:r>
              <a:rPr lang="ru-RU" i="1" dirty="0" smtClean="0"/>
              <a:t>по русскому языку, литературному чтению и окружающему миру</a:t>
            </a:r>
            <a:r>
              <a:rPr lang="ru-RU" dirty="0" smtClean="0"/>
              <a:t> (изучение содержания и планируемых результатов освоения);</a:t>
            </a:r>
            <a:endParaRPr lang="ru-RU" dirty="0"/>
          </a:p>
          <a:p>
            <a:pPr marL="285750" indent="-285750">
              <a:buFontTx/>
              <a:buChar char="-"/>
            </a:pPr>
            <a:r>
              <a:rPr lang="ru-RU" dirty="0" smtClean="0"/>
              <a:t> рассмотрение на заседаниях </a:t>
            </a:r>
            <a:r>
              <a:rPr lang="ru-RU" b="1" i="1" dirty="0" smtClean="0"/>
              <a:t>ШМО учителей-предметников </a:t>
            </a:r>
            <a:r>
              <a:rPr lang="ru-RU" i="1" dirty="0" smtClean="0">
                <a:solidFill>
                  <a:srgbClr val="0070C0"/>
                </a:solidFill>
              </a:rPr>
              <a:t>федеральных рабочих программ </a:t>
            </a:r>
            <a:r>
              <a:rPr lang="ru-RU" i="1" dirty="0" smtClean="0"/>
              <a:t>по русскому языку, литературе, истории, обществознанию, географии  и основам безопасности жизнедеятельности (изучение </a:t>
            </a:r>
            <a:r>
              <a:rPr lang="ru-RU" i="1" dirty="0"/>
              <a:t>содержания и планируемых результатов освоения</a:t>
            </a:r>
            <a:r>
              <a:rPr lang="ru-RU" i="1" dirty="0" smtClean="0"/>
              <a:t>);</a:t>
            </a:r>
          </a:p>
          <a:p>
            <a:pPr marL="285750" indent="-285750">
              <a:buFontTx/>
              <a:buChar char="-"/>
            </a:pPr>
            <a:r>
              <a:rPr lang="ru-RU" i="1" dirty="0"/>
              <a:t> </a:t>
            </a:r>
            <a:r>
              <a:rPr lang="ru-RU" i="1" dirty="0" smtClean="0"/>
              <a:t>проведение междисциплинарных и </a:t>
            </a:r>
            <a:r>
              <a:rPr lang="ru-RU" i="1" dirty="0" err="1" smtClean="0"/>
              <a:t>разноуровневых</a:t>
            </a:r>
            <a:r>
              <a:rPr lang="ru-RU" i="1" dirty="0" smtClean="0"/>
              <a:t> мероприятий, круглых столов и пр. с целью обеспечения единства и преемственности подходов.</a:t>
            </a:r>
          </a:p>
        </p:txBody>
      </p:sp>
    </p:spTree>
    <p:extLst>
      <p:ext uri="{BB962C8B-B14F-4D97-AF65-F5344CB8AC3E}">
        <p14:creationId xmlns:p14="http://schemas.microsoft.com/office/powerpoint/2010/main" val="2433049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0702" y="1338858"/>
            <a:ext cx="10789298" cy="4247317"/>
          </a:xfrm>
          <a:prstGeom prst="rect">
            <a:avLst/>
          </a:prstGeom>
        </p:spPr>
        <p:txBody>
          <a:bodyPr wrap="square">
            <a:spAutoFit/>
          </a:bodyPr>
          <a:lstStyle/>
          <a:p>
            <a:pPr algn="just"/>
            <a:r>
              <a:rPr lang="ru-RU" i="1" dirty="0"/>
              <a:t>3. </a:t>
            </a:r>
            <a:r>
              <a:rPr lang="ru-RU" b="1" dirty="0">
                <a:solidFill>
                  <a:srgbClr val="0070C0"/>
                </a:solidFill>
              </a:rPr>
              <a:t>Включение в систему внутренней методической работы </a:t>
            </a:r>
            <a:r>
              <a:rPr lang="ru-RU" b="1" dirty="0" smtClean="0">
                <a:solidFill>
                  <a:srgbClr val="0070C0"/>
                </a:solidFill>
              </a:rPr>
              <a:t>мероприятий </a:t>
            </a:r>
            <a:r>
              <a:rPr lang="ru-RU" b="1" dirty="0">
                <a:solidFill>
                  <a:srgbClr val="0070C0"/>
                </a:solidFill>
              </a:rPr>
              <a:t>по обеспечению информационной и технологической готовности педагогов реализовывать федеральные рабочие программы и обновленные ФГОС общего образования.</a:t>
            </a:r>
          </a:p>
          <a:p>
            <a:endParaRPr lang="ru-RU" b="1" dirty="0" smtClean="0">
              <a:solidFill>
                <a:srgbClr val="0070C0"/>
              </a:solidFill>
            </a:endParaRPr>
          </a:p>
          <a:p>
            <a:pPr algn="just"/>
            <a:r>
              <a:rPr lang="ru-RU" b="1" dirty="0" smtClean="0">
                <a:solidFill>
                  <a:srgbClr val="0070C0"/>
                </a:solidFill>
              </a:rPr>
              <a:t>4. Корректировка </a:t>
            </a:r>
            <a:r>
              <a:rPr lang="ru-RU" b="1" dirty="0">
                <a:solidFill>
                  <a:srgbClr val="0070C0"/>
                </a:solidFill>
              </a:rPr>
              <a:t>локальных актов ОО в соответствии с актуальными изменениями в нормативной </a:t>
            </a:r>
            <a:r>
              <a:rPr lang="ru-RU" b="1" dirty="0" smtClean="0">
                <a:solidFill>
                  <a:srgbClr val="0070C0"/>
                </a:solidFill>
              </a:rPr>
              <a:t>базе (в </a:t>
            </a:r>
            <a:r>
              <a:rPr lang="ru-RU" b="1" dirty="0" err="1" smtClean="0">
                <a:solidFill>
                  <a:srgbClr val="0070C0"/>
                </a:solidFill>
              </a:rPr>
              <a:t>т.ч</a:t>
            </a:r>
            <a:r>
              <a:rPr lang="ru-RU" b="1" dirty="0" smtClean="0">
                <a:solidFill>
                  <a:srgbClr val="0070C0"/>
                </a:solidFill>
              </a:rPr>
              <a:t>.,  </a:t>
            </a:r>
            <a:r>
              <a:rPr lang="ru-RU" b="1" dirty="0" smtClean="0">
                <a:solidFill>
                  <a:srgbClr val="0070C0"/>
                </a:solidFill>
              </a:rPr>
              <a:t>в связи с введением обновленных ФГОС общего образования и федеральных основных общеобразовательных программ общего образования).</a:t>
            </a:r>
          </a:p>
          <a:p>
            <a:r>
              <a:rPr lang="ru-RU" dirty="0" smtClean="0"/>
              <a:t>(например, положения о внутренней системе оценки качества образования, положения о текущем контроле успеваемости и промежуточной аттестации, установления их форм, периодичности и порядка проведения и т.д.)</a:t>
            </a:r>
          </a:p>
          <a:p>
            <a:pPr algn="just"/>
            <a:r>
              <a:rPr lang="ru-RU" b="1" dirty="0" smtClean="0">
                <a:solidFill>
                  <a:srgbClr val="0070C0"/>
                </a:solidFill>
              </a:rPr>
              <a:t>5.  Планирование и осуществление внутреннего контроля за реализацией ООП </a:t>
            </a:r>
            <a:r>
              <a:rPr lang="ru-RU" b="1" dirty="0" smtClean="0">
                <a:solidFill>
                  <a:srgbClr val="0070C0"/>
                </a:solidFill>
              </a:rPr>
              <a:t> организации </a:t>
            </a:r>
            <a:r>
              <a:rPr lang="ru-RU" dirty="0" smtClean="0"/>
              <a:t>(актуализация </a:t>
            </a:r>
            <a:r>
              <a:rPr lang="ru-RU" dirty="0" smtClean="0"/>
              <a:t>направлений, форм и содержания).</a:t>
            </a:r>
          </a:p>
          <a:p>
            <a:endParaRPr lang="ru-RU" dirty="0"/>
          </a:p>
          <a:p>
            <a:r>
              <a:rPr lang="ru-RU" dirty="0" smtClean="0"/>
              <a:t>6. Создание рабочих групп по  приведению ООП ОО в </a:t>
            </a:r>
            <a:r>
              <a:rPr lang="ru-RU" dirty="0" smtClean="0"/>
              <a:t>соответствие </a:t>
            </a:r>
            <a:r>
              <a:rPr lang="ru-RU" dirty="0" smtClean="0"/>
              <a:t>с федеральными требованиями  (особое внимание должно быть уделено комплексному подходу к разработке разделов ООП ОО).</a:t>
            </a:r>
            <a:endParaRPr lang="ru-RU" dirty="0"/>
          </a:p>
        </p:txBody>
      </p:sp>
      <p:sp>
        <p:nvSpPr>
          <p:cNvPr id="4" name="TextBox 3"/>
          <p:cNvSpPr txBox="1"/>
          <p:nvPr/>
        </p:nvSpPr>
        <p:spPr>
          <a:xfrm>
            <a:off x="992777" y="304800"/>
            <a:ext cx="10380617" cy="707886"/>
          </a:xfrm>
          <a:prstGeom prst="rect">
            <a:avLst/>
          </a:prstGeom>
          <a:noFill/>
        </p:spPr>
        <p:txBody>
          <a:bodyPr wrap="square" rtlCol="0">
            <a:spAutoFit/>
          </a:bodyPr>
          <a:lstStyle/>
          <a:p>
            <a:pPr algn="ctr"/>
            <a:r>
              <a:rPr lang="ru-RU" sz="2000" b="1" dirty="0" smtClean="0">
                <a:solidFill>
                  <a:srgbClr val="C00000"/>
                </a:solidFill>
              </a:rPr>
              <a:t>Примерный алгоритм деятельности ОО по приведению ООП учреждения в соответствии с федеральными основными общеобразовательными программами уровней образования</a:t>
            </a:r>
            <a:endParaRPr lang="ru-RU" sz="2000" b="1" dirty="0">
              <a:solidFill>
                <a:srgbClr val="C00000"/>
              </a:solidFill>
            </a:endParaRPr>
          </a:p>
        </p:txBody>
      </p:sp>
    </p:spTree>
    <p:extLst>
      <p:ext uri="{BB962C8B-B14F-4D97-AF65-F5344CB8AC3E}">
        <p14:creationId xmlns:p14="http://schemas.microsoft.com/office/powerpoint/2010/main" val="160443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4500" y="0"/>
            <a:ext cx="9986962" cy="954107"/>
          </a:xfrm>
          <a:prstGeom prst="rect">
            <a:avLst/>
          </a:prstGeom>
        </p:spPr>
        <p:txBody>
          <a:bodyPr wrap="square">
            <a:spAutoFit/>
          </a:bodyPr>
          <a:lstStyle/>
          <a:p>
            <a:pPr algn="ctr"/>
            <a:r>
              <a:rPr lang="ru-RU" sz="2800" b="1" dirty="0">
                <a:solidFill>
                  <a:srgbClr val="C00000"/>
                </a:solidFill>
              </a:rPr>
              <a:t>Федеральный закон от 29.12.2012 N 273-ФЗ  </a:t>
            </a:r>
          </a:p>
          <a:p>
            <a:pPr algn="ctr"/>
            <a:r>
              <a:rPr lang="ru-RU" sz="2800" b="1" dirty="0">
                <a:solidFill>
                  <a:srgbClr val="C00000"/>
                </a:solidFill>
              </a:rPr>
              <a:t>"Об образовании в Российской Федерации"</a:t>
            </a:r>
          </a:p>
        </p:txBody>
      </p:sp>
      <p:pic>
        <p:nvPicPr>
          <p:cNvPr id="4" name="Рисунок 3"/>
          <p:cNvPicPr>
            <a:picLocks noChangeAspect="1"/>
          </p:cNvPicPr>
          <p:nvPr/>
        </p:nvPicPr>
        <p:blipFill>
          <a:blip r:embed="rId2" cstate="print"/>
          <a:stretch>
            <a:fillRect/>
          </a:stretch>
        </p:blipFill>
        <p:spPr>
          <a:xfrm>
            <a:off x="218566" y="0"/>
            <a:ext cx="1289184" cy="1752221"/>
          </a:xfrm>
          <a:prstGeom prst="rect">
            <a:avLst/>
          </a:prstGeom>
        </p:spPr>
      </p:pic>
      <p:sp>
        <p:nvSpPr>
          <p:cNvPr id="5" name="Прямоугольник 4"/>
          <p:cNvSpPr/>
          <p:nvPr/>
        </p:nvSpPr>
        <p:spPr>
          <a:xfrm>
            <a:off x="3654004" y="1081015"/>
            <a:ext cx="6276718" cy="334707"/>
          </a:xfrm>
          <a:prstGeom prst="rect">
            <a:avLst/>
          </a:prstGeom>
        </p:spPr>
        <p:txBody>
          <a:bodyPr wrap="none">
            <a:spAutoFit/>
          </a:bodyPr>
          <a:lstStyle/>
          <a:p>
            <a:pPr>
              <a:lnSpc>
                <a:spcPts val="1688"/>
              </a:lnSpc>
            </a:pPr>
            <a:r>
              <a:rPr lang="ru-RU" sz="2400" b="1" kern="1800" dirty="0">
                <a:solidFill>
                  <a:srgbClr val="C00000"/>
                </a:solidFill>
                <a:ea typeface="Times New Roman" panose="02020603050405020304" pitchFamily="18" charset="0"/>
                <a:cs typeface="Times New Roman" panose="02020603050405020304" pitchFamily="18" charset="0"/>
              </a:rPr>
              <a:t>Статья</a:t>
            </a:r>
            <a:r>
              <a:rPr lang="ru-RU" sz="1600" b="1" kern="18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ru-RU" sz="2400" b="1" kern="18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12. Образовательные программы</a:t>
            </a:r>
            <a:endPar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728787" y="1525718"/>
            <a:ext cx="10186988" cy="4493538"/>
          </a:xfrm>
          <a:prstGeom prst="rect">
            <a:avLst/>
          </a:prstGeom>
        </p:spPr>
        <p:txBody>
          <a:bodyPr wrap="square">
            <a:spAutoFit/>
          </a:bodyPr>
          <a:lstStyle/>
          <a:p>
            <a:pPr algn="just"/>
            <a:r>
              <a:rPr lang="ru-RU" sz="2200" dirty="0" smtClean="0"/>
              <a:t>6.1</a:t>
            </a:r>
            <a:r>
              <a:rPr lang="ru-RU" sz="2200" dirty="0"/>
              <a:t>. Организации, осуществляющие образовательную деятельность по имеющим государственную аккредитацию образовательным программам </a:t>
            </a:r>
            <a:r>
              <a:rPr lang="ru-RU" sz="2200" i="1" dirty="0"/>
              <a:t>начального общего, основного общего, среднего общего образования</a:t>
            </a:r>
            <a:r>
              <a:rPr lang="ru-RU" sz="2200" dirty="0"/>
              <a:t>, </a:t>
            </a:r>
            <a:r>
              <a:rPr lang="ru-RU" sz="2200" b="1" dirty="0"/>
              <a:t>разрабатывают образовательные программы в </a:t>
            </a:r>
            <a:r>
              <a:rPr lang="ru-RU" sz="2200" b="1" u="sng" dirty="0"/>
              <a:t>соответствии</a:t>
            </a:r>
            <a:r>
              <a:rPr lang="ru-RU" sz="2200" b="1" dirty="0"/>
              <a:t> с </a:t>
            </a:r>
            <a:r>
              <a:rPr lang="ru-RU" sz="2200" b="1" u="sng" dirty="0"/>
              <a:t>федеральными государственными образовательными стандартами </a:t>
            </a:r>
            <a:r>
              <a:rPr lang="ru-RU" sz="2200" b="1" dirty="0"/>
              <a:t>и соответствующими </a:t>
            </a:r>
            <a:r>
              <a:rPr lang="ru-RU" sz="2200" b="1" u="sng" dirty="0"/>
              <a:t>федеральными основными общеобразовательными программами</a:t>
            </a:r>
            <a:r>
              <a:rPr lang="ru-RU" sz="2200" u="sng" dirty="0"/>
              <a:t>.</a:t>
            </a:r>
            <a:r>
              <a:rPr lang="ru-RU" sz="2200" dirty="0"/>
              <a:t> </a:t>
            </a:r>
            <a:endParaRPr lang="ru-RU" sz="2200" dirty="0" smtClean="0"/>
          </a:p>
          <a:p>
            <a:pPr algn="just"/>
            <a:endParaRPr lang="ru-RU" sz="2200" dirty="0" smtClean="0"/>
          </a:p>
          <a:p>
            <a:pPr algn="just"/>
            <a:r>
              <a:rPr lang="ru-RU" sz="2200" dirty="0" smtClean="0"/>
              <a:t>Содержание </a:t>
            </a:r>
            <a:r>
              <a:rPr lang="ru-RU" sz="2200" dirty="0"/>
              <a:t>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федеральных основных общеобразовательных программ.</a:t>
            </a:r>
          </a:p>
          <a:p>
            <a:pPr algn="just"/>
            <a:endParaRPr lang="ru-RU" sz="2200" dirty="0"/>
          </a:p>
          <a:p>
            <a:pPr algn="just"/>
            <a:r>
              <a:rPr lang="ru-RU" sz="2200" dirty="0">
                <a:solidFill>
                  <a:srgbClr val="002060"/>
                </a:solidFill>
              </a:rPr>
              <a:t>(</a:t>
            </a:r>
            <a:r>
              <a:rPr lang="ru-RU" sz="2200" i="1" dirty="0">
                <a:solidFill>
                  <a:srgbClr val="002060"/>
                </a:solidFill>
              </a:rPr>
              <a:t>часть 6.1 введена Федеральным законом от 24.09.2022 N 371-ФЗ)</a:t>
            </a:r>
          </a:p>
        </p:txBody>
      </p:sp>
    </p:spTree>
    <p:extLst>
      <p:ext uri="{BB962C8B-B14F-4D97-AF65-F5344CB8AC3E}">
        <p14:creationId xmlns:p14="http://schemas.microsoft.com/office/powerpoint/2010/main" val="161864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347" y="1174380"/>
            <a:ext cx="11016344" cy="3693319"/>
          </a:xfrm>
          <a:prstGeom prst="rect">
            <a:avLst/>
          </a:prstGeom>
        </p:spPr>
        <p:txBody>
          <a:bodyPr wrap="square">
            <a:spAutoFit/>
          </a:bodyPr>
          <a:lstStyle/>
          <a:p>
            <a:r>
              <a:rPr lang="ru-RU" dirty="0" smtClean="0"/>
              <a:t>1. Приказ </a:t>
            </a:r>
            <a:r>
              <a:rPr lang="ru-RU" dirty="0"/>
              <a:t>Министерства просвещения Российской Федерации от 16 ноября 2022 г. № 992 «Об утверждении федеральной образовательной программы начального общего образования» (Зарегистрировано в Минюсте России 22.12.2022, № 71762, </a:t>
            </a:r>
            <a:r>
              <a:rPr lang="ru-RU" dirty="0">
                <a:hlinkClick r:id="rId2"/>
              </a:rPr>
              <a:t>http://publication.pravo.gov.ru/Document/View/0001202212220053</a:t>
            </a:r>
            <a:r>
              <a:rPr lang="ru-RU" dirty="0" smtClean="0"/>
              <a:t>).</a:t>
            </a:r>
          </a:p>
          <a:p>
            <a:r>
              <a:rPr lang="ru-RU" dirty="0" smtClean="0"/>
              <a:t> </a:t>
            </a:r>
            <a:r>
              <a:rPr lang="ru-RU" dirty="0"/>
              <a:t>2 Приказ Министерства просвещения Российской Федерации от 16 ноября 2022 г. № 993 «Об утверждении федеральной образовательной программы основного общего образования» (Зарегистрировано в Минюсте России 22.12.2022, № 71764, </a:t>
            </a:r>
            <a:r>
              <a:rPr lang="ru-RU" dirty="0">
                <a:hlinkClick r:id="rId3"/>
              </a:rPr>
              <a:t>http://</a:t>
            </a:r>
            <a:r>
              <a:rPr lang="ru-RU" dirty="0" smtClean="0">
                <a:hlinkClick r:id="rId3"/>
              </a:rPr>
              <a:t>publication.pravo.gov.ru/Document/View/0001202212220024</a:t>
            </a:r>
            <a:r>
              <a:rPr lang="ru-RU" dirty="0" smtClean="0"/>
              <a:t> ). </a:t>
            </a:r>
          </a:p>
          <a:p>
            <a:r>
              <a:rPr lang="ru-RU" dirty="0" smtClean="0"/>
              <a:t>3 </a:t>
            </a:r>
            <a:r>
              <a:rPr lang="ru-RU" dirty="0"/>
              <a:t>Приказ Министерства просвещения Российской Федерации от 23 ноября 2022 г. № 1014 «Об утверждении федеральной образовательной программы среднего общего образования» (Зарегистрировано в Минюсте России 22.12.2022, № 71763, </a:t>
            </a:r>
            <a:r>
              <a:rPr lang="ru-RU" dirty="0">
                <a:hlinkClick r:id="rId4"/>
              </a:rPr>
              <a:t>http://</a:t>
            </a:r>
            <a:r>
              <a:rPr lang="ru-RU" dirty="0" smtClean="0">
                <a:hlinkClick r:id="rId4"/>
              </a:rPr>
              <a:t>publication.pravo.gov.ru/Document/View/0001202212220051</a:t>
            </a:r>
            <a:r>
              <a:rPr lang="ru-RU" dirty="0" smtClean="0"/>
              <a:t> ). </a:t>
            </a:r>
          </a:p>
          <a:p>
            <a:r>
              <a:rPr lang="ru-RU" dirty="0" smtClean="0"/>
              <a:t>4 </a:t>
            </a:r>
            <a:r>
              <a:rPr lang="ru-RU" dirty="0"/>
              <a:t>Пункт 3 статьи 3 Федерального закона от 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 (</a:t>
            </a:r>
            <a:r>
              <a:rPr lang="ru-RU" dirty="0">
                <a:hlinkClick r:id="rId5"/>
              </a:rPr>
              <a:t>http://www.consultant.ru/document/cons_doc_LAW_427331</a:t>
            </a:r>
            <a:r>
              <a:rPr lang="ru-RU" dirty="0" smtClean="0">
                <a:hlinkClick r:id="rId5"/>
              </a:rPr>
              <a:t>/</a:t>
            </a:r>
            <a:r>
              <a:rPr lang="ru-RU" dirty="0" smtClean="0"/>
              <a:t> )</a:t>
            </a:r>
            <a:endParaRPr lang="ru-RU" dirty="0"/>
          </a:p>
        </p:txBody>
      </p:sp>
      <p:sp>
        <p:nvSpPr>
          <p:cNvPr id="3" name="TextBox 2"/>
          <p:cNvSpPr txBox="1"/>
          <p:nvPr/>
        </p:nvSpPr>
        <p:spPr>
          <a:xfrm>
            <a:off x="748937" y="287383"/>
            <a:ext cx="10920549" cy="523220"/>
          </a:xfrm>
          <a:prstGeom prst="rect">
            <a:avLst/>
          </a:prstGeom>
          <a:noFill/>
        </p:spPr>
        <p:txBody>
          <a:bodyPr wrap="square" rtlCol="0">
            <a:spAutoFit/>
          </a:bodyPr>
          <a:lstStyle/>
          <a:p>
            <a:pPr algn="ctr"/>
            <a:r>
              <a:rPr lang="ru-RU" sz="2800" b="1" dirty="0" smtClean="0">
                <a:solidFill>
                  <a:srgbClr val="C00000"/>
                </a:solidFill>
              </a:rPr>
              <a:t>Полезные ссылки</a:t>
            </a:r>
            <a:endParaRPr lang="ru-RU" sz="2800" b="1" dirty="0">
              <a:solidFill>
                <a:srgbClr val="C00000"/>
              </a:solidFill>
            </a:endParaRPr>
          </a:p>
        </p:txBody>
      </p:sp>
    </p:spTree>
    <p:extLst>
      <p:ext uri="{BB962C8B-B14F-4D97-AF65-F5344CB8AC3E}">
        <p14:creationId xmlns:p14="http://schemas.microsoft.com/office/powerpoint/2010/main" val="2875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7238" y="190023"/>
            <a:ext cx="10958513" cy="1785104"/>
          </a:xfrm>
          <a:prstGeom prst="rect">
            <a:avLst/>
          </a:prstGeom>
        </p:spPr>
        <p:txBody>
          <a:bodyPr wrap="square">
            <a:spAutoFit/>
          </a:bodyPr>
          <a:lstStyle/>
          <a:p>
            <a:pPr algn="ctr"/>
            <a:r>
              <a:rPr lang="ru-RU" sz="2200" b="1" dirty="0" smtClean="0">
                <a:solidFill>
                  <a:srgbClr val="C00000"/>
                </a:solidFill>
              </a:rPr>
              <a:t>Федеральный закон от 24.09.2022 N 371-ФЗ </a:t>
            </a:r>
          </a:p>
          <a:p>
            <a:pPr algn="ctr"/>
            <a:r>
              <a:rPr lang="ru-RU" sz="2200" b="1" dirty="0" smtClean="0">
                <a:solidFill>
                  <a:srgbClr val="C00000"/>
                </a:solidFill>
              </a:rPr>
              <a:t>"О внесении изменений в Федеральный закон "Об образовании в Российской Федерации" </a:t>
            </a:r>
          </a:p>
          <a:p>
            <a:pPr algn="ctr"/>
            <a:r>
              <a:rPr lang="ru-RU" sz="2200" b="1" dirty="0" smtClean="0">
                <a:solidFill>
                  <a:srgbClr val="C00000"/>
                </a:solidFill>
              </a:rPr>
              <a:t>и статью 1 Федерального закона "Об обязательных требованиях в Российской Федерации"</a:t>
            </a:r>
          </a:p>
        </p:txBody>
      </p:sp>
      <p:pic>
        <p:nvPicPr>
          <p:cNvPr id="3" name="Рисунок 2"/>
          <p:cNvPicPr>
            <a:picLocks noChangeAspect="1"/>
          </p:cNvPicPr>
          <p:nvPr/>
        </p:nvPicPr>
        <p:blipFill>
          <a:blip r:embed="rId2" cstate="print"/>
          <a:stretch>
            <a:fillRect/>
          </a:stretch>
        </p:blipFill>
        <p:spPr>
          <a:xfrm>
            <a:off x="202754" y="242888"/>
            <a:ext cx="1083121" cy="1343025"/>
          </a:xfrm>
          <a:prstGeom prst="rect">
            <a:avLst/>
          </a:prstGeom>
        </p:spPr>
      </p:pic>
      <p:sp>
        <p:nvSpPr>
          <p:cNvPr id="4" name="Прямоугольник 3"/>
          <p:cNvSpPr/>
          <p:nvPr/>
        </p:nvSpPr>
        <p:spPr>
          <a:xfrm>
            <a:off x="957263" y="2237243"/>
            <a:ext cx="10201275" cy="3477875"/>
          </a:xfrm>
          <a:prstGeom prst="rect">
            <a:avLst/>
          </a:prstGeom>
        </p:spPr>
        <p:txBody>
          <a:bodyPr wrap="square">
            <a:spAutoFit/>
          </a:bodyPr>
          <a:lstStyle/>
          <a:p>
            <a:pPr algn="just"/>
            <a:r>
              <a:rPr lang="ru-RU" sz="2200" b="1" dirty="0" smtClean="0">
                <a:solidFill>
                  <a:srgbClr val="000000"/>
                </a:solidFill>
              </a:rPr>
              <a:t>Статья 3</a:t>
            </a:r>
          </a:p>
          <a:p>
            <a:pPr algn="just"/>
            <a:endParaRPr lang="ru-RU" sz="2200" b="1" dirty="0" smtClean="0">
              <a:solidFill>
                <a:srgbClr val="000000"/>
              </a:solidFill>
            </a:endParaRPr>
          </a:p>
          <a:p>
            <a:pPr indent="342900" algn="just"/>
            <a:r>
              <a:rPr lang="ru-RU" sz="2200" dirty="0" smtClean="0"/>
              <a:t>… 3. Федеральные основные общеобразовательные    программы утверждаются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a:t>
            </a:r>
            <a:r>
              <a:rPr lang="ru-RU" sz="2200" b="1" i="1" dirty="0" smtClean="0"/>
              <a:t>не позднее 1 января 2023 года.</a:t>
            </a:r>
          </a:p>
          <a:p>
            <a:pPr indent="342900"/>
            <a:endParaRPr lang="ru-RU" sz="2200" dirty="0" smtClean="0">
              <a:solidFill>
                <a:srgbClr val="000000"/>
              </a:solidFill>
            </a:endParaRPr>
          </a:p>
          <a:p>
            <a:pPr algn="just"/>
            <a:r>
              <a:rPr lang="ru-RU" sz="2200" dirty="0" smtClean="0"/>
              <a:t>4. </a:t>
            </a:r>
            <a:r>
              <a:rPr lang="ru-RU" sz="2200" b="1" i="1" dirty="0" smtClean="0"/>
              <a:t>Основные общеобразовательные программы подлежат приведению в соответствие с федеральными основными общеобразовательными программами не позднее 1 сентября 2023 года</a:t>
            </a:r>
            <a:r>
              <a:rPr lang="ru-RU" sz="2200" dirty="0" smtClean="0"/>
              <a:t>.</a:t>
            </a:r>
            <a:endParaRPr lang="ru-RU"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199" y="1794599"/>
            <a:ext cx="11415714" cy="4985980"/>
          </a:xfrm>
          <a:prstGeom prst="rect">
            <a:avLst/>
          </a:prstGeom>
        </p:spPr>
        <p:txBody>
          <a:bodyPr wrap="square">
            <a:spAutoFit/>
          </a:bodyPr>
          <a:lstStyle/>
          <a:p>
            <a:pPr algn="just">
              <a:buFontTx/>
              <a:buChar char="-"/>
            </a:pPr>
            <a:r>
              <a:rPr lang="ru-RU" sz="2000" dirty="0" smtClean="0"/>
              <a:t> </a:t>
            </a:r>
            <a:r>
              <a:rPr lang="ru-RU" sz="2200" dirty="0" smtClean="0"/>
              <a:t>Согласно статьям 1, 2 Федерального закона № 371-ФЗ </a:t>
            </a:r>
            <a:r>
              <a:rPr lang="ru-RU" sz="2200" b="1" i="1" dirty="0" smtClean="0"/>
              <a:t>термин  «примерные программы» на уровне начального общего, основного общего  и среднего общего образования </a:t>
            </a:r>
            <a:r>
              <a:rPr lang="ru-RU" sz="2200" b="1" i="1" u="sng" dirty="0" smtClean="0"/>
              <a:t>исключен из Федерального закона № 273-ФЗ</a:t>
            </a:r>
            <a:r>
              <a:rPr lang="ru-RU" sz="2200" b="1" i="1" dirty="0" smtClean="0"/>
              <a:t>; </a:t>
            </a:r>
          </a:p>
          <a:p>
            <a:pPr algn="just">
              <a:buFontTx/>
              <a:buChar char="-"/>
            </a:pPr>
            <a:endParaRPr lang="ru-RU" sz="2200" b="1" i="1" dirty="0" smtClean="0"/>
          </a:p>
          <a:p>
            <a:pPr algn="just">
              <a:buFontTx/>
              <a:buChar char="-"/>
            </a:pPr>
            <a:r>
              <a:rPr lang="ru-RU" sz="2200" b="1" i="1" dirty="0" smtClean="0"/>
              <a:t> введены единые для Российской Федерации федеральные основные общеобразовательные программы</a:t>
            </a:r>
            <a:r>
              <a:rPr lang="ru-RU" sz="2200" dirty="0" smtClean="0"/>
              <a:t>, которые разрабатываются и утверждаются </a:t>
            </a:r>
            <a:r>
              <a:rPr lang="ru-RU" sz="2200" dirty="0" err="1" smtClean="0"/>
              <a:t>Минпросвещения</a:t>
            </a:r>
            <a:r>
              <a:rPr lang="ru-RU" sz="2200" dirty="0" smtClean="0"/>
              <a:t> России;</a:t>
            </a:r>
          </a:p>
          <a:p>
            <a:pPr algn="just"/>
            <a:endParaRPr lang="ru-RU" sz="2200" dirty="0" smtClean="0"/>
          </a:p>
          <a:p>
            <a:pPr algn="just">
              <a:buFontTx/>
              <a:buChar char="-"/>
            </a:pPr>
            <a:r>
              <a:rPr lang="ru-RU" sz="2200" dirty="0" smtClean="0"/>
              <a:t> </a:t>
            </a:r>
            <a:r>
              <a:rPr lang="ru-RU" sz="2400" dirty="0" smtClean="0"/>
              <a:t>В соответствии с пунктом 4 статьи 3 Федерального закона № </a:t>
            </a:r>
            <a:r>
              <a:rPr lang="ru-RU" sz="2400" b="1" i="1" dirty="0" smtClean="0"/>
              <a:t>371-ФЗ основные общеобразовательные программы всех общеобразовательных организаций Российской Федерации подлежат приведению </a:t>
            </a:r>
            <a:r>
              <a:rPr lang="ru-RU" sz="2400" b="1" dirty="0" smtClean="0"/>
              <a:t>в соответствие с ФООП </a:t>
            </a:r>
            <a:r>
              <a:rPr lang="ru-RU" sz="2400" b="1" u="sng" dirty="0" smtClean="0"/>
              <a:t>не позднее 1 сентября 2023 года. </a:t>
            </a:r>
          </a:p>
          <a:p>
            <a:pPr algn="just">
              <a:buFontTx/>
              <a:buChar char="-"/>
            </a:pPr>
            <a:endParaRPr lang="ru-RU" sz="2400" b="1" i="1" dirty="0" smtClean="0"/>
          </a:p>
          <a:p>
            <a:pPr algn="just">
              <a:buFontTx/>
              <a:buChar char="-"/>
            </a:pPr>
            <a:endParaRPr lang="ru-RU" sz="2200" dirty="0" smtClean="0"/>
          </a:p>
        </p:txBody>
      </p:sp>
      <p:sp>
        <p:nvSpPr>
          <p:cNvPr id="3" name="Прямоугольник 2"/>
          <p:cNvSpPr/>
          <p:nvPr/>
        </p:nvSpPr>
        <p:spPr>
          <a:xfrm>
            <a:off x="1171575" y="232886"/>
            <a:ext cx="10658475" cy="1569660"/>
          </a:xfrm>
          <a:prstGeom prst="rect">
            <a:avLst/>
          </a:prstGeom>
        </p:spPr>
        <p:txBody>
          <a:bodyPr wrap="square">
            <a:spAutoFit/>
          </a:bodyPr>
          <a:lstStyle/>
          <a:p>
            <a:pPr algn="ctr"/>
            <a:r>
              <a:rPr lang="ru-RU" sz="2400" b="1" dirty="0" smtClean="0">
                <a:solidFill>
                  <a:srgbClr val="C00000"/>
                </a:solidFill>
              </a:rPr>
              <a:t>Федеральный закон от 24 сентября 2022 г № 371-ФЗ</a:t>
            </a:r>
          </a:p>
          <a:p>
            <a:pPr algn="ctr"/>
            <a:r>
              <a:rPr lang="ru-RU" sz="2400" b="1" dirty="0" smtClean="0">
                <a:solidFill>
                  <a:srgbClr val="C00000"/>
                </a:solidFill>
              </a:rPr>
              <a:t>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1335078"/>
            <a:ext cx="11315700" cy="5016758"/>
          </a:xfrm>
          <a:prstGeom prst="rect">
            <a:avLst/>
          </a:prstGeom>
        </p:spPr>
        <p:txBody>
          <a:bodyPr wrap="square">
            <a:spAutoFit/>
          </a:bodyPr>
          <a:lstStyle/>
          <a:p>
            <a:pPr algn="just">
              <a:buFontTx/>
              <a:buChar char="-"/>
            </a:pPr>
            <a:r>
              <a:rPr lang="ru-RU" sz="2000" dirty="0" smtClean="0"/>
              <a:t>Согласно части 61 статьи 12 Федерального закона № 273-ФЗ образовательные </a:t>
            </a:r>
            <a:r>
              <a:rPr lang="ru-RU" sz="2000" b="1" i="1" dirty="0" smtClean="0"/>
              <a:t>организации разрабатывают ООП в соответствии с ФГОС и соответствующими ФООП. </a:t>
            </a:r>
          </a:p>
          <a:p>
            <a:pPr algn="just">
              <a:buFontTx/>
              <a:buChar char="-"/>
            </a:pPr>
            <a:endParaRPr lang="ru-RU" sz="2000" b="1" i="1" dirty="0" smtClean="0"/>
          </a:p>
          <a:p>
            <a:pPr algn="just">
              <a:buFontTx/>
              <a:buChar char="-"/>
            </a:pPr>
            <a:r>
              <a:rPr lang="ru-RU" sz="2000" b="1" dirty="0" smtClean="0"/>
              <a:t>содержание и планируемые результаты разработанных образовательными организациями ООП должны быть не ниже соответствующих содержания и планируемых результатов ФООП. </a:t>
            </a:r>
          </a:p>
          <a:p>
            <a:pPr algn="just">
              <a:buFontTx/>
              <a:buChar char="-"/>
            </a:pPr>
            <a:endParaRPr lang="ru-RU" sz="2000" b="1" dirty="0" smtClean="0"/>
          </a:p>
          <a:p>
            <a:pPr algn="just">
              <a:buFontTx/>
              <a:buChar char="-"/>
            </a:pPr>
            <a:r>
              <a:rPr lang="ru-RU" sz="2000" b="1" dirty="0" smtClean="0"/>
              <a:t>введение ФООП является обязательным с 1 сентября 2023 г. </a:t>
            </a:r>
            <a:r>
              <a:rPr lang="ru-RU" sz="2000" b="1" u="sng" dirty="0" smtClean="0"/>
              <a:t>для обучающихся 1-11 классов всех образовательных организаций, реализующих образовательные программы начального общего, основного общего, среднего общего образования. </a:t>
            </a:r>
          </a:p>
          <a:p>
            <a:pPr algn="just">
              <a:buFontTx/>
              <a:buChar char="-"/>
            </a:pPr>
            <a:endParaRPr lang="ru-RU" sz="2000" b="1" dirty="0" smtClean="0"/>
          </a:p>
          <a:p>
            <a:pPr algn="just">
              <a:buFontTx/>
              <a:buChar char="-"/>
            </a:pPr>
            <a:r>
              <a:rPr lang="ru-RU" sz="2000" dirty="0" smtClean="0"/>
              <a:t>общеобразовательные организации </a:t>
            </a:r>
            <a:r>
              <a:rPr lang="ru-RU" sz="2000" b="1" dirty="0" smtClean="0"/>
              <a:t>в </a:t>
            </a:r>
            <a:r>
              <a:rPr lang="ru-RU" sz="2000" b="1" u="sng" dirty="0" smtClean="0"/>
              <a:t>обязательном порядке </a:t>
            </a:r>
            <a:r>
              <a:rPr lang="ru-RU" sz="2000" b="1" dirty="0" smtClean="0"/>
              <a:t>используют федеральные рабочие программы по учебным предметам «Русский язык», «Литературное чтение» и «Окружающий мир» (начальное общее образование), «Русский язык», «Литература», «История», «Обществознание», «География» и «Основы безопасности жизнедеятельности» (основное общее и среднее общее образование). </a:t>
            </a:r>
          </a:p>
          <a:p>
            <a:pPr algn="just">
              <a:buFontTx/>
              <a:buChar char="-"/>
            </a:pPr>
            <a:endParaRPr lang="ru-RU" sz="2000" b="1" dirty="0" smtClean="0"/>
          </a:p>
        </p:txBody>
      </p:sp>
      <p:sp>
        <p:nvSpPr>
          <p:cNvPr id="3" name="Прямоугольник 2"/>
          <p:cNvSpPr/>
          <p:nvPr/>
        </p:nvSpPr>
        <p:spPr>
          <a:xfrm>
            <a:off x="504825" y="190023"/>
            <a:ext cx="11239500" cy="1015663"/>
          </a:xfrm>
          <a:prstGeom prst="rect">
            <a:avLst/>
          </a:prstGeom>
        </p:spPr>
        <p:txBody>
          <a:bodyPr wrap="square">
            <a:spAutoFit/>
          </a:bodyPr>
          <a:lstStyle/>
          <a:p>
            <a:pPr algn="ctr"/>
            <a:r>
              <a:rPr lang="ru-RU" sz="2000" b="1" dirty="0" smtClean="0">
                <a:solidFill>
                  <a:srgbClr val="0070C0"/>
                </a:solidFill>
              </a:rPr>
              <a:t>Письмо департамента государственной политики и управления в сфере общего образования </a:t>
            </a:r>
            <a:r>
              <a:rPr lang="ru-RU" sz="2000" b="1" dirty="0" err="1" smtClean="0">
                <a:solidFill>
                  <a:srgbClr val="0070C0"/>
                </a:solidFill>
              </a:rPr>
              <a:t>Минросвещения</a:t>
            </a:r>
            <a:r>
              <a:rPr lang="ru-RU" sz="2000" b="1" dirty="0" smtClean="0">
                <a:solidFill>
                  <a:srgbClr val="0070C0"/>
                </a:solidFill>
              </a:rPr>
              <a:t> России от 16.01.2023 № 03-68 «О направлении информации» </a:t>
            </a:r>
          </a:p>
          <a:p>
            <a:pPr algn="ctr"/>
            <a:r>
              <a:rPr lang="ru-RU" sz="2000" b="1" dirty="0" smtClean="0">
                <a:solidFill>
                  <a:srgbClr val="0070C0"/>
                </a:solidFill>
              </a:rPr>
              <a:t>(Информация о введении федеральных основных общеобразовательных программ)</a:t>
            </a:r>
            <a:r>
              <a:rPr lang="en-US" sz="2000" b="1" dirty="0" smtClean="0">
                <a:solidFill>
                  <a:srgbClr val="0070C0"/>
                </a:solidFill>
              </a:rPr>
              <a:t> </a:t>
            </a:r>
            <a:endParaRPr lang="ru-RU" sz="2000" b="1" dirty="0">
              <a:solidFill>
                <a:srgbClr val="0070C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2385</TotalTime>
  <Words>9357</Words>
  <Application>Microsoft Office PowerPoint</Application>
  <PresentationFormat>Широкоэкранный</PresentationFormat>
  <Paragraphs>654</Paragraphs>
  <Slides>60</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60</vt:i4>
      </vt:variant>
    </vt:vector>
  </HeadingPairs>
  <TitlesOfParts>
    <vt:vector size="67" baseType="lpstr">
      <vt:lpstr>Arial</vt:lpstr>
      <vt:lpstr>Calibri</vt:lpstr>
      <vt:lpstr>Calibri Light</vt:lpstr>
      <vt:lpstr>Courier New</vt:lpstr>
      <vt:lpstr>Times New Roman</vt:lpstr>
      <vt:lpstr>Times New Roman CYR</vt:lpstr>
      <vt:lpstr>Тема Office</vt:lpstr>
      <vt:lpstr>Подготовка ОО к реализации федеральных образовательных программ </vt:lpstr>
      <vt:lpstr>Нормативные основания</vt:lpstr>
      <vt:lpstr>Нормативные основания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Проектирование программы формирования УУД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Операциональная характеристика познавательных универсальных учебных действий, отражающих мыслительные операции</vt:lpstr>
      <vt:lpstr>Презентация PowerPoint</vt:lpstr>
      <vt:lpstr>Операциональная характеристика  познавательных универсальных учебных действий, участвующих в поисковой и исследовательской деятельности</vt:lpstr>
      <vt:lpstr>Операциональная характеристика  познавательных универсальных учебных действий, обеспечивающих работу с различного вида информацией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Васильевна Ивлиева</dc:creator>
  <cp:lastModifiedBy>Елена Васильевна Ивлиева</cp:lastModifiedBy>
  <cp:revision>378</cp:revision>
  <dcterms:created xsi:type="dcterms:W3CDTF">2023-01-09T12:32:33Z</dcterms:created>
  <dcterms:modified xsi:type="dcterms:W3CDTF">2023-02-14T10:20:13Z</dcterms:modified>
</cp:coreProperties>
</file>