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2" r:id="rId2"/>
    <p:sldId id="330" r:id="rId3"/>
    <p:sldId id="328" r:id="rId4"/>
    <p:sldId id="323" r:id="rId5"/>
    <p:sldId id="312" r:id="rId6"/>
    <p:sldId id="318" r:id="rId7"/>
    <p:sldId id="313" r:id="rId8"/>
    <p:sldId id="325" r:id="rId9"/>
    <p:sldId id="326" r:id="rId10"/>
    <p:sldId id="327" r:id="rId11"/>
    <p:sldId id="303" r:id="rId12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B20"/>
    <a:srgbClr val="FAC360"/>
    <a:srgbClr val="376092"/>
    <a:srgbClr val="F9FBFD"/>
    <a:srgbClr val="07BB07"/>
    <a:srgbClr val="669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90" y="112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71153-1FEC-4F8A-B9F8-DE9A9B04BCA6}" type="datetimeFigureOut">
              <a:rPr lang="ru-RU" smtClean="0"/>
              <a:pPr/>
              <a:t>19.04.2024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5F236-57FC-4E44-822F-470FD754BE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93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55F236-57FC-4E44-822F-470FD754BE6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77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noGroup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785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801" y="1419301"/>
            <a:ext cx="5834380" cy="4308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08960" y="4783455"/>
            <a:ext cx="292608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>
          <a:xfrm>
            <a:off x="457200" y="4783455"/>
            <a:ext cx="2103120" cy="27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4/19/2024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19900" y="70723"/>
            <a:ext cx="2103120" cy="276999"/>
          </a:xfrm>
        </p:spPr>
        <p:txBody>
          <a:bodyPr/>
          <a:lstStyle>
            <a:lvl1pPr>
              <a:defRPr lang="ru-RU" b="0" i="0" smtClean="0">
                <a:effectLst/>
              </a:defRPr>
            </a:lvl1pPr>
          </a:lstStyle>
          <a:p>
            <a:r>
              <a:rPr lang="ru-RU" dirty="0"/>
              <a:t>#</a:t>
            </a:r>
            <a:r>
              <a:rPr lang="ru-RU" dirty="0" err="1"/>
              <a:t>проектыбелиро</a:t>
            </a:r>
            <a:r>
              <a:rPr lang="ru-RU" dirty="0"/>
              <a:t> 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ED6687DA-A57C-46F6-AE92-9209CB0560BE}"/>
              </a:ext>
            </a:extLst>
          </p:cNvPr>
          <p:cNvGrpSpPr/>
          <p:nvPr userDrawn="1"/>
        </p:nvGrpSpPr>
        <p:grpSpPr>
          <a:xfrm>
            <a:off x="0" y="3925207"/>
            <a:ext cx="9147629" cy="1237343"/>
            <a:chOff x="-4761" y="4386262"/>
            <a:chExt cx="12196761" cy="2468457"/>
          </a:xfrm>
        </p:grpSpPr>
        <p:sp>
          <p:nvSpPr>
            <p:cNvPr id="7" name="Диагональная полоса 2">
              <a:extLst>
                <a:ext uri="{FF2B5EF4-FFF2-40B4-BE49-F238E27FC236}">
                  <a16:creationId xmlns="" xmlns:a16="http://schemas.microsoft.com/office/drawing/2014/main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="" xmlns:a16="http://schemas.microsoft.com/office/drawing/2014/main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9" name="Прямоугольник: усеченные противолежащие углы 3">
                <a:extLst>
                  <a:ext uri="{FF2B5EF4-FFF2-40B4-BE49-F238E27FC236}">
                    <a16:creationId xmlns="" xmlns:a16="http://schemas.microsoft.com/office/drawing/2014/main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00"/>
              </a:p>
            </p:txBody>
          </p:sp>
          <p:grpSp>
            <p:nvGrpSpPr>
              <p:cNvPr id="10" name="Группа 9">
                <a:extLst>
                  <a:ext uri="{FF2B5EF4-FFF2-40B4-BE49-F238E27FC236}">
                    <a16:creationId xmlns="" xmlns:a16="http://schemas.microsoft.com/office/drawing/2014/main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91111"/>
                <a:chOff x="-1" y="4448485"/>
                <a:chExt cx="12192001" cy="2391111"/>
              </a:xfrm>
            </p:grpSpPr>
            <p:sp>
              <p:nvSpPr>
                <p:cNvPr id="11" name="Диагональная полоса 2">
                  <a:extLst>
                    <a:ext uri="{FF2B5EF4-FFF2-40B4-BE49-F238E27FC236}">
                      <a16:creationId xmlns="" xmlns:a16="http://schemas.microsoft.com/office/drawing/2014/main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Равнобедренный треугольник 5">
                  <a:extLst>
                    <a:ext uri="{FF2B5EF4-FFF2-40B4-BE49-F238E27FC236}">
                      <a16:creationId xmlns="" xmlns:a16="http://schemas.microsoft.com/office/drawing/2014/main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351810" y="4578288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sz="900" dirty="0"/>
                </a:p>
                <a:p>
                  <a:pPr algn="r"/>
                  <a:endParaRPr lang="ru-RU" sz="900" dirty="0"/>
                </a:p>
                <a:p>
                  <a:pPr algn="r"/>
                  <a:endParaRPr lang="ru-RU" sz="900" dirty="0"/>
                </a:p>
                <a:p>
                  <a:pPr algn="r"/>
                  <a:endParaRPr lang="ru-RU" sz="900" dirty="0"/>
                </a:p>
                <a:p>
                  <a:pPr algn="r"/>
                  <a:endParaRPr lang="ru-RU" sz="900" dirty="0"/>
                </a:p>
                <a:p>
                  <a:pPr algn="r"/>
                  <a:endParaRPr lang="ru-RU" sz="9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7747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8801" y="1419301"/>
            <a:ext cx="583438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4649" y="1925193"/>
            <a:ext cx="7994700" cy="1983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67A2129C-C7B0-424B-AFF8-140294395C04}"/>
              </a:ext>
            </a:extLst>
          </p:cNvPr>
          <p:cNvGrpSpPr/>
          <p:nvPr/>
        </p:nvGrpSpPr>
        <p:grpSpPr>
          <a:xfrm>
            <a:off x="0" y="3105150"/>
            <a:ext cx="9144000" cy="2038350"/>
            <a:chOff x="-4761" y="4386262"/>
            <a:chExt cx="12196761" cy="2468457"/>
          </a:xfrm>
        </p:grpSpPr>
        <p:sp>
          <p:nvSpPr>
            <p:cNvPr id="5" name="Диагональная полоса 2">
              <a:extLst>
                <a:ext uri="{FF2B5EF4-FFF2-40B4-BE49-F238E27FC236}">
                  <a16:creationId xmlns:a16="http://schemas.microsoft.com/office/drawing/2014/main" xmlns="" id="{6497A5F3-662D-4010-A458-90E43A5D32FC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xmlns="" id="{D20CB4ED-C767-427A-AF77-09807C55ADFF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7" name="Прямоугольник: усеченные противолежащие углы 3">
                <a:extLst>
                  <a:ext uri="{FF2B5EF4-FFF2-40B4-BE49-F238E27FC236}">
                    <a16:creationId xmlns:a16="http://schemas.microsoft.com/office/drawing/2014/main" xmlns="" id="{9495692D-076C-48C1-BF24-DB864DB7CA9B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xmlns="" id="{F0EC1B28-E830-4191-A51E-2D36B4C4ED35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83164"/>
                <a:chOff x="-1" y="4448485"/>
                <a:chExt cx="12192001" cy="2383164"/>
              </a:xfrm>
            </p:grpSpPr>
            <p:sp>
              <p:nvSpPr>
                <p:cNvPr id="9" name="Диагональная полоса 2">
                  <a:extLst>
                    <a:ext uri="{FF2B5EF4-FFF2-40B4-BE49-F238E27FC236}">
                      <a16:creationId xmlns:a16="http://schemas.microsoft.com/office/drawing/2014/main" xmlns="" id="{08311DAA-2245-4240-807D-F98F1D208894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Равнобедренный треугольник 5">
                  <a:extLst>
                    <a:ext uri="{FF2B5EF4-FFF2-40B4-BE49-F238E27FC236}">
                      <a16:creationId xmlns:a16="http://schemas.microsoft.com/office/drawing/2014/main" xmlns="" id="{980CB036-0AA3-4085-9727-19108637FCDB}"/>
                    </a:ext>
                  </a:extLst>
                </p:cNvPr>
                <p:cNvSpPr/>
                <p:nvPr/>
              </p:nvSpPr>
              <p:spPr>
                <a:xfrm>
                  <a:off x="2351811" y="4570341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</p:txBody>
            </p:sp>
          </p:grpSp>
        </p:grpSp>
      </p:grp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345C749-24A5-4AD5-B131-4D8A5795CEB2}"/>
              </a:ext>
            </a:extLst>
          </p:cNvPr>
          <p:cNvSpPr/>
          <p:nvPr/>
        </p:nvSpPr>
        <p:spPr>
          <a:xfrm>
            <a:off x="642910" y="1857370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143B4AB-8BC3-4036-BA29-8BA0FB626557}"/>
              </a:ext>
            </a:extLst>
          </p:cNvPr>
          <p:cNvSpPr/>
          <p:nvPr/>
        </p:nvSpPr>
        <p:spPr>
          <a:xfrm>
            <a:off x="3652518" y="4803008"/>
            <a:ext cx="1601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Белгород, 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2024 г.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2B1D91-CA1F-4EA7-990F-D70FAFCD1531}"/>
              </a:ext>
            </a:extLst>
          </p:cNvPr>
          <p:cNvSpPr txBox="1"/>
          <p:nvPr/>
        </p:nvSpPr>
        <p:spPr>
          <a:xfrm>
            <a:off x="4550668" y="3760783"/>
            <a:ext cx="458387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Спиридонова Е.В., 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лавный специалист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отдела развития образования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сопровождения одаренных детей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МБУ НМИЦ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4911"/>
            <a:ext cx="1975275" cy="12924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9558" y="310873"/>
            <a:ext cx="6754953" cy="6218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97158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разработки индивидуальных образовательных маршрутов для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15636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0">
            <a:extLst>
              <a:ext uri="{FF2B5EF4-FFF2-40B4-BE49-F238E27FC236}">
                <a16:creationId xmlns:a16="http://schemas.microsoft.com/office/drawing/2014/main" xmlns="" id="{A4DDE280-5C23-4EA3-AB49-289EB6D4F653}"/>
              </a:ext>
            </a:extLst>
          </p:cNvPr>
          <p:cNvSpPr>
            <a:spLocks noGrp="1"/>
          </p:cNvSpPr>
          <p:nvPr/>
        </p:nvSpPr>
        <p:spPr bwMode="auto">
          <a:xfrm>
            <a:off x="3658790" y="1081413"/>
            <a:ext cx="2100263" cy="2000250"/>
          </a:xfrm>
          <a:custGeom>
            <a:avLst/>
            <a:gdLst>
              <a:gd name="T0" fmla="*/ 7188333 w 710882"/>
              <a:gd name="T1" fmla="*/ 0 h 711326"/>
              <a:gd name="T2" fmla="*/ 3842978 w 710882"/>
              <a:gd name="T3" fmla="*/ 0 h 711326"/>
              <a:gd name="T4" fmla="*/ 2798475 w 710882"/>
              <a:gd name="T5" fmla="*/ 392765 h 711326"/>
              <a:gd name="T6" fmla="*/ 433567 w 710882"/>
              <a:gd name="T7" fmla="*/ 2535132 h 711326"/>
              <a:gd name="T8" fmla="*/ 0 w 710882"/>
              <a:gd name="T9" fmla="*/ 3482229 h 711326"/>
              <a:gd name="T10" fmla="*/ 0 w 710882"/>
              <a:gd name="T11" fmla="*/ 6517249 h 711326"/>
              <a:gd name="T12" fmla="*/ 433567 w 710882"/>
              <a:gd name="T13" fmla="*/ 7464361 h 711326"/>
              <a:gd name="T14" fmla="*/ 2798475 w 710882"/>
              <a:gd name="T15" fmla="*/ 9606724 h 711326"/>
              <a:gd name="T16" fmla="*/ 3842978 w 710882"/>
              <a:gd name="T17" fmla="*/ 9999493 h 711326"/>
              <a:gd name="T18" fmla="*/ 7188333 w 710882"/>
              <a:gd name="T19" fmla="*/ 9999493 h 711326"/>
              <a:gd name="T20" fmla="*/ 8233828 w 710882"/>
              <a:gd name="T21" fmla="*/ 9606724 h 711326"/>
              <a:gd name="T22" fmla="*/ 10598736 w 710882"/>
              <a:gd name="T23" fmla="*/ 7464361 h 711326"/>
              <a:gd name="T24" fmla="*/ 11031311 w 710882"/>
              <a:gd name="T25" fmla="*/ 6517264 h 711326"/>
              <a:gd name="T26" fmla="*/ 11031311 w 710882"/>
              <a:gd name="T27" fmla="*/ 3482229 h 711326"/>
              <a:gd name="T28" fmla="*/ 10598736 w 710882"/>
              <a:gd name="T29" fmla="*/ 2535132 h 711326"/>
              <a:gd name="T30" fmla="*/ 8233828 w 710882"/>
              <a:gd name="T31" fmla="*/ 392765 h 711326"/>
              <a:gd name="T32" fmla="*/ 7188333 w 710882"/>
              <a:gd name="T33" fmla="*/ 0 h 7113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10882" h="711326">
                <a:moveTo>
                  <a:pt x="463232" y="0"/>
                </a:moveTo>
                <a:lnTo>
                  <a:pt x="247650" y="0"/>
                </a:lnTo>
                <a:cubicBezTo>
                  <a:pt x="222397" y="22"/>
                  <a:pt x="198186" y="10072"/>
                  <a:pt x="180340" y="27940"/>
                </a:cubicBezTo>
                <a:lnTo>
                  <a:pt x="27940" y="180340"/>
                </a:lnTo>
                <a:cubicBezTo>
                  <a:pt x="10057" y="198201"/>
                  <a:pt x="5" y="222438"/>
                  <a:pt x="0" y="247713"/>
                </a:cubicBezTo>
                <a:lnTo>
                  <a:pt x="0" y="463613"/>
                </a:lnTo>
                <a:cubicBezTo>
                  <a:pt x="5" y="488889"/>
                  <a:pt x="10057" y="513126"/>
                  <a:pt x="27940" y="530987"/>
                </a:cubicBezTo>
                <a:lnTo>
                  <a:pt x="180340" y="683387"/>
                </a:lnTo>
                <a:cubicBezTo>
                  <a:pt x="198186" y="701255"/>
                  <a:pt x="222397" y="711305"/>
                  <a:pt x="247650" y="711327"/>
                </a:cubicBezTo>
                <a:lnTo>
                  <a:pt x="463232" y="711327"/>
                </a:lnTo>
                <a:cubicBezTo>
                  <a:pt x="488507" y="711322"/>
                  <a:pt x="512745" y="701270"/>
                  <a:pt x="530606" y="683387"/>
                </a:cubicBezTo>
                <a:lnTo>
                  <a:pt x="683006" y="530987"/>
                </a:lnTo>
                <a:cubicBezTo>
                  <a:pt x="700866" y="513115"/>
                  <a:pt x="710894" y="488880"/>
                  <a:pt x="710882" y="463614"/>
                </a:cubicBezTo>
                <a:lnTo>
                  <a:pt x="710882" y="247713"/>
                </a:lnTo>
                <a:cubicBezTo>
                  <a:pt x="710894" y="222447"/>
                  <a:pt x="700866" y="198212"/>
                  <a:pt x="683006" y="180340"/>
                </a:cubicBezTo>
                <a:lnTo>
                  <a:pt x="530606" y="27940"/>
                </a:lnTo>
                <a:cubicBezTo>
                  <a:pt x="512745" y="10056"/>
                  <a:pt x="488507" y="5"/>
                  <a:pt x="463232" y="0"/>
                </a:cubicBezTo>
                <a:close/>
              </a:path>
            </a:pathLst>
          </a:custGeom>
          <a:solidFill>
            <a:srgbClr val="12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 sz="1350"/>
          </a:p>
        </p:txBody>
      </p:sp>
      <p:sp>
        <p:nvSpPr>
          <p:cNvPr id="4099" name="Прямоугольник 2">
            <a:extLst>
              <a:ext uri="{FF2B5EF4-FFF2-40B4-BE49-F238E27FC236}">
                <a16:creationId xmlns:a16="http://schemas.microsoft.com/office/drawing/2014/main" xmlns="" id="{10B89A4C-025E-4913-90D5-22535F02FCB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557586" y="1616869"/>
            <a:ext cx="2302669" cy="97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chemeClr val="bg1"/>
                </a:solidFill>
              </a:rPr>
              <a:t>Перечень мероприятий, обеспечивающих повышение уровня профессиональных  компетенций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 </a:t>
            </a:r>
            <a:endParaRPr lang="ru-RU" altLang="ru-RU" sz="24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000" b="1" dirty="0">
              <a:solidFill>
                <a:srgbClr val="FFFFFF"/>
              </a:solidFill>
              <a:latin typeface="Phenomena Bold" charset="-52"/>
              <a:cs typeface="Arial" panose="020B0604020202020204" pitchFamily="34" charset="0"/>
            </a:endParaRPr>
          </a:p>
        </p:txBody>
      </p:sp>
      <p:sp>
        <p:nvSpPr>
          <p:cNvPr id="5" name="Прямоугольник 8">
            <a:extLst>
              <a:ext uri="{FF2B5EF4-FFF2-40B4-BE49-F238E27FC236}">
                <a16:creationId xmlns:a16="http://schemas.microsoft.com/office/drawing/2014/main" xmlns="" id="{3057D27B-B592-4D65-BD13-39AC66D4BB78}"/>
              </a:ext>
            </a:extLst>
          </p:cNvPr>
          <p:cNvSpPr txBox="1">
            <a:spLocks noGrp="1"/>
          </p:cNvSpPr>
          <p:nvPr/>
        </p:nvSpPr>
        <p:spPr>
          <a:xfrm>
            <a:off x="6507359" y="916456"/>
            <a:ext cx="2527697" cy="5143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Создание персональной страницы и систематическое ее наполнение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01" name="Прямая соединительная линия 11">
            <a:extLst>
              <a:ext uri="{FF2B5EF4-FFF2-40B4-BE49-F238E27FC236}">
                <a16:creationId xmlns:a16="http://schemas.microsoft.com/office/drawing/2014/main" xmlns="" id="{07B7D614-7A34-4FA4-A351-208157A0A87D}"/>
              </a:ext>
            </a:extLst>
          </p:cNvPr>
          <p:cNvSpPr>
            <a:spLocks noGrp="1"/>
          </p:cNvSpPr>
          <p:nvPr/>
        </p:nvSpPr>
        <p:spPr bwMode="auto">
          <a:xfrm flipV="1">
            <a:off x="5066110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2" name="Прямая соединительная линия 12">
            <a:extLst>
              <a:ext uri="{FF2B5EF4-FFF2-40B4-BE49-F238E27FC236}">
                <a16:creationId xmlns:a16="http://schemas.microsoft.com/office/drawing/2014/main" xmlns="" id="{4152DC9F-A5A5-4B73-AE3E-C7868F62D3B7}"/>
              </a:ext>
            </a:extLst>
          </p:cNvPr>
          <p:cNvSpPr>
            <a:spLocks noGrp="1"/>
          </p:cNvSpPr>
          <p:nvPr/>
        </p:nvSpPr>
        <p:spPr bwMode="auto">
          <a:xfrm>
            <a:off x="5066110" y="634604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3" name="Прямая соединительная линия 15">
            <a:extLst>
              <a:ext uri="{FF2B5EF4-FFF2-40B4-BE49-F238E27FC236}">
                <a16:creationId xmlns:a16="http://schemas.microsoft.com/office/drawing/2014/main" xmlns="" id="{74ADDCD0-D0BA-40CA-A5AF-0C5F8E771D08}"/>
              </a:ext>
            </a:extLst>
          </p:cNvPr>
          <p:cNvSpPr>
            <a:spLocks noGrp="1"/>
          </p:cNvSpPr>
          <p:nvPr/>
        </p:nvSpPr>
        <p:spPr bwMode="auto">
          <a:xfrm flipV="1">
            <a:off x="4214813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4" name="Прямая соединительная линия 16">
            <a:extLst>
              <a:ext uri="{FF2B5EF4-FFF2-40B4-BE49-F238E27FC236}">
                <a16:creationId xmlns:a16="http://schemas.microsoft.com/office/drawing/2014/main" xmlns="" id="{E02A0F56-3A9D-4D44-8B29-BB313A6F785E}"/>
              </a:ext>
            </a:extLst>
          </p:cNvPr>
          <p:cNvSpPr>
            <a:spLocks noGrp="1"/>
          </p:cNvSpPr>
          <p:nvPr/>
        </p:nvSpPr>
        <p:spPr bwMode="auto">
          <a:xfrm>
            <a:off x="3737373" y="628650"/>
            <a:ext cx="477440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5" name="Прямая соединительная линия 18">
            <a:extLst>
              <a:ext uri="{FF2B5EF4-FFF2-40B4-BE49-F238E27FC236}">
                <a16:creationId xmlns:a16="http://schemas.microsoft.com/office/drawing/2014/main" xmlns="" id="{1B58B63C-F8E6-4FA7-955D-6C31B341629D}"/>
              </a:ext>
            </a:extLst>
          </p:cNvPr>
          <p:cNvSpPr>
            <a:spLocks noGrp="1"/>
          </p:cNvSpPr>
          <p:nvPr/>
        </p:nvSpPr>
        <p:spPr bwMode="auto">
          <a:xfrm flipV="1">
            <a:off x="4314825" y="3258741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6" name="Прямая соединительная линия 19">
            <a:extLst>
              <a:ext uri="{FF2B5EF4-FFF2-40B4-BE49-F238E27FC236}">
                <a16:creationId xmlns:a16="http://schemas.microsoft.com/office/drawing/2014/main" xmlns="" id="{034C97BC-E13D-41D8-A4FB-0AF65CAA4D87}"/>
              </a:ext>
            </a:extLst>
          </p:cNvPr>
          <p:cNvSpPr>
            <a:spLocks noGrp="1"/>
          </p:cNvSpPr>
          <p:nvPr/>
        </p:nvSpPr>
        <p:spPr bwMode="auto">
          <a:xfrm>
            <a:off x="3831432" y="3582591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7" name="Прямая соединительная линия 21">
            <a:extLst>
              <a:ext uri="{FF2B5EF4-FFF2-40B4-BE49-F238E27FC236}">
                <a16:creationId xmlns:a16="http://schemas.microsoft.com/office/drawing/2014/main" xmlns="" id="{E16CEFCF-4D82-4085-B897-618C0830CBF5}"/>
              </a:ext>
            </a:extLst>
          </p:cNvPr>
          <p:cNvSpPr>
            <a:spLocks noGrp="1"/>
          </p:cNvSpPr>
          <p:nvPr/>
        </p:nvSpPr>
        <p:spPr bwMode="auto">
          <a:xfrm flipV="1">
            <a:off x="5418535" y="3190875"/>
            <a:ext cx="0" cy="26551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8" name="Прямая соединительная линия 22">
            <a:extLst>
              <a:ext uri="{FF2B5EF4-FFF2-40B4-BE49-F238E27FC236}">
                <a16:creationId xmlns:a16="http://schemas.microsoft.com/office/drawing/2014/main" xmlns="" id="{E6B07AF2-572C-4610-BB9D-0B7BABF953A3}"/>
              </a:ext>
            </a:extLst>
          </p:cNvPr>
          <p:cNvSpPr>
            <a:spLocks noGrp="1"/>
          </p:cNvSpPr>
          <p:nvPr/>
        </p:nvSpPr>
        <p:spPr bwMode="auto">
          <a:xfrm>
            <a:off x="5418535" y="3523060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10" name="Прямая соединительная линия 29">
            <a:extLst>
              <a:ext uri="{FF2B5EF4-FFF2-40B4-BE49-F238E27FC236}">
                <a16:creationId xmlns:a16="http://schemas.microsoft.com/office/drawing/2014/main" xmlns="" id="{B29F89BF-255C-4FB2-AB0F-FEAFFBB04292}"/>
              </a:ext>
            </a:extLst>
          </p:cNvPr>
          <p:cNvSpPr>
            <a:spLocks noGrp="1"/>
          </p:cNvSpPr>
          <p:nvPr/>
        </p:nvSpPr>
        <p:spPr bwMode="auto">
          <a:xfrm>
            <a:off x="3157538" y="1972866"/>
            <a:ext cx="38338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pic>
        <p:nvPicPr>
          <p:cNvPr id="4111" name="Picture 2">
            <a:extLst>
              <a:ext uri="{FF2B5EF4-FFF2-40B4-BE49-F238E27FC236}">
                <a16:creationId xmlns:a16="http://schemas.microsoft.com/office/drawing/2014/main" xmlns="" id="{F1BFD824-E8C3-4113-BA75-3C5CAE3DA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435" y="3456385"/>
            <a:ext cx="581025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4">
            <a:extLst>
              <a:ext uri="{FF2B5EF4-FFF2-40B4-BE49-F238E27FC236}">
                <a16:creationId xmlns:a16="http://schemas.microsoft.com/office/drawing/2014/main" xmlns="" id="{B40F52D0-913F-4875-947A-40D57152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95437"/>
            <a:ext cx="413147" cy="42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6">
            <a:extLst>
              <a:ext uri="{FF2B5EF4-FFF2-40B4-BE49-F238E27FC236}">
                <a16:creationId xmlns:a16="http://schemas.microsoft.com/office/drawing/2014/main" xmlns="" id="{9B3A0D60-CDB4-4730-9609-4F4BC5CF9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77416"/>
            <a:ext cx="413147" cy="41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8">
            <a:extLst>
              <a:ext uri="{FF2B5EF4-FFF2-40B4-BE49-F238E27FC236}">
                <a16:creationId xmlns:a16="http://schemas.microsoft.com/office/drawing/2014/main" xmlns="" id="{C6810807-06C0-4FEE-9678-AA46D60D1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370285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0">
            <a:extLst>
              <a:ext uri="{FF2B5EF4-FFF2-40B4-BE49-F238E27FC236}">
                <a16:creationId xmlns:a16="http://schemas.microsoft.com/office/drawing/2014/main" xmlns="" id="{8FBE4F67-5DF9-4852-9CDE-7587723E1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85" y="3531394"/>
            <a:ext cx="495300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12">
            <a:extLst>
              <a:ext uri="{FF2B5EF4-FFF2-40B4-BE49-F238E27FC236}">
                <a16:creationId xmlns:a16="http://schemas.microsoft.com/office/drawing/2014/main" xmlns="" id="{5EF4BC07-6C7C-4BD5-A3E6-AD838A0B0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03" y="1734741"/>
            <a:ext cx="470297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Прямая соединительная линия 37">
            <a:extLst>
              <a:ext uri="{FF2B5EF4-FFF2-40B4-BE49-F238E27FC236}">
                <a16:creationId xmlns:a16="http://schemas.microsoft.com/office/drawing/2014/main" xmlns="" id="{5DDC1BD6-7181-46B2-BBEB-03B528ED8063}"/>
              </a:ext>
            </a:extLst>
          </p:cNvPr>
          <p:cNvSpPr>
            <a:spLocks noGrp="1"/>
          </p:cNvSpPr>
          <p:nvPr/>
        </p:nvSpPr>
        <p:spPr bwMode="auto">
          <a:xfrm>
            <a:off x="5907882" y="1853804"/>
            <a:ext cx="303610" cy="8334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25" name="Прямоугольник 8">
            <a:extLst>
              <a:ext uri="{FF2B5EF4-FFF2-40B4-BE49-F238E27FC236}">
                <a16:creationId xmlns:a16="http://schemas.microsoft.com/office/drawing/2014/main" xmlns="" id="{7755FE3A-6449-45C2-800E-25894EE406B5}"/>
              </a:ext>
            </a:extLst>
          </p:cNvPr>
          <p:cNvSpPr txBox="1">
            <a:spLocks noGrp="1"/>
          </p:cNvSpPr>
          <p:nvPr/>
        </p:nvSpPr>
        <p:spPr>
          <a:xfrm>
            <a:off x="108942" y="1762915"/>
            <a:ext cx="2277665" cy="7948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Составление мультимедийных презентаций на урок, классный час</a:t>
            </a:r>
            <a:r>
              <a:rPr lang="ru-RU" sz="1200" smtClean="0">
                <a:solidFill>
                  <a:schemeClr val="tx1"/>
                </a:solidFill>
              </a:rPr>
              <a:t>, заседание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8">
            <a:extLst>
              <a:ext uri="{FF2B5EF4-FFF2-40B4-BE49-F238E27FC236}">
                <a16:creationId xmlns:a16="http://schemas.microsoft.com/office/drawing/2014/main" xmlns="" id="{9B8F9E6E-76B6-4AA5-9FD8-B84F1A6B7163}"/>
              </a:ext>
            </a:extLst>
          </p:cNvPr>
          <p:cNvSpPr txBox="1">
            <a:spLocks noGrp="1"/>
          </p:cNvSpPr>
          <p:nvPr/>
        </p:nvSpPr>
        <p:spPr>
          <a:xfrm>
            <a:off x="113110" y="670399"/>
            <a:ext cx="2694384" cy="74671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Изучение ИКТ-технологий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8">
            <a:extLst>
              <a:ext uri="{FF2B5EF4-FFF2-40B4-BE49-F238E27FC236}">
                <a16:creationId xmlns:a16="http://schemas.microsoft.com/office/drawing/2014/main" xmlns="" id="{1CB78379-80B1-4CBC-A28D-1353ACF40450}"/>
              </a:ext>
            </a:extLst>
          </p:cNvPr>
          <p:cNvSpPr txBox="1">
            <a:spLocks noGrp="1"/>
          </p:cNvSpPr>
          <p:nvPr/>
        </p:nvSpPr>
        <p:spPr>
          <a:xfrm>
            <a:off x="7009211" y="1807964"/>
            <a:ext cx="1749028" cy="7858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Совершенствование навыков работы на ПК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23" name="Прямая соединительная линия 29">
            <a:extLst>
              <a:ext uri="{FF2B5EF4-FFF2-40B4-BE49-F238E27FC236}">
                <a16:creationId xmlns:a16="http://schemas.microsoft.com/office/drawing/2014/main" xmlns="" id="{42E2375B-1665-4CA8-A072-93EABF3287E2}"/>
              </a:ext>
            </a:extLst>
          </p:cNvPr>
          <p:cNvSpPr>
            <a:spLocks noGrp="1"/>
          </p:cNvSpPr>
          <p:nvPr/>
        </p:nvSpPr>
        <p:spPr bwMode="auto">
          <a:xfrm flipV="1">
            <a:off x="3317081" y="2869407"/>
            <a:ext cx="514350" cy="65485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24" name="Прямая соединительная линия 29">
            <a:extLst>
              <a:ext uri="{FF2B5EF4-FFF2-40B4-BE49-F238E27FC236}">
                <a16:creationId xmlns:a16="http://schemas.microsoft.com/office/drawing/2014/main" xmlns="" id="{BE79BD1B-3E45-4C0D-800C-361EA6C2E54C}"/>
              </a:ext>
            </a:extLst>
          </p:cNvPr>
          <p:cNvSpPr>
            <a:spLocks noGrp="1"/>
          </p:cNvSpPr>
          <p:nvPr/>
        </p:nvSpPr>
        <p:spPr bwMode="auto">
          <a:xfrm>
            <a:off x="5823348" y="2657476"/>
            <a:ext cx="388144" cy="136922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31" name="Прямоугольник 8">
            <a:extLst>
              <a:ext uri="{FF2B5EF4-FFF2-40B4-BE49-F238E27FC236}">
                <a16:creationId xmlns:a16="http://schemas.microsoft.com/office/drawing/2014/main" xmlns="" id="{F57C86EF-A970-41E4-8A0A-217A936AAF61}"/>
              </a:ext>
            </a:extLst>
          </p:cNvPr>
          <p:cNvSpPr txBox="1">
            <a:spLocks noGrp="1"/>
          </p:cNvSpPr>
          <p:nvPr/>
        </p:nvSpPr>
        <p:spPr>
          <a:xfrm>
            <a:off x="6657381" y="3192229"/>
            <a:ext cx="2030016" cy="7929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Формирование электронной копилки методических и дидактических материалов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8">
            <a:extLst>
              <a:ext uri="{FF2B5EF4-FFF2-40B4-BE49-F238E27FC236}">
                <a16:creationId xmlns:a16="http://schemas.microsoft.com/office/drawing/2014/main" xmlns="" id="{E01C9C2E-677D-4CF0-B02C-A2EC0862EF0C}"/>
              </a:ext>
            </a:extLst>
          </p:cNvPr>
          <p:cNvSpPr txBox="1">
            <a:spLocks noGrp="1"/>
          </p:cNvSpPr>
          <p:nvPr/>
        </p:nvSpPr>
        <p:spPr>
          <a:xfrm>
            <a:off x="135731" y="2987279"/>
            <a:ext cx="2205038" cy="11037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 Организация </a:t>
            </a:r>
            <a:r>
              <a:rPr lang="ru-RU" sz="1200" dirty="0">
                <a:solidFill>
                  <a:schemeClr val="tx1"/>
                </a:solidFill>
              </a:rPr>
              <a:t>мероприятий по глубокому осваиванию использования функций мультимедийного оборудования</a:t>
            </a:r>
          </a:p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127" name="Рисунок 136">
            <a:extLst>
              <a:ext uri="{FF2B5EF4-FFF2-40B4-BE49-F238E27FC236}">
                <a16:creationId xmlns:a16="http://schemas.microsoft.com/office/drawing/2014/main" xmlns="" id="{9232463E-C330-4ADD-B600-0A554B6D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142" y="2808685"/>
            <a:ext cx="51554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Рисунок 99">
            <a:extLst>
              <a:ext uri="{FF2B5EF4-FFF2-40B4-BE49-F238E27FC236}">
                <a16:creationId xmlns:a16="http://schemas.microsoft.com/office/drawing/2014/main" xmlns="" id="{1E337AE7-0D0C-4ED0-89F3-F07D551EE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985" y="2587228"/>
            <a:ext cx="41314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6131" y="1118318"/>
            <a:ext cx="542591" cy="542591"/>
          </a:xfrm>
          <a:prstGeom prst="rect">
            <a:avLst/>
          </a:prstGeom>
        </p:spPr>
      </p:pic>
      <p:grpSp>
        <p:nvGrpSpPr>
          <p:cNvPr id="34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72338"/>
            <a:ext cx="9153525" cy="514350"/>
            <a:chOff x="0" y="5911815"/>
            <a:chExt cx="12192000" cy="946185"/>
          </a:xfrm>
        </p:grpSpPr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" name="Заголовок 1"/>
          <p:cNvSpPr txBox="1">
            <a:spLocks/>
          </p:cNvSpPr>
          <p:nvPr/>
        </p:nvSpPr>
        <p:spPr bwMode="auto">
          <a:xfrm>
            <a:off x="1794313" y="258370"/>
            <a:ext cx="6163783" cy="22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373C59"/>
                </a:solidFill>
                <a:latin typeface="Montserrat" charset="-52"/>
              </a:rPr>
              <a:t>Информационно-коммуникативное направление</a:t>
            </a:r>
            <a:r>
              <a:rPr lang="ru-RU" altLang="ru-RU" b="1" dirty="0">
                <a:solidFill>
                  <a:srgbClr val="373C59"/>
                </a:solidFill>
                <a:latin typeface="Montserrat" charset="-52"/>
              </a:rPr>
              <a:t/>
            </a:r>
            <a:br>
              <a:rPr lang="ru-RU" altLang="ru-RU" b="1" dirty="0">
                <a:solidFill>
                  <a:srgbClr val="373C59"/>
                </a:solidFill>
                <a:latin typeface="Montserrat" charset="-52"/>
              </a:rPr>
            </a:br>
            <a:endParaRPr lang="ru-RU" altLang="ru-RU" b="1" dirty="0">
              <a:solidFill>
                <a:srgbClr val="373C59"/>
              </a:solidFill>
              <a:latin typeface="Montserrat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51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60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360498F-CC09-4601-8D0E-ADF339B86468}"/>
              </a:ext>
            </a:extLst>
          </p:cNvPr>
          <p:cNvSpPr txBox="1"/>
          <p:nvPr/>
        </p:nvSpPr>
        <p:spPr>
          <a:xfrm>
            <a:off x="1934193" y="2207367"/>
            <a:ext cx="527561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 ВНИМАНИЕ!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1BB9ED64-77E5-4E24-B711-D663569B68DC}"/>
              </a:ext>
            </a:extLst>
          </p:cNvPr>
          <p:cNvCxnSpPr/>
          <p:nvPr/>
        </p:nvCxnSpPr>
        <p:spPr>
          <a:xfrm>
            <a:off x="2015801" y="3867150"/>
            <a:ext cx="53687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82B10E4-F777-4327-9DD1-16E712BB4BB1}"/>
              </a:ext>
            </a:extLst>
          </p:cNvPr>
          <p:cNvSpPr txBox="1"/>
          <p:nvPr/>
        </p:nvSpPr>
        <p:spPr>
          <a:xfrm>
            <a:off x="2203366" y="3945782"/>
            <a:ext cx="49935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Электронная почта: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spiridonova@beluo31.ru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+7 (4722)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8-06-92 (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доб.310)</a:t>
            </a:r>
            <a:endParaRPr lang="en-U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308000 г. Белгород, ул. Попова, 25 а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361" y="483518"/>
            <a:ext cx="197527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4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801" y="1419301"/>
            <a:ext cx="5834380" cy="430887"/>
          </a:xfrm>
        </p:spPr>
        <p:txBody>
          <a:bodyPr/>
          <a:lstStyle/>
          <a:p>
            <a:r>
              <a:rPr lang="ru-RU" dirty="0" smtClean="0"/>
              <a:t>О  актива</a:t>
            </a:r>
            <a:endParaRPr lang="ru-RU" dirty="0"/>
          </a:p>
        </p:txBody>
      </p:sp>
      <p:pic>
        <p:nvPicPr>
          <p:cNvPr id="17410" name="Picture 2" descr="C:\Users\chertovskaya\Downloads\2022-09-08_09-41-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92891"/>
            <a:ext cx="3269458" cy="45363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36149" y="571486"/>
            <a:ext cx="535785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ЦНППМ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 числа штатных сотрудников или на условиях совместительства предлагается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сформировать методический актив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(пул) региональных методистов.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Основу методического актива должны составить педагоги высшей квалификационной категории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имеющие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высшее педагогическое образование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стаж работы по специальности не менее 5 лет,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пользующиеся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авторитетом и уважением среди коллег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Также в состав методического актива могут войти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руководители методических объединений, советов, ведущие и старшие эксперты предметных комиссий ЕГЭ и ОГЭ,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тьюторы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и наставники, лидеры профессиональных сообществ и ассоциаций, педагоги, имеющие стабильно высокие результаты у обучающихся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Сотрудники должны пройти повышение квалификации на базе ФГАОУ ДПО «Академия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России» или регионального ИРО/ИПО, а также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диагностику методических компетенций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проводимую ФГБУ «Федеральный институт оценки качества образования». </a:t>
            </a:r>
          </a:p>
        </p:txBody>
      </p:sp>
    </p:spTree>
    <p:extLst>
      <p:ext uri="{BB962C8B-B14F-4D97-AF65-F5344CB8AC3E}">
        <p14:creationId xmlns:p14="http://schemas.microsoft.com/office/powerpoint/2010/main" val="2810913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9502"/>
            <a:ext cx="5834380" cy="430887"/>
          </a:xfrm>
        </p:spPr>
        <p:txBody>
          <a:bodyPr/>
          <a:lstStyle/>
          <a:p>
            <a:pPr algn="ctr"/>
            <a:r>
              <a:rPr lang="ru-RU" dirty="0" smtClean="0"/>
              <a:t>Нормативные документы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24128" y="627534"/>
            <a:ext cx="3024336" cy="2016224"/>
          </a:xfrm>
        </p:spPr>
        <p:txBody>
          <a:bodyPr/>
          <a:lstStyle/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Приказ 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министерства образования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Белгородской области 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от 31 мая 2023 г. № 1683 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«О формировании региональной 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Системы научно-методического 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Сопровождения педагогических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 работников и управленческих кадров</a:t>
            </a: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0" i="1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Белгородской обл</a:t>
            </a:r>
            <a:r>
              <a:rPr lang="ru-RU" sz="1400" b="0" kern="1200" dirty="0">
                <a:solidFill>
                  <a:prstClr val="black"/>
                </a:solidFill>
                <a:latin typeface="Calibri" panose="020F0502020204030204"/>
                <a:cs typeface="+mn-cs"/>
              </a:rPr>
              <a:t>асти»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275606"/>
            <a:ext cx="4330233" cy="25904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5" name="Прямоугольник 8">
            <a:extLst>
              <a:ext uri="{FF2B5EF4-FFF2-40B4-BE49-F238E27FC236}">
                <a16:creationId xmlns="" xmlns:a16="http://schemas.microsoft.com/office/drawing/2014/main" id="{7755FE3A-6449-45C2-800E-25894EE406B5}"/>
              </a:ext>
            </a:extLst>
          </p:cNvPr>
          <p:cNvSpPr txBox="1">
            <a:spLocks noGrp="1"/>
          </p:cNvSpPr>
          <p:nvPr/>
        </p:nvSpPr>
        <p:spPr>
          <a:xfrm>
            <a:off x="5580112" y="2643759"/>
            <a:ext cx="3036887" cy="18002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Выстраивание </a:t>
            </a:r>
            <a:r>
              <a:rPr lang="ru-RU" sz="1200" b="1" dirty="0">
                <a:solidFill>
                  <a:srgbClr val="002060"/>
                </a:solidFill>
              </a:rPr>
              <a:t>единой региональной системы профессионального развития </a:t>
            </a:r>
            <a:r>
              <a:rPr lang="ru-RU" sz="1200" b="1" dirty="0" smtClean="0">
                <a:solidFill>
                  <a:srgbClr val="002060"/>
                </a:solidFill>
              </a:rPr>
              <a:t>педагогических </a:t>
            </a:r>
            <a:r>
              <a:rPr lang="ru-RU" sz="1200" b="1" dirty="0">
                <a:solidFill>
                  <a:srgbClr val="002060"/>
                </a:solidFill>
              </a:rPr>
              <a:t>работников и </a:t>
            </a:r>
            <a:r>
              <a:rPr lang="ru-RU" sz="1200" b="1" dirty="0" smtClean="0">
                <a:solidFill>
                  <a:srgbClr val="002060"/>
                </a:solidFill>
              </a:rPr>
              <a:t>управленческих </a:t>
            </a:r>
            <a:r>
              <a:rPr lang="ru-RU" sz="1200" b="1" dirty="0">
                <a:solidFill>
                  <a:srgbClr val="002060"/>
                </a:solidFill>
              </a:rPr>
              <a:t>кадров, а также </a:t>
            </a:r>
            <a:r>
              <a:rPr lang="ru-RU" sz="1200" b="1" dirty="0" err="1">
                <a:solidFill>
                  <a:srgbClr val="002060"/>
                </a:solidFill>
              </a:rPr>
              <a:t>тьюторское</a:t>
            </a:r>
            <a:r>
              <a:rPr lang="ru-RU" sz="1200" b="1" dirty="0">
                <a:solidFill>
                  <a:srgbClr val="002060"/>
                </a:solidFill>
              </a:rPr>
              <a:t> </a:t>
            </a:r>
            <a:r>
              <a:rPr lang="ru-RU" sz="1200" b="1" i="1" dirty="0">
                <a:solidFill>
                  <a:srgbClr val="002060"/>
                </a:solidFill>
              </a:rPr>
              <a:t>сопровождение их индивидуальных образовательных маршрутов, построенных на основе диагностики профессиональных дефицитов</a:t>
            </a:r>
          </a:p>
        </p:txBody>
      </p:sp>
      <p:grpSp>
        <p:nvGrpSpPr>
          <p:cNvPr id="6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63792"/>
            <a:ext cx="9153525" cy="514350"/>
            <a:chOff x="0" y="5911815"/>
            <a:chExt cx="12192000" cy="946185"/>
          </a:xfrm>
        </p:grpSpPr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64349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1978"/>
            <a:ext cx="7346548" cy="923330"/>
          </a:xfr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lang="ru-RU" altLang="ru-RU" sz="2000" b="1" kern="1200" dirty="0">
                <a:solidFill>
                  <a:srgbClr val="373C59"/>
                </a:solidFill>
                <a:latin typeface="Montserrat" charset="-52"/>
                <a:ea typeface="+mn-ea"/>
                <a:cs typeface="Arial" panose="020B0604020202020204" pitchFamily="34" charset="0"/>
              </a:rPr>
              <a:t>Индивидуальный образовательный маршрут педагога: </a:t>
            </a:r>
            <a:br>
              <a:rPr lang="ru-RU" altLang="ru-RU" sz="2000" b="1" kern="1200" dirty="0">
                <a:solidFill>
                  <a:srgbClr val="373C59"/>
                </a:solidFill>
                <a:latin typeface="Montserrat" charset="-52"/>
                <a:ea typeface="+mn-ea"/>
                <a:cs typeface="Arial" panose="020B0604020202020204" pitchFamily="34" charset="0"/>
              </a:rPr>
            </a:br>
            <a:r>
              <a:rPr lang="ru-RU" altLang="ru-RU" sz="2000" b="1" kern="1200" dirty="0">
                <a:solidFill>
                  <a:srgbClr val="373C59"/>
                </a:solidFill>
                <a:latin typeface="Montserrat" charset="-52"/>
                <a:ea typeface="+mn-ea"/>
                <a:cs typeface="Arial" panose="020B0604020202020204" pitchFamily="34" charset="0"/>
              </a:rPr>
              <a:t>основные понятия</a:t>
            </a:r>
            <a:br>
              <a:rPr lang="ru-RU" altLang="ru-RU" sz="2000" b="1" kern="1200" dirty="0">
                <a:solidFill>
                  <a:srgbClr val="373C59"/>
                </a:solidFill>
                <a:latin typeface="Montserrat" charset="-52"/>
                <a:ea typeface="+mn-ea"/>
                <a:cs typeface="Arial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7534"/>
            <a:ext cx="8097043" cy="4801314"/>
          </a:xfrm>
        </p:spPr>
        <p:txBody>
          <a:bodyPr/>
          <a:lstStyle/>
          <a:p>
            <a:pPr lvl="0" algn="just" rtl="0">
              <a:defRPr/>
            </a:pPr>
            <a:r>
              <a:rPr lang="ru-RU" sz="2000" kern="1200" dirty="0">
                <a:solidFill>
                  <a:prstClr val="black"/>
                </a:solidFill>
                <a:highlight>
                  <a:srgbClr val="F0827C"/>
                </a:highlight>
                <a:latin typeface="Calibri"/>
                <a:cs typeface="Arial" panose="020B0604020202020204" pitchFamily="34" charset="0"/>
              </a:rPr>
              <a:t>Индивидуальный образовательный маршрут (ИОМ)</a:t>
            </a:r>
            <a:r>
              <a:rPr lang="ru-RU" sz="2000" kern="12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ru-RU" sz="2000" b="0" kern="12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– персональный путь педагогического работника по повышению уровня профессионального мастерства, реализуемый на основе диагностики профессиональных компетенций в рамках формального, неформального и </a:t>
            </a:r>
            <a:r>
              <a:rPr lang="ru-RU" sz="2000" b="0" kern="1200" dirty="0" err="1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информального</a:t>
            </a:r>
            <a:r>
              <a:rPr lang="ru-RU" sz="2000" b="0" kern="12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образования</a:t>
            </a:r>
            <a:r>
              <a:rPr lang="ru-RU" sz="2000" b="0" kern="1200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rtl="0">
              <a:defRPr/>
            </a:pPr>
            <a:r>
              <a:rPr lang="ru-RU" sz="2000" kern="1200" dirty="0">
                <a:solidFill>
                  <a:prstClr val="black"/>
                </a:solidFill>
                <a:highlight>
                  <a:srgbClr val="F0827C"/>
                </a:highlight>
                <a:latin typeface="Calibri"/>
                <a:cs typeface="Arial" panose="020B0604020202020204" pitchFamily="34" charset="0"/>
              </a:rPr>
              <a:t>Методист-</a:t>
            </a:r>
            <a:r>
              <a:rPr lang="ru-RU" sz="2000" kern="1200" dirty="0" err="1">
                <a:solidFill>
                  <a:prstClr val="black"/>
                </a:solidFill>
                <a:highlight>
                  <a:srgbClr val="F0827C"/>
                </a:highlight>
                <a:latin typeface="Calibri"/>
                <a:cs typeface="Arial" panose="020B0604020202020204" pitchFamily="34" charset="0"/>
              </a:rPr>
              <a:t>тьютор</a:t>
            </a:r>
            <a:r>
              <a:rPr lang="ru-RU" sz="2000" kern="12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ru-RU" sz="2000" b="0" kern="12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– сотрудник, обеспечивающий персональное сопровождение педагогических работников в процессе повышения их квалификации и педагогического мастерства при реализации ИОМ с учетом выявленных дефицитов профессиональных компетенций педагогического работника, обеспечивающий содержательное адресное сопровождение образовательного процесса, работающий по направлениям педагогической деятельности во взаимосвязи с кураторами ИОМ и авторами осваиваемых программ ДПП.</a:t>
            </a:r>
          </a:p>
          <a:p>
            <a:pPr lvl="0" algn="just" rtl="0">
              <a:defRPr/>
            </a:pPr>
            <a:endParaRPr lang="ru-RU" sz="2000" b="0" kern="12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grpSp>
        <p:nvGrpSpPr>
          <p:cNvPr id="4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63792"/>
            <a:ext cx="9153525" cy="514350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2524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63792"/>
            <a:ext cx="9153525" cy="514350"/>
            <a:chOff x="0" y="5911815"/>
            <a:chExt cx="12192000" cy="946185"/>
          </a:xfrm>
        </p:grpSpPr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497810" y="214296"/>
            <a:ext cx="5458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УРОВНИ СФОРМИРОВАННОСТИ КОМПЕТЕНЦИЙ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97810" y="428610"/>
            <a:ext cx="6106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AC3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rgbClr val="FAC3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2113" y="1293678"/>
            <a:ext cx="1214446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9100" y="1208484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минималь</a:t>
            </a:r>
            <a:endParaRPr lang="ru-RU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ный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77467" y="1964527"/>
            <a:ext cx="121444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2003635"/>
            <a:ext cx="936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средний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2646577"/>
            <a:ext cx="1214446" cy="42862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00100" y="2718015"/>
            <a:ext cx="968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высокий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00100" y="3410370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Критерии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857238"/>
            <a:ext cx="3710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428860" y="1981610"/>
            <a:ext cx="4663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61-80 % выполнения диагностических заданий</a:t>
            </a:r>
            <a:endParaRPr lang="ru-RU" sz="1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428860" y="2718015"/>
            <a:ext cx="4303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81-100 % выполнения диагностических заданий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428860" y="3286130"/>
            <a:ext cx="65722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В соответствии с Методическими рекомендациями по порядку и формам диагностики профессиональных дефицитов педагогических работников и управленческих кадров ОУ с возможностью получения индивидуального плана, утвержденного распоряжением Министерства просвещения РФ от 27.08.2021 № Р-201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2035951" y="1467850"/>
            <a:ext cx="642148" cy="794"/>
          </a:xfrm>
          <a:prstGeom prst="straightConnector1">
            <a:avLst/>
          </a:prstGeom>
          <a:ln w="127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2035951" y="2181436"/>
            <a:ext cx="642148" cy="794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035951" y="2895816"/>
            <a:ext cx="642148" cy="794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2035951" y="3610196"/>
            <a:ext cx="642148" cy="794"/>
          </a:xfrm>
          <a:prstGeom prst="straightConnector1">
            <a:avLst/>
          </a:prstGeom>
          <a:ln w="12700">
            <a:solidFill>
              <a:srgbClr val="FAC36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285984" y="214296"/>
            <a:ext cx="71438" cy="571504"/>
          </a:xfrm>
          <a:prstGeom prst="rect">
            <a:avLst/>
          </a:prstGeom>
          <a:solidFill>
            <a:srgbClr val="FAC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4000510"/>
            <a:ext cx="84296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1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4309" y="1278005"/>
            <a:ext cx="5455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Менее 60 % выполнения диагностических заданий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952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63792"/>
            <a:ext cx="9153525" cy="514350"/>
            <a:chOff x="0" y="5911815"/>
            <a:chExt cx="12192000" cy="946185"/>
          </a:xfrm>
        </p:grpSpPr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1225676"/>
            <a:ext cx="9144000" cy="34749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09740"/>
            <a:ext cx="8855968" cy="82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72338"/>
            <a:ext cx="9153525" cy="514350"/>
            <a:chOff x="0" y="5911815"/>
            <a:chExt cx="12192000" cy="946185"/>
          </a:xfrm>
        </p:grpSpPr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3251" y="195486"/>
            <a:ext cx="444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373C59"/>
                </a:solidFill>
                <a:latin typeface="Montserrat" charset="-52"/>
              </a:rPr>
              <a:t>Индивидуальный маршрут педагога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079907"/>
              </p:ext>
            </p:extLst>
          </p:nvPr>
        </p:nvGraphicFramePr>
        <p:xfrm>
          <a:off x="467544" y="583580"/>
          <a:ext cx="8235131" cy="2766060"/>
        </p:xfrm>
        <a:graphic>
          <a:graphicData uri="http://schemas.openxmlformats.org/drawingml/2006/table">
            <a:tbl>
              <a:tblPr/>
              <a:tblGrid>
                <a:gridCol w="3916512"/>
                <a:gridCol w="4318619"/>
              </a:tblGrid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организация (</a:t>
                      </a:r>
                      <a:r>
                        <a:rPr kumimoji="0" lang="ru-RU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уставу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0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r>
                        <a:rPr kumimoji="0" lang="ru-RU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(уровень, специальность / направление подготовки)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Преподаваемый предмет / направление деятельности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педагогический (управленческий) стаж</a:t>
                      </a:r>
                      <a:r>
                        <a:rPr kumimoji="0" lang="ru-RU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(лет)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Стаж работы в образовательной организации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(лет)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0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Классы, в которых проводится педагогическая деятельность </a:t>
                      </a:r>
                      <a:r>
                        <a:rPr kumimoji="0" lang="ru-RU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(указывается для педагогов)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73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 сведения об аттестации </a:t>
                      </a:r>
                      <a:r>
                        <a:rPr kumimoji="0" lang="ru-RU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(год, категория)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141" marR="601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15863" y="3349640"/>
            <a:ext cx="42692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Результаты оценки профессиональных компетенций</a:t>
            </a:r>
            <a:endParaRPr lang="ru-RU" alt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044312"/>
              </p:ext>
            </p:extLst>
          </p:nvPr>
        </p:nvGraphicFramePr>
        <p:xfrm>
          <a:off x="467543" y="3626639"/>
          <a:ext cx="8235131" cy="1006476"/>
        </p:xfrm>
        <a:graphic>
          <a:graphicData uri="http://schemas.openxmlformats.org/drawingml/2006/table">
            <a:tbl>
              <a:tblPr/>
              <a:tblGrid>
                <a:gridCol w="2179414"/>
                <a:gridCol w="1759616"/>
                <a:gridCol w="1801435"/>
                <a:gridCol w="1799827"/>
                <a:gridCol w="694839"/>
              </a:tblGrid>
              <a:tr h="16774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Профессиональные 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(функциональные) блоки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Входная оценка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Итоговая оценка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выявления затруднений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результат, %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выявления затруднений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%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0821" marR="608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6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6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821" marR="608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2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0">
            <a:extLst>
              <a:ext uri="{FF2B5EF4-FFF2-40B4-BE49-F238E27FC236}">
                <a16:creationId xmlns:a16="http://schemas.microsoft.com/office/drawing/2014/main" xmlns="" id="{A4DDE280-5C23-4EA3-AB49-289EB6D4F653}"/>
              </a:ext>
            </a:extLst>
          </p:cNvPr>
          <p:cNvSpPr>
            <a:spLocks noGrp="1"/>
          </p:cNvSpPr>
          <p:nvPr/>
        </p:nvSpPr>
        <p:spPr bwMode="auto">
          <a:xfrm>
            <a:off x="3658790" y="1081413"/>
            <a:ext cx="2100263" cy="2000250"/>
          </a:xfrm>
          <a:custGeom>
            <a:avLst/>
            <a:gdLst>
              <a:gd name="T0" fmla="*/ 7188333 w 710882"/>
              <a:gd name="T1" fmla="*/ 0 h 711326"/>
              <a:gd name="T2" fmla="*/ 3842978 w 710882"/>
              <a:gd name="T3" fmla="*/ 0 h 711326"/>
              <a:gd name="T4" fmla="*/ 2798475 w 710882"/>
              <a:gd name="T5" fmla="*/ 392765 h 711326"/>
              <a:gd name="T6" fmla="*/ 433567 w 710882"/>
              <a:gd name="T7" fmla="*/ 2535132 h 711326"/>
              <a:gd name="T8" fmla="*/ 0 w 710882"/>
              <a:gd name="T9" fmla="*/ 3482229 h 711326"/>
              <a:gd name="T10" fmla="*/ 0 w 710882"/>
              <a:gd name="T11" fmla="*/ 6517249 h 711326"/>
              <a:gd name="T12" fmla="*/ 433567 w 710882"/>
              <a:gd name="T13" fmla="*/ 7464361 h 711326"/>
              <a:gd name="T14" fmla="*/ 2798475 w 710882"/>
              <a:gd name="T15" fmla="*/ 9606724 h 711326"/>
              <a:gd name="T16" fmla="*/ 3842978 w 710882"/>
              <a:gd name="T17" fmla="*/ 9999493 h 711326"/>
              <a:gd name="T18" fmla="*/ 7188333 w 710882"/>
              <a:gd name="T19" fmla="*/ 9999493 h 711326"/>
              <a:gd name="T20" fmla="*/ 8233828 w 710882"/>
              <a:gd name="T21" fmla="*/ 9606724 h 711326"/>
              <a:gd name="T22" fmla="*/ 10598736 w 710882"/>
              <a:gd name="T23" fmla="*/ 7464361 h 711326"/>
              <a:gd name="T24" fmla="*/ 11031311 w 710882"/>
              <a:gd name="T25" fmla="*/ 6517264 h 711326"/>
              <a:gd name="T26" fmla="*/ 11031311 w 710882"/>
              <a:gd name="T27" fmla="*/ 3482229 h 711326"/>
              <a:gd name="T28" fmla="*/ 10598736 w 710882"/>
              <a:gd name="T29" fmla="*/ 2535132 h 711326"/>
              <a:gd name="T30" fmla="*/ 8233828 w 710882"/>
              <a:gd name="T31" fmla="*/ 392765 h 711326"/>
              <a:gd name="T32" fmla="*/ 7188333 w 710882"/>
              <a:gd name="T33" fmla="*/ 0 h 7113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10882" h="711326">
                <a:moveTo>
                  <a:pt x="463232" y="0"/>
                </a:moveTo>
                <a:lnTo>
                  <a:pt x="247650" y="0"/>
                </a:lnTo>
                <a:cubicBezTo>
                  <a:pt x="222397" y="22"/>
                  <a:pt x="198186" y="10072"/>
                  <a:pt x="180340" y="27940"/>
                </a:cubicBezTo>
                <a:lnTo>
                  <a:pt x="27940" y="180340"/>
                </a:lnTo>
                <a:cubicBezTo>
                  <a:pt x="10057" y="198201"/>
                  <a:pt x="5" y="222438"/>
                  <a:pt x="0" y="247713"/>
                </a:cubicBezTo>
                <a:lnTo>
                  <a:pt x="0" y="463613"/>
                </a:lnTo>
                <a:cubicBezTo>
                  <a:pt x="5" y="488889"/>
                  <a:pt x="10057" y="513126"/>
                  <a:pt x="27940" y="530987"/>
                </a:cubicBezTo>
                <a:lnTo>
                  <a:pt x="180340" y="683387"/>
                </a:lnTo>
                <a:cubicBezTo>
                  <a:pt x="198186" y="701255"/>
                  <a:pt x="222397" y="711305"/>
                  <a:pt x="247650" y="711327"/>
                </a:cubicBezTo>
                <a:lnTo>
                  <a:pt x="463232" y="711327"/>
                </a:lnTo>
                <a:cubicBezTo>
                  <a:pt x="488507" y="711322"/>
                  <a:pt x="512745" y="701270"/>
                  <a:pt x="530606" y="683387"/>
                </a:cubicBezTo>
                <a:lnTo>
                  <a:pt x="683006" y="530987"/>
                </a:lnTo>
                <a:cubicBezTo>
                  <a:pt x="700866" y="513115"/>
                  <a:pt x="710894" y="488880"/>
                  <a:pt x="710882" y="463614"/>
                </a:cubicBezTo>
                <a:lnTo>
                  <a:pt x="710882" y="247713"/>
                </a:lnTo>
                <a:cubicBezTo>
                  <a:pt x="710894" y="222447"/>
                  <a:pt x="700866" y="198212"/>
                  <a:pt x="683006" y="180340"/>
                </a:cubicBezTo>
                <a:lnTo>
                  <a:pt x="530606" y="27940"/>
                </a:lnTo>
                <a:cubicBezTo>
                  <a:pt x="512745" y="10056"/>
                  <a:pt x="488507" y="5"/>
                  <a:pt x="463232" y="0"/>
                </a:cubicBezTo>
                <a:close/>
              </a:path>
            </a:pathLst>
          </a:custGeom>
          <a:solidFill>
            <a:srgbClr val="12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 sz="1350"/>
          </a:p>
        </p:txBody>
      </p:sp>
      <p:sp>
        <p:nvSpPr>
          <p:cNvPr id="4099" name="Прямоугольник 2">
            <a:extLst>
              <a:ext uri="{FF2B5EF4-FFF2-40B4-BE49-F238E27FC236}">
                <a16:creationId xmlns:a16="http://schemas.microsoft.com/office/drawing/2014/main" xmlns="" id="{10B89A4C-025E-4913-90D5-22535F02FCB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594497" y="1531145"/>
            <a:ext cx="2302669" cy="97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chemeClr val="bg1"/>
                </a:solidFill>
              </a:rPr>
              <a:t>Перечень мероприятий, обеспечивающих повышение уровня профессиональных  компетенций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 </a:t>
            </a:r>
            <a:endParaRPr lang="ru-RU" altLang="ru-RU" sz="24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000" b="1" dirty="0">
              <a:solidFill>
                <a:srgbClr val="FFFFFF"/>
              </a:solidFill>
              <a:latin typeface="Phenomena Bold" charset="-52"/>
              <a:cs typeface="Arial" panose="020B0604020202020204" pitchFamily="34" charset="0"/>
            </a:endParaRPr>
          </a:p>
        </p:txBody>
      </p:sp>
      <p:sp>
        <p:nvSpPr>
          <p:cNvPr id="5" name="Прямоугольник 8">
            <a:extLst>
              <a:ext uri="{FF2B5EF4-FFF2-40B4-BE49-F238E27FC236}">
                <a16:creationId xmlns:a16="http://schemas.microsoft.com/office/drawing/2014/main" xmlns="" id="{3057D27B-B592-4D65-BD13-39AC66D4BB78}"/>
              </a:ext>
            </a:extLst>
          </p:cNvPr>
          <p:cNvSpPr txBox="1">
            <a:spLocks noGrp="1"/>
          </p:cNvSpPr>
          <p:nvPr/>
        </p:nvSpPr>
        <p:spPr>
          <a:xfrm>
            <a:off x="6507359" y="916456"/>
            <a:ext cx="2527697" cy="5143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Плановое повышение квалификации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01" name="Прямая соединительная линия 11">
            <a:extLst>
              <a:ext uri="{FF2B5EF4-FFF2-40B4-BE49-F238E27FC236}">
                <a16:creationId xmlns:a16="http://schemas.microsoft.com/office/drawing/2014/main" xmlns="" id="{07B7D614-7A34-4FA4-A351-208157A0A87D}"/>
              </a:ext>
            </a:extLst>
          </p:cNvPr>
          <p:cNvSpPr>
            <a:spLocks noGrp="1"/>
          </p:cNvSpPr>
          <p:nvPr/>
        </p:nvSpPr>
        <p:spPr bwMode="auto">
          <a:xfrm flipV="1">
            <a:off x="5066110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2" name="Прямая соединительная линия 12">
            <a:extLst>
              <a:ext uri="{FF2B5EF4-FFF2-40B4-BE49-F238E27FC236}">
                <a16:creationId xmlns:a16="http://schemas.microsoft.com/office/drawing/2014/main" xmlns="" id="{4152DC9F-A5A5-4B73-AE3E-C7868F62D3B7}"/>
              </a:ext>
            </a:extLst>
          </p:cNvPr>
          <p:cNvSpPr>
            <a:spLocks noGrp="1"/>
          </p:cNvSpPr>
          <p:nvPr/>
        </p:nvSpPr>
        <p:spPr bwMode="auto">
          <a:xfrm>
            <a:off x="5066110" y="634604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3" name="Прямая соединительная линия 15">
            <a:extLst>
              <a:ext uri="{FF2B5EF4-FFF2-40B4-BE49-F238E27FC236}">
                <a16:creationId xmlns:a16="http://schemas.microsoft.com/office/drawing/2014/main" xmlns="" id="{74ADDCD0-D0BA-40CA-A5AF-0C5F8E771D08}"/>
              </a:ext>
            </a:extLst>
          </p:cNvPr>
          <p:cNvSpPr>
            <a:spLocks noGrp="1"/>
          </p:cNvSpPr>
          <p:nvPr/>
        </p:nvSpPr>
        <p:spPr bwMode="auto">
          <a:xfrm flipV="1">
            <a:off x="4214813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4" name="Прямая соединительная линия 16">
            <a:extLst>
              <a:ext uri="{FF2B5EF4-FFF2-40B4-BE49-F238E27FC236}">
                <a16:creationId xmlns:a16="http://schemas.microsoft.com/office/drawing/2014/main" xmlns="" id="{E02A0F56-3A9D-4D44-8B29-BB313A6F785E}"/>
              </a:ext>
            </a:extLst>
          </p:cNvPr>
          <p:cNvSpPr>
            <a:spLocks noGrp="1"/>
          </p:cNvSpPr>
          <p:nvPr/>
        </p:nvSpPr>
        <p:spPr bwMode="auto">
          <a:xfrm>
            <a:off x="3737373" y="628650"/>
            <a:ext cx="477440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5" name="Прямая соединительная линия 18">
            <a:extLst>
              <a:ext uri="{FF2B5EF4-FFF2-40B4-BE49-F238E27FC236}">
                <a16:creationId xmlns:a16="http://schemas.microsoft.com/office/drawing/2014/main" xmlns="" id="{1B58B63C-F8E6-4FA7-955D-6C31B341629D}"/>
              </a:ext>
            </a:extLst>
          </p:cNvPr>
          <p:cNvSpPr>
            <a:spLocks noGrp="1"/>
          </p:cNvSpPr>
          <p:nvPr/>
        </p:nvSpPr>
        <p:spPr bwMode="auto">
          <a:xfrm flipV="1">
            <a:off x="4314825" y="3258741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6" name="Прямая соединительная линия 19">
            <a:extLst>
              <a:ext uri="{FF2B5EF4-FFF2-40B4-BE49-F238E27FC236}">
                <a16:creationId xmlns:a16="http://schemas.microsoft.com/office/drawing/2014/main" xmlns="" id="{034C97BC-E13D-41D8-A4FB-0AF65CAA4D87}"/>
              </a:ext>
            </a:extLst>
          </p:cNvPr>
          <p:cNvSpPr>
            <a:spLocks noGrp="1"/>
          </p:cNvSpPr>
          <p:nvPr/>
        </p:nvSpPr>
        <p:spPr bwMode="auto">
          <a:xfrm>
            <a:off x="3831432" y="3582591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7" name="Прямая соединительная линия 21">
            <a:extLst>
              <a:ext uri="{FF2B5EF4-FFF2-40B4-BE49-F238E27FC236}">
                <a16:creationId xmlns:a16="http://schemas.microsoft.com/office/drawing/2014/main" xmlns="" id="{E16CEFCF-4D82-4085-B897-618C0830CBF5}"/>
              </a:ext>
            </a:extLst>
          </p:cNvPr>
          <p:cNvSpPr>
            <a:spLocks noGrp="1"/>
          </p:cNvSpPr>
          <p:nvPr/>
        </p:nvSpPr>
        <p:spPr bwMode="auto">
          <a:xfrm flipV="1">
            <a:off x="5418535" y="3190875"/>
            <a:ext cx="0" cy="26551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8" name="Прямая соединительная линия 22">
            <a:extLst>
              <a:ext uri="{FF2B5EF4-FFF2-40B4-BE49-F238E27FC236}">
                <a16:creationId xmlns:a16="http://schemas.microsoft.com/office/drawing/2014/main" xmlns="" id="{E6B07AF2-572C-4610-BB9D-0B7BABF953A3}"/>
              </a:ext>
            </a:extLst>
          </p:cNvPr>
          <p:cNvSpPr>
            <a:spLocks noGrp="1"/>
          </p:cNvSpPr>
          <p:nvPr/>
        </p:nvSpPr>
        <p:spPr bwMode="auto">
          <a:xfrm>
            <a:off x="5418535" y="3523060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10" name="Прямая соединительная линия 29">
            <a:extLst>
              <a:ext uri="{FF2B5EF4-FFF2-40B4-BE49-F238E27FC236}">
                <a16:creationId xmlns:a16="http://schemas.microsoft.com/office/drawing/2014/main" xmlns="" id="{B29F89BF-255C-4FB2-AB0F-FEAFFBB04292}"/>
              </a:ext>
            </a:extLst>
          </p:cNvPr>
          <p:cNvSpPr>
            <a:spLocks noGrp="1"/>
          </p:cNvSpPr>
          <p:nvPr/>
        </p:nvSpPr>
        <p:spPr bwMode="auto">
          <a:xfrm>
            <a:off x="3157538" y="1972866"/>
            <a:ext cx="38338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pic>
        <p:nvPicPr>
          <p:cNvPr id="4111" name="Picture 2">
            <a:extLst>
              <a:ext uri="{FF2B5EF4-FFF2-40B4-BE49-F238E27FC236}">
                <a16:creationId xmlns:a16="http://schemas.microsoft.com/office/drawing/2014/main" xmlns="" id="{F1BFD824-E8C3-4113-BA75-3C5CAE3DA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435" y="3456385"/>
            <a:ext cx="581025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4">
            <a:extLst>
              <a:ext uri="{FF2B5EF4-FFF2-40B4-BE49-F238E27FC236}">
                <a16:creationId xmlns:a16="http://schemas.microsoft.com/office/drawing/2014/main" xmlns="" id="{B40F52D0-913F-4875-947A-40D57152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95437"/>
            <a:ext cx="413147" cy="42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6">
            <a:extLst>
              <a:ext uri="{FF2B5EF4-FFF2-40B4-BE49-F238E27FC236}">
                <a16:creationId xmlns:a16="http://schemas.microsoft.com/office/drawing/2014/main" xmlns="" id="{9B3A0D60-CDB4-4730-9609-4F4BC5CF9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77416"/>
            <a:ext cx="413147" cy="41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8">
            <a:extLst>
              <a:ext uri="{FF2B5EF4-FFF2-40B4-BE49-F238E27FC236}">
                <a16:creationId xmlns:a16="http://schemas.microsoft.com/office/drawing/2014/main" xmlns="" id="{C6810807-06C0-4FEE-9678-AA46D60D1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370285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0">
            <a:extLst>
              <a:ext uri="{FF2B5EF4-FFF2-40B4-BE49-F238E27FC236}">
                <a16:creationId xmlns:a16="http://schemas.microsoft.com/office/drawing/2014/main" xmlns="" id="{8FBE4F67-5DF9-4852-9CDE-7587723E1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85" y="3531394"/>
            <a:ext cx="495300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12">
            <a:extLst>
              <a:ext uri="{FF2B5EF4-FFF2-40B4-BE49-F238E27FC236}">
                <a16:creationId xmlns:a16="http://schemas.microsoft.com/office/drawing/2014/main" xmlns="" id="{5EF4BC07-6C7C-4BD5-A3E6-AD838A0B0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03" y="1734741"/>
            <a:ext cx="470297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Прямая соединительная линия 37">
            <a:extLst>
              <a:ext uri="{FF2B5EF4-FFF2-40B4-BE49-F238E27FC236}">
                <a16:creationId xmlns:a16="http://schemas.microsoft.com/office/drawing/2014/main" xmlns="" id="{5DDC1BD6-7181-46B2-BBEB-03B528ED8063}"/>
              </a:ext>
            </a:extLst>
          </p:cNvPr>
          <p:cNvSpPr>
            <a:spLocks noGrp="1"/>
          </p:cNvSpPr>
          <p:nvPr/>
        </p:nvSpPr>
        <p:spPr bwMode="auto">
          <a:xfrm>
            <a:off x="5907882" y="1853804"/>
            <a:ext cx="303610" cy="8334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25" name="Прямоугольник 8">
            <a:extLst>
              <a:ext uri="{FF2B5EF4-FFF2-40B4-BE49-F238E27FC236}">
                <a16:creationId xmlns:a16="http://schemas.microsoft.com/office/drawing/2014/main" xmlns="" id="{7755FE3A-6449-45C2-800E-25894EE406B5}"/>
              </a:ext>
            </a:extLst>
          </p:cNvPr>
          <p:cNvSpPr txBox="1">
            <a:spLocks noGrp="1"/>
          </p:cNvSpPr>
          <p:nvPr/>
        </p:nvSpPr>
        <p:spPr>
          <a:xfrm>
            <a:off x="108942" y="1762915"/>
            <a:ext cx="2277665" cy="7948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Разработка новых программ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8">
            <a:extLst>
              <a:ext uri="{FF2B5EF4-FFF2-40B4-BE49-F238E27FC236}">
                <a16:creationId xmlns:a16="http://schemas.microsoft.com/office/drawing/2014/main" xmlns="" id="{9B8F9E6E-76B6-4AA5-9FD8-B84F1A6B7163}"/>
              </a:ext>
            </a:extLst>
          </p:cNvPr>
          <p:cNvSpPr txBox="1">
            <a:spLocks noGrp="1"/>
          </p:cNvSpPr>
          <p:nvPr/>
        </p:nvSpPr>
        <p:spPr>
          <a:xfrm>
            <a:off x="113110" y="670399"/>
            <a:ext cx="2694384" cy="74671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Изучение новых ФГОС, изучение новых УМК, учебников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8">
            <a:extLst>
              <a:ext uri="{FF2B5EF4-FFF2-40B4-BE49-F238E27FC236}">
                <a16:creationId xmlns:a16="http://schemas.microsoft.com/office/drawing/2014/main" xmlns="" id="{1CB78379-80B1-4CBC-A28D-1353ACF40450}"/>
              </a:ext>
            </a:extLst>
          </p:cNvPr>
          <p:cNvSpPr txBox="1">
            <a:spLocks noGrp="1"/>
          </p:cNvSpPr>
          <p:nvPr/>
        </p:nvSpPr>
        <p:spPr>
          <a:xfrm>
            <a:off x="7009211" y="1807964"/>
            <a:ext cx="1749028" cy="7858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Аттестация на квалификационную категорию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23" name="Прямая соединительная линия 29">
            <a:extLst>
              <a:ext uri="{FF2B5EF4-FFF2-40B4-BE49-F238E27FC236}">
                <a16:creationId xmlns:a16="http://schemas.microsoft.com/office/drawing/2014/main" xmlns="" id="{42E2375B-1665-4CA8-A072-93EABF3287E2}"/>
              </a:ext>
            </a:extLst>
          </p:cNvPr>
          <p:cNvSpPr>
            <a:spLocks noGrp="1"/>
          </p:cNvSpPr>
          <p:nvPr/>
        </p:nvSpPr>
        <p:spPr bwMode="auto">
          <a:xfrm flipV="1">
            <a:off x="3317081" y="2869407"/>
            <a:ext cx="514350" cy="65485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24" name="Прямая соединительная линия 29">
            <a:extLst>
              <a:ext uri="{FF2B5EF4-FFF2-40B4-BE49-F238E27FC236}">
                <a16:creationId xmlns:a16="http://schemas.microsoft.com/office/drawing/2014/main" xmlns="" id="{BE79BD1B-3E45-4C0D-800C-361EA6C2E54C}"/>
              </a:ext>
            </a:extLst>
          </p:cNvPr>
          <p:cNvSpPr>
            <a:spLocks noGrp="1"/>
          </p:cNvSpPr>
          <p:nvPr/>
        </p:nvSpPr>
        <p:spPr bwMode="auto">
          <a:xfrm>
            <a:off x="5823348" y="2657476"/>
            <a:ext cx="388144" cy="136922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31" name="Прямоугольник 8">
            <a:extLst>
              <a:ext uri="{FF2B5EF4-FFF2-40B4-BE49-F238E27FC236}">
                <a16:creationId xmlns:a16="http://schemas.microsoft.com/office/drawing/2014/main" xmlns="" id="{F57C86EF-A970-41E4-8A0A-217A936AAF61}"/>
              </a:ext>
            </a:extLst>
          </p:cNvPr>
          <p:cNvSpPr txBox="1">
            <a:spLocks noGrp="1"/>
          </p:cNvSpPr>
          <p:nvPr/>
        </p:nvSpPr>
        <p:spPr>
          <a:xfrm>
            <a:off x="6657381" y="3192229"/>
            <a:ext cx="2030016" cy="7929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Участие в конкурсах </a:t>
            </a:r>
            <a:r>
              <a:rPr lang="ru-RU" sz="1200" dirty="0" err="1" smtClean="0">
                <a:solidFill>
                  <a:schemeClr val="tx1"/>
                </a:solidFill>
              </a:rPr>
              <a:t>профмастерства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8">
            <a:extLst>
              <a:ext uri="{FF2B5EF4-FFF2-40B4-BE49-F238E27FC236}">
                <a16:creationId xmlns:a16="http://schemas.microsoft.com/office/drawing/2014/main" xmlns="" id="{E01C9C2E-677D-4CF0-B02C-A2EC0862EF0C}"/>
              </a:ext>
            </a:extLst>
          </p:cNvPr>
          <p:cNvSpPr txBox="1">
            <a:spLocks noGrp="1"/>
          </p:cNvSpPr>
          <p:nvPr/>
        </p:nvSpPr>
        <p:spPr>
          <a:xfrm>
            <a:off x="135731" y="2987279"/>
            <a:ext cx="2205038" cy="11037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Знакомство с новыми педагогическими технологиями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127" name="Рисунок 136">
            <a:extLst>
              <a:ext uri="{FF2B5EF4-FFF2-40B4-BE49-F238E27FC236}">
                <a16:creationId xmlns:a16="http://schemas.microsoft.com/office/drawing/2014/main" xmlns="" id="{9232463E-C330-4ADD-B600-0A554B6D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142" y="2808685"/>
            <a:ext cx="51554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Рисунок 99">
            <a:extLst>
              <a:ext uri="{FF2B5EF4-FFF2-40B4-BE49-F238E27FC236}">
                <a16:creationId xmlns:a16="http://schemas.microsoft.com/office/drawing/2014/main" xmlns="" id="{1E337AE7-0D0C-4ED0-89F3-F07D551EE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985" y="2587228"/>
            <a:ext cx="41314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45960" y="1071671"/>
            <a:ext cx="542591" cy="542591"/>
          </a:xfrm>
          <a:prstGeom prst="rect">
            <a:avLst/>
          </a:prstGeom>
        </p:spPr>
      </p:pic>
      <p:grpSp>
        <p:nvGrpSpPr>
          <p:cNvPr id="34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72338"/>
            <a:ext cx="9153525" cy="514350"/>
            <a:chOff x="0" y="5911815"/>
            <a:chExt cx="12192000" cy="946185"/>
          </a:xfrm>
        </p:grpSpPr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" name="Заголовок 1"/>
          <p:cNvSpPr txBox="1">
            <a:spLocks/>
          </p:cNvSpPr>
          <p:nvPr/>
        </p:nvSpPr>
        <p:spPr bwMode="auto">
          <a:xfrm>
            <a:off x="1794313" y="258370"/>
            <a:ext cx="6163783" cy="22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 smtClean="0">
                <a:solidFill>
                  <a:srgbClr val="373C59"/>
                </a:solidFill>
                <a:latin typeface="Montserrat" charset="-52"/>
              </a:rPr>
              <a:t>Профессиональное направление </a:t>
            </a:r>
            <a:r>
              <a:rPr lang="ru-RU" altLang="ru-RU" sz="2200" b="1" dirty="0">
                <a:solidFill>
                  <a:srgbClr val="373C59"/>
                </a:solidFill>
                <a:latin typeface="Montserrat" charset="-52"/>
              </a:rPr>
              <a:t/>
            </a:r>
            <a:br>
              <a:rPr lang="ru-RU" altLang="ru-RU" sz="2200" b="1" dirty="0">
                <a:solidFill>
                  <a:srgbClr val="373C59"/>
                </a:solidFill>
                <a:latin typeface="Montserrat" charset="-52"/>
              </a:rPr>
            </a:br>
            <a:endParaRPr lang="ru-RU" altLang="ru-RU" sz="2200" b="1" dirty="0">
              <a:solidFill>
                <a:srgbClr val="373C59"/>
              </a:solidFill>
              <a:latin typeface="Montserrat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032642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0">
            <a:extLst>
              <a:ext uri="{FF2B5EF4-FFF2-40B4-BE49-F238E27FC236}">
                <a16:creationId xmlns:a16="http://schemas.microsoft.com/office/drawing/2014/main" xmlns="" id="{A4DDE280-5C23-4EA3-AB49-289EB6D4F653}"/>
              </a:ext>
            </a:extLst>
          </p:cNvPr>
          <p:cNvSpPr>
            <a:spLocks noGrp="1"/>
          </p:cNvSpPr>
          <p:nvPr/>
        </p:nvSpPr>
        <p:spPr bwMode="auto">
          <a:xfrm>
            <a:off x="3658790" y="1081413"/>
            <a:ext cx="2100263" cy="2000250"/>
          </a:xfrm>
          <a:custGeom>
            <a:avLst/>
            <a:gdLst>
              <a:gd name="T0" fmla="*/ 7188333 w 710882"/>
              <a:gd name="T1" fmla="*/ 0 h 711326"/>
              <a:gd name="T2" fmla="*/ 3842978 w 710882"/>
              <a:gd name="T3" fmla="*/ 0 h 711326"/>
              <a:gd name="T4" fmla="*/ 2798475 w 710882"/>
              <a:gd name="T5" fmla="*/ 392765 h 711326"/>
              <a:gd name="T6" fmla="*/ 433567 w 710882"/>
              <a:gd name="T7" fmla="*/ 2535132 h 711326"/>
              <a:gd name="T8" fmla="*/ 0 w 710882"/>
              <a:gd name="T9" fmla="*/ 3482229 h 711326"/>
              <a:gd name="T10" fmla="*/ 0 w 710882"/>
              <a:gd name="T11" fmla="*/ 6517249 h 711326"/>
              <a:gd name="T12" fmla="*/ 433567 w 710882"/>
              <a:gd name="T13" fmla="*/ 7464361 h 711326"/>
              <a:gd name="T14" fmla="*/ 2798475 w 710882"/>
              <a:gd name="T15" fmla="*/ 9606724 h 711326"/>
              <a:gd name="T16" fmla="*/ 3842978 w 710882"/>
              <a:gd name="T17" fmla="*/ 9999493 h 711326"/>
              <a:gd name="T18" fmla="*/ 7188333 w 710882"/>
              <a:gd name="T19" fmla="*/ 9999493 h 711326"/>
              <a:gd name="T20" fmla="*/ 8233828 w 710882"/>
              <a:gd name="T21" fmla="*/ 9606724 h 711326"/>
              <a:gd name="T22" fmla="*/ 10598736 w 710882"/>
              <a:gd name="T23" fmla="*/ 7464361 h 711326"/>
              <a:gd name="T24" fmla="*/ 11031311 w 710882"/>
              <a:gd name="T25" fmla="*/ 6517264 h 711326"/>
              <a:gd name="T26" fmla="*/ 11031311 w 710882"/>
              <a:gd name="T27" fmla="*/ 3482229 h 711326"/>
              <a:gd name="T28" fmla="*/ 10598736 w 710882"/>
              <a:gd name="T29" fmla="*/ 2535132 h 711326"/>
              <a:gd name="T30" fmla="*/ 8233828 w 710882"/>
              <a:gd name="T31" fmla="*/ 392765 h 711326"/>
              <a:gd name="T32" fmla="*/ 7188333 w 710882"/>
              <a:gd name="T33" fmla="*/ 0 h 7113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10882" h="711326">
                <a:moveTo>
                  <a:pt x="463232" y="0"/>
                </a:moveTo>
                <a:lnTo>
                  <a:pt x="247650" y="0"/>
                </a:lnTo>
                <a:cubicBezTo>
                  <a:pt x="222397" y="22"/>
                  <a:pt x="198186" y="10072"/>
                  <a:pt x="180340" y="27940"/>
                </a:cubicBezTo>
                <a:lnTo>
                  <a:pt x="27940" y="180340"/>
                </a:lnTo>
                <a:cubicBezTo>
                  <a:pt x="10057" y="198201"/>
                  <a:pt x="5" y="222438"/>
                  <a:pt x="0" y="247713"/>
                </a:cubicBezTo>
                <a:lnTo>
                  <a:pt x="0" y="463613"/>
                </a:lnTo>
                <a:cubicBezTo>
                  <a:pt x="5" y="488889"/>
                  <a:pt x="10057" y="513126"/>
                  <a:pt x="27940" y="530987"/>
                </a:cubicBezTo>
                <a:lnTo>
                  <a:pt x="180340" y="683387"/>
                </a:lnTo>
                <a:cubicBezTo>
                  <a:pt x="198186" y="701255"/>
                  <a:pt x="222397" y="711305"/>
                  <a:pt x="247650" y="711327"/>
                </a:cubicBezTo>
                <a:lnTo>
                  <a:pt x="463232" y="711327"/>
                </a:lnTo>
                <a:cubicBezTo>
                  <a:pt x="488507" y="711322"/>
                  <a:pt x="512745" y="701270"/>
                  <a:pt x="530606" y="683387"/>
                </a:cubicBezTo>
                <a:lnTo>
                  <a:pt x="683006" y="530987"/>
                </a:lnTo>
                <a:cubicBezTo>
                  <a:pt x="700866" y="513115"/>
                  <a:pt x="710894" y="488880"/>
                  <a:pt x="710882" y="463614"/>
                </a:cubicBezTo>
                <a:lnTo>
                  <a:pt x="710882" y="247713"/>
                </a:lnTo>
                <a:cubicBezTo>
                  <a:pt x="710894" y="222447"/>
                  <a:pt x="700866" y="198212"/>
                  <a:pt x="683006" y="180340"/>
                </a:cubicBezTo>
                <a:lnTo>
                  <a:pt x="530606" y="27940"/>
                </a:lnTo>
                <a:cubicBezTo>
                  <a:pt x="512745" y="10056"/>
                  <a:pt x="488507" y="5"/>
                  <a:pt x="463232" y="0"/>
                </a:cubicBezTo>
                <a:close/>
              </a:path>
            </a:pathLst>
          </a:custGeom>
          <a:solidFill>
            <a:srgbClr val="12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 sz="1350"/>
          </a:p>
        </p:txBody>
      </p:sp>
      <p:sp>
        <p:nvSpPr>
          <p:cNvPr id="4099" name="Прямоугольник 2">
            <a:extLst>
              <a:ext uri="{FF2B5EF4-FFF2-40B4-BE49-F238E27FC236}">
                <a16:creationId xmlns:a16="http://schemas.microsoft.com/office/drawing/2014/main" xmlns="" id="{10B89A4C-025E-4913-90D5-22535F02FCB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594497" y="1531145"/>
            <a:ext cx="2302669" cy="97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chemeClr val="bg1"/>
                </a:solidFill>
              </a:rPr>
              <a:t>Перечень мероприятий, обеспечивающих повышение уровня профессиональных  компетенций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 </a:t>
            </a:r>
            <a:endParaRPr lang="ru-RU" altLang="ru-RU" sz="24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000" b="1" dirty="0">
              <a:solidFill>
                <a:srgbClr val="FFFFFF"/>
              </a:solidFill>
              <a:latin typeface="Phenomena Bold" charset="-52"/>
              <a:cs typeface="Arial" panose="020B0604020202020204" pitchFamily="34" charset="0"/>
            </a:endParaRPr>
          </a:p>
        </p:txBody>
      </p:sp>
      <p:sp>
        <p:nvSpPr>
          <p:cNvPr id="5" name="Прямоугольник 8">
            <a:extLst>
              <a:ext uri="{FF2B5EF4-FFF2-40B4-BE49-F238E27FC236}">
                <a16:creationId xmlns:a16="http://schemas.microsoft.com/office/drawing/2014/main" xmlns="" id="{3057D27B-B592-4D65-BD13-39AC66D4BB78}"/>
              </a:ext>
            </a:extLst>
          </p:cNvPr>
          <p:cNvSpPr txBox="1">
            <a:spLocks noGrp="1"/>
          </p:cNvSpPr>
          <p:nvPr/>
        </p:nvSpPr>
        <p:spPr>
          <a:xfrm>
            <a:off x="6180535" y="469106"/>
            <a:ext cx="2527697" cy="5143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Изучение опыта лучших учителей, посещение уроков коллег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01" name="Прямая соединительная линия 11">
            <a:extLst>
              <a:ext uri="{FF2B5EF4-FFF2-40B4-BE49-F238E27FC236}">
                <a16:creationId xmlns:a16="http://schemas.microsoft.com/office/drawing/2014/main" xmlns="" id="{07B7D614-7A34-4FA4-A351-208157A0A87D}"/>
              </a:ext>
            </a:extLst>
          </p:cNvPr>
          <p:cNvSpPr>
            <a:spLocks noGrp="1"/>
          </p:cNvSpPr>
          <p:nvPr/>
        </p:nvSpPr>
        <p:spPr bwMode="auto">
          <a:xfrm flipV="1">
            <a:off x="5066110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2" name="Прямая соединительная линия 12">
            <a:extLst>
              <a:ext uri="{FF2B5EF4-FFF2-40B4-BE49-F238E27FC236}">
                <a16:creationId xmlns:a16="http://schemas.microsoft.com/office/drawing/2014/main" xmlns="" id="{4152DC9F-A5A5-4B73-AE3E-C7868F62D3B7}"/>
              </a:ext>
            </a:extLst>
          </p:cNvPr>
          <p:cNvSpPr>
            <a:spLocks noGrp="1"/>
          </p:cNvSpPr>
          <p:nvPr/>
        </p:nvSpPr>
        <p:spPr bwMode="auto">
          <a:xfrm>
            <a:off x="5066110" y="634604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3" name="Прямая соединительная линия 15">
            <a:extLst>
              <a:ext uri="{FF2B5EF4-FFF2-40B4-BE49-F238E27FC236}">
                <a16:creationId xmlns:a16="http://schemas.microsoft.com/office/drawing/2014/main" xmlns="" id="{74ADDCD0-D0BA-40CA-A5AF-0C5F8E771D08}"/>
              </a:ext>
            </a:extLst>
          </p:cNvPr>
          <p:cNvSpPr>
            <a:spLocks noGrp="1"/>
          </p:cNvSpPr>
          <p:nvPr/>
        </p:nvSpPr>
        <p:spPr bwMode="auto">
          <a:xfrm flipV="1">
            <a:off x="4214813" y="690563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4" name="Прямая соединительная линия 16">
            <a:extLst>
              <a:ext uri="{FF2B5EF4-FFF2-40B4-BE49-F238E27FC236}">
                <a16:creationId xmlns:a16="http://schemas.microsoft.com/office/drawing/2014/main" xmlns="" id="{E02A0F56-3A9D-4D44-8B29-BB313A6F785E}"/>
              </a:ext>
            </a:extLst>
          </p:cNvPr>
          <p:cNvSpPr>
            <a:spLocks noGrp="1"/>
          </p:cNvSpPr>
          <p:nvPr/>
        </p:nvSpPr>
        <p:spPr bwMode="auto">
          <a:xfrm>
            <a:off x="3737373" y="628650"/>
            <a:ext cx="477440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5" name="Прямая соединительная линия 18">
            <a:extLst>
              <a:ext uri="{FF2B5EF4-FFF2-40B4-BE49-F238E27FC236}">
                <a16:creationId xmlns:a16="http://schemas.microsoft.com/office/drawing/2014/main" xmlns="" id="{1B58B63C-F8E6-4FA7-955D-6C31B341629D}"/>
              </a:ext>
            </a:extLst>
          </p:cNvPr>
          <p:cNvSpPr>
            <a:spLocks noGrp="1"/>
          </p:cNvSpPr>
          <p:nvPr/>
        </p:nvSpPr>
        <p:spPr bwMode="auto">
          <a:xfrm flipV="1">
            <a:off x="4314825" y="3258741"/>
            <a:ext cx="0" cy="264319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6" name="Прямая соединительная линия 19">
            <a:extLst>
              <a:ext uri="{FF2B5EF4-FFF2-40B4-BE49-F238E27FC236}">
                <a16:creationId xmlns:a16="http://schemas.microsoft.com/office/drawing/2014/main" xmlns="" id="{034C97BC-E13D-41D8-A4FB-0AF65CAA4D87}"/>
              </a:ext>
            </a:extLst>
          </p:cNvPr>
          <p:cNvSpPr>
            <a:spLocks noGrp="1"/>
          </p:cNvSpPr>
          <p:nvPr/>
        </p:nvSpPr>
        <p:spPr bwMode="auto">
          <a:xfrm>
            <a:off x="3831432" y="3582591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7" name="Прямая соединительная линия 21">
            <a:extLst>
              <a:ext uri="{FF2B5EF4-FFF2-40B4-BE49-F238E27FC236}">
                <a16:creationId xmlns:a16="http://schemas.microsoft.com/office/drawing/2014/main" xmlns="" id="{E16CEFCF-4D82-4085-B897-618C0830CBF5}"/>
              </a:ext>
            </a:extLst>
          </p:cNvPr>
          <p:cNvSpPr>
            <a:spLocks noGrp="1"/>
          </p:cNvSpPr>
          <p:nvPr/>
        </p:nvSpPr>
        <p:spPr bwMode="auto">
          <a:xfrm flipV="1">
            <a:off x="5418535" y="3190875"/>
            <a:ext cx="0" cy="26551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08" name="Прямая соединительная линия 22">
            <a:extLst>
              <a:ext uri="{FF2B5EF4-FFF2-40B4-BE49-F238E27FC236}">
                <a16:creationId xmlns:a16="http://schemas.microsoft.com/office/drawing/2014/main" xmlns="" id="{E6B07AF2-572C-4610-BB9D-0B7BABF953A3}"/>
              </a:ext>
            </a:extLst>
          </p:cNvPr>
          <p:cNvSpPr>
            <a:spLocks noGrp="1"/>
          </p:cNvSpPr>
          <p:nvPr/>
        </p:nvSpPr>
        <p:spPr bwMode="auto">
          <a:xfrm>
            <a:off x="5418535" y="3523060"/>
            <a:ext cx="47863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10" name="Прямая соединительная линия 29">
            <a:extLst>
              <a:ext uri="{FF2B5EF4-FFF2-40B4-BE49-F238E27FC236}">
                <a16:creationId xmlns:a16="http://schemas.microsoft.com/office/drawing/2014/main" xmlns="" id="{B29F89BF-255C-4FB2-AB0F-FEAFFBB04292}"/>
              </a:ext>
            </a:extLst>
          </p:cNvPr>
          <p:cNvSpPr>
            <a:spLocks noGrp="1"/>
          </p:cNvSpPr>
          <p:nvPr/>
        </p:nvSpPr>
        <p:spPr bwMode="auto">
          <a:xfrm>
            <a:off x="3157538" y="1972866"/>
            <a:ext cx="383381" cy="0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pic>
        <p:nvPicPr>
          <p:cNvPr id="4111" name="Picture 2">
            <a:extLst>
              <a:ext uri="{FF2B5EF4-FFF2-40B4-BE49-F238E27FC236}">
                <a16:creationId xmlns:a16="http://schemas.microsoft.com/office/drawing/2014/main" xmlns="" id="{F1BFD824-E8C3-4113-BA75-3C5CAE3DA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435" y="3456385"/>
            <a:ext cx="581025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4">
            <a:extLst>
              <a:ext uri="{FF2B5EF4-FFF2-40B4-BE49-F238E27FC236}">
                <a16:creationId xmlns:a16="http://schemas.microsoft.com/office/drawing/2014/main" xmlns="" id="{B40F52D0-913F-4875-947A-40D57152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95437"/>
            <a:ext cx="413147" cy="42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6">
            <a:extLst>
              <a:ext uri="{FF2B5EF4-FFF2-40B4-BE49-F238E27FC236}">
                <a16:creationId xmlns:a16="http://schemas.microsoft.com/office/drawing/2014/main" xmlns="" id="{9B3A0D60-CDB4-4730-9609-4F4BC5CF9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77416"/>
            <a:ext cx="413147" cy="41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8">
            <a:extLst>
              <a:ext uri="{FF2B5EF4-FFF2-40B4-BE49-F238E27FC236}">
                <a16:creationId xmlns:a16="http://schemas.microsoft.com/office/drawing/2014/main" xmlns="" id="{C6810807-06C0-4FEE-9678-AA46D60D1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370285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0">
            <a:extLst>
              <a:ext uri="{FF2B5EF4-FFF2-40B4-BE49-F238E27FC236}">
                <a16:creationId xmlns:a16="http://schemas.microsoft.com/office/drawing/2014/main" xmlns="" id="{8FBE4F67-5DF9-4852-9CDE-7587723E1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85" y="3531394"/>
            <a:ext cx="495300" cy="49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12">
            <a:extLst>
              <a:ext uri="{FF2B5EF4-FFF2-40B4-BE49-F238E27FC236}">
                <a16:creationId xmlns:a16="http://schemas.microsoft.com/office/drawing/2014/main" xmlns="" id="{5EF4BC07-6C7C-4BD5-A3E6-AD838A0B0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03" y="1734741"/>
            <a:ext cx="470297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Прямая соединительная линия 37">
            <a:extLst>
              <a:ext uri="{FF2B5EF4-FFF2-40B4-BE49-F238E27FC236}">
                <a16:creationId xmlns:a16="http://schemas.microsoft.com/office/drawing/2014/main" xmlns="" id="{5DDC1BD6-7181-46B2-BBEB-03B528ED8063}"/>
              </a:ext>
            </a:extLst>
          </p:cNvPr>
          <p:cNvSpPr>
            <a:spLocks noGrp="1"/>
          </p:cNvSpPr>
          <p:nvPr/>
        </p:nvSpPr>
        <p:spPr bwMode="auto">
          <a:xfrm>
            <a:off x="5907882" y="1853804"/>
            <a:ext cx="303610" cy="8334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24" name="Прямоугольник 8">
            <a:extLst>
              <a:ext uri="{FF2B5EF4-FFF2-40B4-BE49-F238E27FC236}">
                <a16:creationId xmlns:a16="http://schemas.microsoft.com/office/drawing/2014/main" xmlns="" id="{D62F95D0-72DE-4955-9BB3-E2C79761B225}"/>
              </a:ext>
            </a:extLst>
          </p:cNvPr>
          <p:cNvSpPr txBox="1">
            <a:spLocks noGrp="1"/>
          </p:cNvSpPr>
          <p:nvPr/>
        </p:nvSpPr>
        <p:spPr>
          <a:xfrm>
            <a:off x="6447439" y="3434954"/>
            <a:ext cx="2546747" cy="7870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Организация открытых уроков, посещение семинаров, конференций, выступления учителя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8">
            <a:extLst>
              <a:ext uri="{FF2B5EF4-FFF2-40B4-BE49-F238E27FC236}">
                <a16:creationId xmlns:a16="http://schemas.microsoft.com/office/drawing/2014/main" xmlns="" id="{7755FE3A-6449-45C2-800E-25894EE406B5}"/>
              </a:ext>
            </a:extLst>
          </p:cNvPr>
          <p:cNvSpPr txBox="1">
            <a:spLocks noGrp="1"/>
          </p:cNvSpPr>
          <p:nvPr/>
        </p:nvSpPr>
        <p:spPr>
          <a:xfrm>
            <a:off x="146448" y="1560911"/>
            <a:ext cx="2277665" cy="7948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Знакомство с новыми формами и методами обучения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8">
            <a:extLst>
              <a:ext uri="{FF2B5EF4-FFF2-40B4-BE49-F238E27FC236}">
                <a16:creationId xmlns:a16="http://schemas.microsoft.com/office/drawing/2014/main" xmlns="" id="{9B8F9E6E-76B6-4AA5-9FD8-B84F1A6B7163}"/>
              </a:ext>
            </a:extLst>
          </p:cNvPr>
          <p:cNvSpPr txBox="1">
            <a:spLocks noGrp="1"/>
          </p:cNvSpPr>
          <p:nvPr/>
        </p:nvSpPr>
        <p:spPr>
          <a:xfrm>
            <a:off x="216100" y="469991"/>
            <a:ext cx="2694384" cy="74671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Совершенствование знаний содержания образования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8">
            <a:extLst>
              <a:ext uri="{FF2B5EF4-FFF2-40B4-BE49-F238E27FC236}">
                <a16:creationId xmlns:a16="http://schemas.microsoft.com/office/drawing/2014/main" xmlns="" id="{1CB78379-80B1-4CBC-A28D-1353ACF40450}"/>
              </a:ext>
            </a:extLst>
          </p:cNvPr>
          <p:cNvSpPr txBox="1">
            <a:spLocks noGrp="1"/>
          </p:cNvSpPr>
          <p:nvPr/>
        </p:nvSpPr>
        <p:spPr>
          <a:xfrm>
            <a:off x="6959204" y="1285875"/>
            <a:ext cx="1749028" cy="7858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Создание собственных УМК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23" name="Прямая соединительная линия 29">
            <a:extLst>
              <a:ext uri="{FF2B5EF4-FFF2-40B4-BE49-F238E27FC236}">
                <a16:creationId xmlns:a16="http://schemas.microsoft.com/office/drawing/2014/main" xmlns="" id="{42E2375B-1665-4CA8-A072-93EABF3287E2}"/>
              </a:ext>
            </a:extLst>
          </p:cNvPr>
          <p:cNvSpPr>
            <a:spLocks noGrp="1"/>
          </p:cNvSpPr>
          <p:nvPr/>
        </p:nvSpPr>
        <p:spPr bwMode="auto">
          <a:xfrm flipV="1">
            <a:off x="3317081" y="2869407"/>
            <a:ext cx="514350" cy="65485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4124" name="Прямая соединительная линия 29">
            <a:extLst>
              <a:ext uri="{FF2B5EF4-FFF2-40B4-BE49-F238E27FC236}">
                <a16:creationId xmlns:a16="http://schemas.microsoft.com/office/drawing/2014/main" xmlns="" id="{BE79BD1B-3E45-4C0D-800C-361EA6C2E54C}"/>
              </a:ext>
            </a:extLst>
          </p:cNvPr>
          <p:cNvSpPr>
            <a:spLocks noGrp="1"/>
          </p:cNvSpPr>
          <p:nvPr/>
        </p:nvSpPr>
        <p:spPr bwMode="auto">
          <a:xfrm>
            <a:off x="5823348" y="2657476"/>
            <a:ext cx="388144" cy="136922"/>
          </a:xfrm>
          <a:prstGeom prst="line">
            <a:avLst/>
          </a:prstGeom>
          <a:noFill/>
          <a:ln w="19050">
            <a:solidFill>
              <a:srgbClr val="12519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31" name="Прямоугольник 8">
            <a:extLst>
              <a:ext uri="{FF2B5EF4-FFF2-40B4-BE49-F238E27FC236}">
                <a16:creationId xmlns:a16="http://schemas.microsoft.com/office/drawing/2014/main" xmlns="" id="{F57C86EF-A970-41E4-8A0A-217A936AAF61}"/>
              </a:ext>
            </a:extLst>
          </p:cNvPr>
          <p:cNvSpPr txBox="1">
            <a:spLocks noGrp="1"/>
          </p:cNvSpPr>
          <p:nvPr/>
        </p:nvSpPr>
        <p:spPr>
          <a:xfrm>
            <a:off x="6850533" y="2400301"/>
            <a:ext cx="2030016" cy="7929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Внедрение новых форм оценивания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8">
            <a:extLst>
              <a:ext uri="{FF2B5EF4-FFF2-40B4-BE49-F238E27FC236}">
                <a16:creationId xmlns:a16="http://schemas.microsoft.com/office/drawing/2014/main" xmlns="" id="{E01C9C2E-677D-4CF0-B02C-A2EC0862EF0C}"/>
              </a:ext>
            </a:extLst>
          </p:cNvPr>
          <p:cNvSpPr txBox="1">
            <a:spLocks noGrp="1"/>
          </p:cNvSpPr>
          <p:nvPr/>
        </p:nvSpPr>
        <p:spPr>
          <a:xfrm>
            <a:off x="241523" y="2493063"/>
            <a:ext cx="2205038" cy="86328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Участие в экспертных комиссиях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127" name="Рисунок 136">
            <a:extLst>
              <a:ext uri="{FF2B5EF4-FFF2-40B4-BE49-F238E27FC236}">
                <a16:creationId xmlns:a16="http://schemas.microsoft.com/office/drawing/2014/main" xmlns="" id="{9232463E-C330-4ADD-B600-0A554B6D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142" y="2808685"/>
            <a:ext cx="51554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Рисунок 99">
            <a:extLst>
              <a:ext uri="{FF2B5EF4-FFF2-40B4-BE49-F238E27FC236}">
                <a16:creationId xmlns:a16="http://schemas.microsoft.com/office/drawing/2014/main" xmlns="" id="{1E337AE7-0D0C-4ED0-89F3-F07D551EE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985" y="2587228"/>
            <a:ext cx="41314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45960" y="1071671"/>
            <a:ext cx="542591" cy="542591"/>
          </a:xfrm>
          <a:prstGeom prst="rect">
            <a:avLst/>
          </a:prstGeom>
        </p:spPr>
      </p:pic>
      <p:grpSp>
        <p:nvGrpSpPr>
          <p:cNvPr id="34" name="Группа 7">
            <a:extLst>
              <a:ext uri="{FF2B5EF4-FFF2-40B4-BE49-F238E27FC236}">
                <a16:creationId xmlns:a16="http://schemas.microsoft.com/office/drawing/2014/main" xmlns="" id="{5E8DD9AB-812D-4C53-B4D8-C7205D2F5B86}"/>
              </a:ext>
            </a:extLst>
          </p:cNvPr>
          <p:cNvGrpSpPr/>
          <p:nvPr/>
        </p:nvGrpSpPr>
        <p:grpSpPr>
          <a:xfrm>
            <a:off x="-9525" y="4672338"/>
            <a:ext cx="9153525" cy="514350"/>
            <a:chOff x="0" y="5911815"/>
            <a:chExt cx="12192000" cy="946185"/>
          </a:xfrm>
        </p:grpSpPr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xmlns="" id="{55CEA3A0-FB01-4963-963D-B0C5F1459854}"/>
                </a:ext>
              </a:extLst>
            </p:cNvPr>
            <p:cNvCxnSpPr/>
            <p:nvPr/>
          </p:nvCxnSpPr>
          <p:spPr>
            <a:xfrm>
              <a:off x="0" y="5911815"/>
              <a:ext cx="1219199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12576CF1-4BEA-48DE-89D9-620EA50A9461}"/>
                </a:ext>
              </a:extLst>
            </p:cNvPr>
            <p:cNvSpPr/>
            <p:nvPr/>
          </p:nvSpPr>
          <p:spPr>
            <a:xfrm>
              <a:off x="0" y="5949789"/>
              <a:ext cx="12192000" cy="908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" name="Заголовок 1"/>
          <p:cNvSpPr txBox="1">
            <a:spLocks/>
          </p:cNvSpPr>
          <p:nvPr/>
        </p:nvSpPr>
        <p:spPr bwMode="auto">
          <a:xfrm>
            <a:off x="2441725" y="258369"/>
            <a:ext cx="6163783" cy="22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42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42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 smtClean="0">
                <a:solidFill>
                  <a:srgbClr val="373C59"/>
                </a:solidFill>
                <a:latin typeface="Montserrat" charset="-52"/>
              </a:rPr>
              <a:t>Методическое направление</a:t>
            </a:r>
            <a:r>
              <a:rPr lang="ru-RU" altLang="ru-RU" sz="2200" b="1" dirty="0">
                <a:solidFill>
                  <a:srgbClr val="373C59"/>
                </a:solidFill>
                <a:latin typeface="Montserrat" charset="-52"/>
              </a:rPr>
              <a:t/>
            </a:r>
            <a:br>
              <a:rPr lang="ru-RU" altLang="ru-RU" sz="2200" b="1" dirty="0">
                <a:solidFill>
                  <a:srgbClr val="373C59"/>
                </a:solidFill>
                <a:latin typeface="Montserrat" charset="-52"/>
              </a:rPr>
            </a:br>
            <a:endParaRPr lang="ru-RU" altLang="ru-RU" sz="2200" b="1" dirty="0">
              <a:solidFill>
                <a:srgbClr val="373C59"/>
              </a:solidFill>
              <a:latin typeface="Montserrat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6448" y="3543191"/>
            <a:ext cx="2572735" cy="8108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3729408"/>
            <a:ext cx="2253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Организация результативного участия обучающихся в конкурсах и олимпиадах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1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2336</TotalTime>
  <Words>624</Words>
  <Application>Microsoft Office PowerPoint</Application>
  <PresentationFormat>Экран (16:9)</PresentationFormat>
  <Paragraphs>95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Montserrat</vt:lpstr>
      <vt:lpstr>Phenomena Bold</vt:lpstr>
      <vt:lpstr>Times New Roman</vt:lpstr>
      <vt:lpstr>Wingdings</vt:lpstr>
      <vt:lpstr>Office Theme</vt:lpstr>
      <vt:lpstr>Презентация PowerPoint</vt:lpstr>
      <vt:lpstr>О  актива</vt:lpstr>
      <vt:lpstr>Нормативные документы</vt:lpstr>
      <vt:lpstr>Индивидуальный образовательный маршрут педагога:  основные понятия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Елена Васильевна Ивлиева</cp:lastModifiedBy>
  <cp:revision>234</cp:revision>
  <dcterms:created xsi:type="dcterms:W3CDTF">2020-01-09T07:43:15Z</dcterms:created>
  <dcterms:modified xsi:type="dcterms:W3CDTF">2024-04-19T11:42:21Z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2018-11-23T00:00:00Z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2020-01-09T00:00:00Z</vt:filetime>
  </property>
</Properties>
</file>