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62" r:id="rId2"/>
    <p:sldId id="266" r:id="rId3"/>
    <p:sldId id="259" r:id="rId4"/>
    <p:sldId id="263" r:id="rId5"/>
    <p:sldId id="268" r:id="rId6"/>
    <p:sldId id="269" r:id="rId7"/>
    <p:sldId id="265" r:id="rId8"/>
    <p:sldId id="267" r:id="rId9"/>
    <p:sldId id="264" r:id="rId10"/>
    <p:sldId id="270" r:id="rId11"/>
    <p:sldId id="260" r:id="rId12"/>
    <p:sldId id="257" r:id="rId13"/>
    <p:sldId id="289" r:id="rId14"/>
    <p:sldId id="272" r:id="rId15"/>
    <p:sldId id="273" r:id="rId16"/>
    <p:sldId id="290" r:id="rId17"/>
    <p:sldId id="274" r:id="rId18"/>
    <p:sldId id="294" r:id="rId19"/>
    <p:sldId id="293" r:id="rId20"/>
    <p:sldId id="297" r:id="rId21"/>
    <p:sldId id="286" r:id="rId22"/>
    <p:sldId id="296" r:id="rId23"/>
    <p:sldId id="292" r:id="rId24"/>
    <p:sldId id="295" r:id="rId25"/>
    <p:sldId id="288" r:id="rId26"/>
    <p:sldId id="277" r:id="rId27"/>
    <p:sldId id="276" r:id="rId28"/>
    <p:sldId id="278" r:id="rId29"/>
    <p:sldId id="298" r:id="rId30"/>
    <p:sldId id="299" r:id="rId31"/>
    <p:sldId id="300" r:id="rId32"/>
    <p:sldId id="282" r:id="rId33"/>
    <p:sldId id="283" r:id="rId34"/>
    <p:sldId id="284" r:id="rId35"/>
    <p:sldId id="285" r:id="rId36"/>
    <p:sldId id="291" r:id="rId37"/>
    <p:sldId id="280" r:id="rId38"/>
    <p:sldId id="258" r:id="rId39"/>
    <p:sldId id="261" r:id="rId40"/>
  </p:sldIdLst>
  <p:sldSz cx="12192000" cy="6858000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017" autoAdjust="0"/>
  </p:normalViewPr>
  <p:slideViewPr>
    <p:cSldViewPr snapToGrid="0">
      <p:cViewPr varScale="1">
        <p:scale>
          <a:sx n="70" d="100"/>
          <a:sy n="70" d="100"/>
        </p:scale>
        <p:origin x="84" y="9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AF615-B85D-4557-8731-F06612C0A7FC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5925" y="1235075"/>
            <a:ext cx="5929313" cy="3335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658F5-FB38-4EBA-B56B-18C29AADBA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215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18607-1EF8-E44B-B0CD-AB42C41B17F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907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658F5-FB38-4EBA-B56B-18C29AADBACE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021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658F5-FB38-4EBA-B56B-18C29AADBACE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51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658F5-FB38-4EBA-B56B-18C29AADBACE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96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276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56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912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043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149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112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554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955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74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681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92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75F68-3B56-4214-B87A-D526383CB691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AFD4D-CD7F-4EB1-A6D0-B7A9A34EC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946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hyperlink" Target="https://edsoo.ru/wp-content/uploads/2024/03/frp-obzr_5-9_26032024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hyperlink" Target="https://edsoo.ru/wp-content/uploads/2024/03/frp-obzr_10-11_22032024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5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ZuevaES\Desktop\1650598723_37-sportishka-com-p-sobornaya-ploshchad-belgorod-krasivo-foto-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8" b="5215"/>
          <a:stretch/>
        </p:blipFill>
        <p:spPr bwMode="auto">
          <a:xfrm>
            <a:off x="741245" y="0"/>
            <a:ext cx="114809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478" y="-21409"/>
            <a:ext cx="8001000" cy="6879409"/>
          </a:xfrm>
          <a:prstGeom prst="rect">
            <a:avLst/>
          </a:prstGeom>
        </p:spPr>
      </p:pic>
      <p:sp>
        <p:nvSpPr>
          <p:cNvPr id="11" name="Заголовок 3"/>
          <p:cNvSpPr txBox="1">
            <a:spLocks/>
          </p:cNvSpPr>
          <p:nvPr/>
        </p:nvSpPr>
        <p:spPr>
          <a:xfrm>
            <a:off x="189344" y="5557151"/>
            <a:ext cx="4114801" cy="10486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spc="300" dirty="0">
              <a:solidFill>
                <a:srgbClr val="0070C0"/>
              </a:solidFill>
              <a:latin typeface="TT Firs Medium" panose="02000903020000020003" pitchFamily="50" charset="0"/>
              <a:cs typeface="Verdana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381000" y="536575"/>
            <a:ext cx="5630863" cy="2852738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b="1" dirty="0" smtClean="0">
                <a:solidFill>
                  <a:srgbClr val="0070C0"/>
                </a:solidFill>
              </a:rPr>
              <a:t>«Об актуальных направлениях деятельности управленческих команд ОУ</a:t>
            </a:r>
            <a:r>
              <a:rPr lang="ru-RU" sz="3100" b="1" dirty="0" smtClean="0">
                <a:solidFill>
                  <a:srgbClr val="0070C0"/>
                </a:solidFill>
              </a:rPr>
              <a:t>»</a:t>
            </a:r>
            <a:endParaRPr lang="ru-RU" sz="3100" b="1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1245" y="4477033"/>
            <a:ext cx="465747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ИМС  </a:t>
            </a:r>
            <a:r>
              <a:rPr lang="ru-RU" sz="2400" b="1" dirty="0">
                <a:solidFill>
                  <a:srgbClr val="0070C0"/>
                </a:solidFill>
              </a:rPr>
              <a:t>заместителей </a:t>
            </a:r>
            <a:r>
              <a:rPr lang="ru-RU" sz="2400" b="1" dirty="0" smtClean="0">
                <a:solidFill>
                  <a:srgbClr val="0070C0"/>
                </a:solidFill>
              </a:rPr>
              <a:t>директоров,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а</a:t>
            </a:r>
            <a:r>
              <a:rPr lang="ru-RU" sz="2400" b="1" dirty="0" smtClean="0">
                <a:solidFill>
                  <a:srgbClr val="0070C0"/>
                </a:solidFill>
              </a:rPr>
              <a:t>прель 2024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5103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96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336" y="731445"/>
            <a:ext cx="528610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Федеральный закон от 19.12.2023 N 618-ФЗ </a:t>
            </a:r>
          </a:p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"О внесении изменений в Федеральный закон</a:t>
            </a:r>
          </a:p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"Об образовании в Российской Федерации"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72344" y="1841515"/>
            <a:ext cx="6096000" cy="181588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just"/>
            <a:r>
              <a:rPr lang="ru-RU" sz="1600" dirty="0">
                <a:solidFill>
                  <a:srgbClr val="002060"/>
                </a:solidFill>
              </a:rPr>
              <a:t>Приказ Министерства просвещения Российской Федерации от 27.12.2023 № 1028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 и среднего общего образования» (Зарегистрирован 02.02.2024 № 77121)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99911" y="3844137"/>
            <a:ext cx="6096000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</a:rPr>
              <a:t>Приказ Министерства просвещения Российской Федерации </a:t>
            </a:r>
            <a:r>
              <a:rPr lang="ru-RU" sz="1600" dirty="0" smtClean="0">
                <a:solidFill>
                  <a:srgbClr val="002060"/>
                </a:solidFill>
              </a:rPr>
              <a:t>от </a:t>
            </a:r>
            <a:r>
              <a:rPr lang="ru-RU" sz="1600" dirty="0">
                <a:solidFill>
                  <a:srgbClr val="002060"/>
                </a:solidFill>
              </a:rPr>
              <a:t>01.02.2024 № 62 “О внесении изменений в некоторые приказы Министерства просвещения Российской Федерации, </a:t>
            </a:r>
            <a:r>
              <a:rPr lang="ru-RU" sz="1600" b="1" dirty="0">
                <a:solidFill>
                  <a:srgbClr val="002060"/>
                </a:solidFill>
              </a:rPr>
              <a:t>касающиеся федеральных образовательных программ основного и среднего общего образования”</a:t>
            </a:r>
            <a:r>
              <a:rPr lang="ru-RU" sz="1600" dirty="0">
                <a:solidFill>
                  <a:srgbClr val="002060"/>
                </a:solidFill>
              </a:rPr>
              <a:t> (Зарегистрирован 29.02.2024 № 77380)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8308" y="3905691"/>
            <a:ext cx="3744681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Актуализация ООП  ООО и ООП СОО ОУ в части   преподавания  учебного </a:t>
            </a:r>
            <a:r>
              <a:rPr lang="ru-RU" b="1" dirty="0">
                <a:solidFill>
                  <a:srgbClr val="C00000"/>
                </a:solidFill>
              </a:rPr>
              <a:t>предмета </a:t>
            </a:r>
            <a:r>
              <a:rPr lang="ru-RU" b="1" dirty="0" smtClean="0">
                <a:solidFill>
                  <a:srgbClr val="C00000"/>
                </a:solidFill>
              </a:rPr>
              <a:t>«Основы </a:t>
            </a:r>
            <a:r>
              <a:rPr lang="ru-RU" b="1" dirty="0">
                <a:solidFill>
                  <a:srgbClr val="C00000"/>
                </a:solidFill>
              </a:rPr>
              <a:t>безопасности и защиты </a:t>
            </a:r>
            <a:r>
              <a:rPr lang="ru-RU" b="1" dirty="0" smtClean="0">
                <a:solidFill>
                  <a:srgbClr val="C00000"/>
                </a:solidFill>
              </a:rPr>
              <a:t>Родины»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Стрелка углом 6"/>
          <p:cNvSpPr/>
          <p:nvPr/>
        </p:nvSpPr>
        <p:spPr>
          <a:xfrm rot="5400000">
            <a:off x="5764520" y="805525"/>
            <a:ext cx="662960" cy="868680"/>
          </a:xfrm>
          <a:prstGeom prst="ben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04456" y="2332896"/>
            <a:ext cx="877900" cy="6767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960" y="5261963"/>
            <a:ext cx="1558835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ООО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ООО </a:t>
            </a:r>
            <a:r>
              <a:rPr lang="ru-RU" sz="1200" dirty="0" smtClean="0">
                <a:solidFill>
                  <a:srgbClr val="002060"/>
                </a:solidFill>
              </a:rPr>
              <a:t>2010 г. с изменениями)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06880" y="5261963"/>
            <a:ext cx="1824445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ООО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обновленным ФГОС ООО 2021г. )</a:t>
            </a:r>
          </a:p>
          <a:p>
            <a:pPr algn="ctr"/>
            <a:r>
              <a:rPr lang="ru-RU" sz="800" dirty="0" smtClean="0">
                <a:solidFill>
                  <a:srgbClr val="002060"/>
                </a:solidFill>
              </a:rPr>
              <a:t> </a:t>
            </a:r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18410" y="5261962"/>
            <a:ext cx="1558835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СОО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СОО </a:t>
            </a:r>
            <a:r>
              <a:rPr lang="ru-RU" sz="1200" dirty="0" smtClean="0">
                <a:solidFill>
                  <a:srgbClr val="002060"/>
                </a:solidFill>
              </a:rPr>
              <a:t>2012 г. с изменениями) 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3" name="Стрелка влево 12"/>
          <p:cNvSpPr/>
          <p:nvPr/>
        </p:nvSpPr>
        <p:spPr>
          <a:xfrm>
            <a:off x="4650376" y="4100822"/>
            <a:ext cx="775063" cy="520685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ая фигурная скобка 13"/>
          <p:cNvSpPr/>
          <p:nvPr/>
        </p:nvSpPr>
        <p:spPr>
          <a:xfrm>
            <a:off x="5264330" y="5167576"/>
            <a:ext cx="326573" cy="1511898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834743" y="5290652"/>
            <a:ext cx="6061168" cy="13388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Разделы ООП ОУ, подлежащие корректировке</a:t>
            </a:r>
          </a:p>
          <a:p>
            <a:pPr algn="ctr"/>
            <a:r>
              <a:rPr lang="ru-RU" sz="900" b="1" dirty="0" smtClean="0"/>
              <a:t> </a:t>
            </a:r>
          </a:p>
          <a:p>
            <a:r>
              <a:rPr lang="ru-RU" dirty="0" smtClean="0"/>
              <a:t>● Целевой раздел</a:t>
            </a:r>
          </a:p>
          <a:p>
            <a:r>
              <a:rPr lang="ru-RU" dirty="0"/>
              <a:t>● </a:t>
            </a:r>
            <a:r>
              <a:rPr lang="ru-RU" dirty="0" smtClean="0"/>
              <a:t>Содержательный раздел</a:t>
            </a:r>
          </a:p>
          <a:p>
            <a:r>
              <a:rPr lang="ru-RU" dirty="0"/>
              <a:t>● </a:t>
            </a:r>
            <a:r>
              <a:rPr lang="ru-RU" dirty="0" smtClean="0"/>
              <a:t>Организационный раздел   </a:t>
            </a: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63497" y="961811"/>
            <a:ext cx="1120399" cy="121906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" y="3448471"/>
            <a:ext cx="593971" cy="41785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0" y="0"/>
            <a:ext cx="116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Преподавание </a:t>
            </a:r>
            <a:r>
              <a:rPr lang="ru-RU" sz="2400" b="1" i="1" dirty="0">
                <a:solidFill>
                  <a:schemeClr val="bg1"/>
                </a:solidFill>
              </a:rPr>
              <a:t>предметной </a:t>
            </a:r>
            <a:r>
              <a:rPr lang="ru-RU" sz="2400" b="1" i="1" dirty="0" smtClean="0">
                <a:solidFill>
                  <a:schemeClr val="bg1"/>
                </a:solidFill>
              </a:rPr>
              <a:t>области «</a:t>
            </a:r>
            <a:r>
              <a:rPr lang="ru-RU" sz="2400" b="1" i="1" dirty="0">
                <a:solidFill>
                  <a:schemeClr val="bg1"/>
                </a:solidFill>
              </a:rPr>
              <a:t>Основы безопасности и защиты Родины»   </a:t>
            </a:r>
          </a:p>
        </p:txBody>
      </p:sp>
      <p:sp>
        <p:nvSpPr>
          <p:cNvPr id="21" name="Стрелка влево 20"/>
          <p:cNvSpPr/>
          <p:nvPr/>
        </p:nvSpPr>
        <p:spPr>
          <a:xfrm rot="16200000">
            <a:off x="1960991" y="3521202"/>
            <a:ext cx="261723" cy="520685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755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85315" y="1191542"/>
            <a:ext cx="41307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edsoo.ru/wp-content/uploads/2024/03/frp-obzr_5-9_26032024.pdf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55858" t="23283" r="17276" b="7861"/>
          <a:stretch/>
        </p:blipFill>
        <p:spPr>
          <a:xfrm>
            <a:off x="4180764" y="2286456"/>
            <a:ext cx="3325505" cy="4400946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8188657" y="1191542"/>
            <a:ext cx="3794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edsoo.ru/wp-content/uploads/2024/03/frp-obzr_10-11_22032024.pdf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/>
          <a:srcRect l="54291" t="23682" r="15709" b="4080"/>
          <a:stretch/>
        </p:blipFill>
        <p:spPr>
          <a:xfrm>
            <a:off x="8311488" y="2286456"/>
            <a:ext cx="3357348" cy="440094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/>
          <a:srcRect l="43182" t="30083" r="20658" b="23781"/>
          <a:stretch/>
        </p:blipFill>
        <p:spPr>
          <a:xfrm>
            <a:off x="177421" y="105558"/>
            <a:ext cx="3575714" cy="65818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/>
          <a:srcRect l="1960" t="1313" r="-1960" b="80283"/>
          <a:stretch/>
        </p:blipFill>
        <p:spPr>
          <a:xfrm>
            <a:off x="4180764" y="105558"/>
            <a:ext cx="748807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274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3726" y="514707"/>
            <a:ext cx="1127425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</a:rPr>
              <a:t>Приказ Министерства просвещения Российской Федерации </a:t>
            </a:r>
            <a:r>
              <a:rPr lang="ru-RU" b="1" dirty="0">
                <a:solidFill>
                  <a:srgbClr val="002060"/>
                </a:solidFill>
              </a:rPr>
              <a:t>от 27.12.2023 № 1028 </a:t>
            </a:r>
            <a:r>
              <a:rPr lang="ru-RU" dirty="0">
                <a:solidFill>
                  <a:srgbClr val="002060"/>
                </a:solidFill>
              </a:rPr>
              <a:t>"О внесении изменений в некоторые приказы Министерства образования и науки Российской Федерации и Министерства просвещения Российской Федерации, </a:t>
            </a:r>
            <a:r>
              <a:rPr lang="ru-RU" b="1" dirty="0">
                <a:solidFill>
                  <a:srgbClr val="002060"/>
                </a:solidFill>
              </a:rPr>
              <a:t>касающиеся федеральных государственных образовательных стандартов основного общего образования и среднего общего образования» </a:t>
            </a:r>
            <a:r>
              <a:rPr lang="ru-RU" dirty="0">
                <a:solidFill>
                  <a:srgbClr val="002060"/>
                </a:solidFill>
              </a:rPr>
              <a:t>(Зарегистрирован 02.02.2024 № 77121)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endParaRPr lang="ru-RU" sz="800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Приказ Министерства просвещения Российской Федерации </a:t>
            </a:r>
            <a:r>
              <a:rPr lang="ru-RU" b="1" dirty="0">
                <a:solidFill>
                  <a:srgbClr val="002060"/>
                </a:solidFill>
              </a:rPr>
              <a:t>от 01.02.2024 № </a:t>
            </a:r>
            <a:r>
              <a:rPr lang="ru-RU" b="1" dirty="0" smtClean="0">
                <a:solidFill>
                  <a:srgbClr val="002060"/>
                </a:solidFill>
              </a:rPr>
              <a:t>62 </a:t>
            </a:r>
            <a:r>
              <a:rPr lang="ru-RU" dirty="0" smtClean="0">
                <a:solidFill>
                  <a:srgbClr val="002060"/>
                </a:solidFill>
              </a:rPr>
              <a:t>“О внесении изменений в некоторые приказы Министерства просвещения Российской Федерации, </a:t>
            </a:r>
            <a:r>
              <a:rPr lang="ru-RU" b="1" dirty="0" smtClean="0">
                <a:solidFill>
                  <a:srgbClr val="002060"/>
                </a:solidFill>
              </a:rPr>
              <a:t>касающиеся федеральных образовательных программ основного и среднего общего образования”</a:t>
            </a:r>
            <a:r>
              <a:rPr lang="ru-RU" dirty="0" smtClean="0">
                <a:solidFill>
                  <a:srgbClr val="002060"/>
                </a:solidFill>
              </a:rPr>
              <a:t> (Зарегистрирован 29.02.2024 № 77380)</a:t>
            </a:r>
          </a:p>
          <a:p>
            <a:pPr algn="just"/>
            <a:endParaRPr lang="ru-RU" sz="800" dirty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Приказ Министерства просвещения Российской </a:t>
            </a:r>
            <a:r>
              <a:rPr lang="ru-RU" dirty="0">
                <a:solidFill>
                  <a:srgbClr val="002060"/>
                </a:solidFill>
              </a:rPr>
              <a:t>Федерации от </a:t>
            </a:r>
            <a:r>
              <a:rPr lang="ru-RU" b="1" dirty="0">
                <a:solidFill>
                  <a:srgbClr val="002060"/>
                </a:solidFill>
              </a:rPr>
              <a:t>22.01.2024 </a:t>
            </a:r>
            <a:r>
              <a:rPr lang="ru-RU" b="1" dirty="0" smtClean="0">
                <a:solidFill>
                  <a:srgbClr val="002060"/>
                </a:solidFill>
              </a:rPr>
              <a:t>№ 31 </a:t>
            </a:r>
            <a:r>
              <a:rPr lang="ru-RU" dirty="0" smtClean="0">
                <a:solidFill>
                  <a:srgbClr val="002060"/>
                </a:solidFill>
              </a:rPr>
              <a:t>“О внесении изменений в некоторые приказы Министерства образована и науки Российской Федерации и Министерства просвещения Российской Федерации, </a:t>
            </a:r>
            <a:r>
              <a:rPr lang="ru-RU" b="1" dirty="0" smtClean="0">
                <a:solidFill>
                  <a:srgbClr val="002060"/>
                </a:solidFill>
              </a:rPr>
              <a:t>касающиеся федеральных государственных образовательных стандартов начального общего образования и основного общего образования</a:t>
            </a:r>
            <a:r>
              <a:rPr lang="ru-RU" dirty="0" smtClean="0">
                <a:solidFill>
                  <a:srgbClr val="002060"/>
                </a:solidFill>
              </a:rPr>
              <a:t>” (Зарегистрирован 22.02.2024  № 77330)</a:t>
            </a:r>
          </a:p>
          <a:p>
            <a:pPr algn="just"/>
            <a:endParaRPr lang="ru-RU" sz="800" dirty="0">
              <a:solidFill>
                <a:srgbClr val="002060"/>
              </a:solidFill>
            </a:endParaRPr>
          </a:p>
          <a:p>
            <a:pPr algn="just"/>
            <a:r>
              <a:rPr lang="ru-RU" dirty="0">
                <a:solidFill>
                  <a:srgbClr val="002060"/>
                </a:solidFill>
              </a:rPr>
              <a:t>Приказ Министерства просвещения Российской Федерации от </a:t>
            </a:r>
            <a:r>
              <a:rPr lang="ru-RU" b="1" dirty="0">
                <a:solidFill>
                  <a:srgbClr val="002060"/>
                </a:solidFill>
              </a:rPr>
              <a:t>19.02.2024 № 110 </a:t>
            </a:r>
            <a:r>
              <a:rPr lang="ru-RU" dirty="0" smtClean="0">
                <a:solidFill>
                  <a:srgbClr val="002060"/>
                </a:solidFill>
              </a:rPr>
              <a:t>“</a:t>
            </a:r>
            <a:r>
              <a:rPr lang="ru-RU" dirty="0">
                <a:solidFill>
                  <a:srgbClr val="002060"/>
                </a:solidFill>
              </a:rPr>
              <a:t>О внесении изменений в некоторые приказы Министерства образована и науки Российской Федерации и Министерства просвещения Российской Федерации, касающиеся </a:t>
            </a:r>
            <a:r>
              <a:rPr lang="ru-RU" b="1" dirty="0">
                <a:solidFill>
                  <a:srgbClr val="002060"/>
                </a:solidFill>
              </a:rPr>
              <a:t>федеральных государственных образовательных стандартов основного общего образования” </a:t>
            </a:r>
            <a:r>
              <a:rPr lang="ru-RU" dirty="0">
                <a:solidFill>
                  <a:srgbClr val="002060"/>
                </a:solidFill>
              </a:rPr>
              <a:t>(Зарегистрирован 22.02.2024 № 77331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</a:p>
          <a:p>
            <a:pPr algn="just"/>
            <a:endParaRPr lang="ru-RU" sz="800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/>
              <a:t> </a:t>
            </a:r>
            <a:r>
              <a:rPr lang="ru-RU" dirty="0">
                <a:solidFill>
                  <a:srgbClr val="002060"/>
                </a:solidFill>
              </a:rPr>
              <a:t>Приказ Министерства просвещения Российской Федерации от </a:t>
            </a:r>
            <a:r>
              <a:rPr lang="ru-RU" b="1" dirty="0">
                <a:solidFill>
                  <a:srgbClr val="002060"/>
                </a:solidFill>
              </a:rPr>
              <a:t>19.03.2024 № 171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</a:t>
            </a:r>
            <a:r>
              <a:rPr lang="ru-RU" dirty="0" smtClean="0">
                <a:solidFill>
                  <a:srgbClr val="002060"/>
                </a:solidFill>
              </a:rPr>
              <a:t>образования« (</a:t>
            </a:r>
            <a:r>
              <a:rPr lang="ru-RU" dirty="0">
                <a:solidFill>
                  <a:srgbClr val="002060"/>
                </a:solidFill>
              </a:rPr>
              <a:t>Зарегистрирован 11.04.2024 № 77830)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96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15" y="853440"/>
            <a:ext cx="365760" cy="4441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15" y="2294709"/>
            <a:ext cx="365760" cy="4441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15" y="3579223"/>
            <a:ext cx="365760" cy="4441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15" y="4484040"/>
            <a:ext cx="365760" cy="4441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099" y="5699795"/>
            <a:ext cx="365792" cy="44504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61143" y="0"/>
            <a:ext cx="4238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Актуальные документы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959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7010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0914" y="961638"/>
            <a:ext cx="1109251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</a:rPr>
              <a:t>Приказ Министерства просвещения Российской Федерации от 22.01.2024 </a:t>
            </a:r>
            <a:r>
              <a:rPr lang="ru-RU" sz="2000" b="1" dirty="0">
                <a:solidFill>
                  <a:srgbClr val="002060"/>
                </a:solidFill>
              </a:rPr>
              <a:t>№ 31 </a:t>
            </a:r>
            <a:r>
              <a:rPr lang="ru-RU" sz="2000" dirty="0">
                <a:solidFill>
                  <a:srgbClr val="002060"/>
                </a:solidFill>
              </a:rPr>
              <a:t>“О внесении изменений в некоторые приказы Министерства образована и науки Российской Федерации и Министерства просвещения Российской Федерации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u="sng" dirty="0">
                <a:solidFill>
                  <a:srgbClr val="002060"/>
                </a:solidFill>
              </a:rPr>
              <a:t>касающиеся федеральных государственных образовательных стандартов начального общего образования и основного общего образования</a:t>
            </a:r>
            <a:r>
              <a:rPr lang="ru-RU" sz="2000" b="1" dirty="0">
                <a:solidFill>
                  <a:srgbClr val="002060"/>
                </a:solidFill>
              </a:rPr>
              <a:t>” (Зарегистрирован </a:t>
            </a:r>
            <a:r>
              <a:rPr lang="ru-RU" sz="2000" dirty="0">
                <a:solidFill>
                  <a:srgbClr val="002060"/>
                </a:solidFill>
              </a:rPr>
              <a:t>22.02.2024  № 77330</a:t>
            </a:r>
            <a:r>
              <a:rPr lang="ru-RU" sz="2000" dirty="0" smtClean="0">
                <a:solidFill>
                  <a:srgbClr val="002060"/>
                </a:solidFill>
              </a:rPr>
              <a:t>)</a:t>
            </a:r>
          </a:p>
          <a:p>
            <a:pPr algn="just"/>
            <a:endParaRPr lang="ru-RU" sz="2000" dirty="0">
              <a:solidFill>
                <a:srgbClr val="002060"/>
              </a:solidFill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Приказ Министерства просвещения Российской Федерации от 19.03.2024 </a:t>
            </a:r>
            <a:r>
              <a:rPr lang="ru-RU" sz="2000" b="1" dirty="0">
                <a:solidFill>
                  <a:srgbClr val="002060"/>
                </a:solidFill>
              </a:rPr>
              <a:t>№ 171 </a:t>
            </a:r>
            <a:r>
              <a:rPr lang="ru-RU" sz="2000" dirty="0">
                <a:solidFill>
                  <a:srgbClr val="002060"/>
                </a:solidFill>
              </a:rPr>
              <a:t>"О внесении изменений в некоторые приказы Министерства просвещения Российской Федерации, </a:t>
            </a:r>
            <a:r>
              <a:rPr lang="ru-RU" sz="2000" b="1" dirty="0">
                <a:solidFill>
                  <a:srgbClr val="002060"/>
                </a:solidFill>
              </a:rPr>
              <a:t>касающиеся </a:t>
            </a:r>
            <a:r>
              <a:rPr lang="ru-RU" sz="2000" b="1" u="sng" dirty="0">
                <a:solidFill>
                  <a:srgbClr val="002060"/>
                </a:solidFill>
              </a:rPr>
              <a:t>федеральных образовательных программ начального общего образования, основного общего образования</a:t>
            </a:r>
            <a:r>
              <a:rPr lang="ru-RU" sz="2000" b="1" dirty="0">
                <a:solidFill>
                  <a:srgbClr val="002060"/>
                </a:solidFill>
              </a:rPr>
              <a:t> и среднего общего образования»</a:t>
            </a:r>
            <a:r>
              <a:rPr lang="ru-RU" sz="2000" dirty="0">
                <a:solidFill>
                  <a:srgbClr val="002060"/>
                </a:solidFill>
              </a:rPr>
              <a:t> (Зарегистрирован 11.04.2024 № 77830)</a:t>
            </a:r>
          </a:p>
          <a:p>
            <a:pPr algn="just"/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513" y="73040"/>
            <a:ext cx="653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ТРУД (ТЕХНОЛОГИЯ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122" y="1186607"/>
            <a:ext cx="365792" cy="4450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6753" y="3115276"/>
            <a:ext cx="365760" cy="444137"/>
          </a:xfrm>
          <a:prstGeom prst="rect">
            <a:avLst/>
          </a:prstGeom>
        </p:spPr>
      </p:pic>
      <p:sp>
        <p:nvSpPr>
          <p:cNvPr id="16" name="Правая фигурная скобка 15"/>
          <p:cNvSpPr/>
          <p:nvPr/>
        </p:nvSpPr>
        <p:spPr>
          <a:xfrm rot="16200000" flipH="1">
            <a:off x="5517305" y="-1045159"/>
            <a:ext cx="1319729" cy="11419282"/>
          </a:xfrm>
          <a:prstGeom prst="rightBrace">
            <a:avLst>
              <a:gd name="adj1" fmla="val 3912"/>
              <a:gd name="adj2" fmla="val 49391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rgbClr val="C00000"/>
                </a:solidFill>
              </a:ln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514" y="5554639"/>
            <a:ext cx="10641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Вступают в действие с 1 сентября 2024 года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 в части учебного предмета труд (технология)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018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275604" y="4599004"/>
            <a:ext cx="6542341" cy="21383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88409" y="1976114"/>
            <a:ext cx="6542342" cy="25395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7010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2513" y="559249"/>
            <a:ext cx="11564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22.01.2024 № 31 “О внесении изменений в некоторые приказы Министерства образована и науки Российской Федерации и Министерства просвещения Российской Федерации, касающиеся федеральных государственных образовательных стандартов </a:t>
            </a:r>
            <a:r>
              <a:rPr lang="ru-RU" b="1" u="sng" dirty="0">
                <a:solidFill>
                  <a:srgbClr val="002060"/>
                </a:solidFill>
              </a:rPr>
              <a:t>начального общего образования и основного общего образования</a:t>
            </a:r>
            <a:r>
              <a:rPr lang="ru-RU" b="1" dirty="0">
                <a:solidFill>
                  <a:srgbClr val="002060"/>
                </a:solidFill>
              </a:rPr>
              <a:t>” (Зарегистрирован 22.02.2024  № 77330)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94" y="726559"/>
            <a:ext cx="493819" cy="432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0492" y="1690072"/>
            <a:ext cx="4737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БЫЛО !!!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4692" y="1648713"/>
            <a:ext cx="3657917" cy="5364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022662" y="2057765"/>
            <a:ext cx="4981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22.01.2024 № 31 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5776" y="1989254"/>
            <a:ext cx="58243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ФГОС НОО, утвержденный </a:t>
            </a:r>
            <a:r>
              <a:rPr lang="ru-RU" b="1" dirty="0">
                <a:solidFill>
                  <a:srgbClr val="002060"/>
                </a:solidFill>
              </a:rPr>
              <a:t>приказом Министерства образования и науки Российской Федерации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от </a:t>
            </a:r>
            <a:r>
              <a:rPr lang="ru-RU" b="1" dirty="0">
                <a:solidFill>
                  <a:srgbClr val="002060"/>
                </a:solidFill>
              </a:rPr>
              <a:t>6 октября 2009 г. № 373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4724" y="2853653"/>
            <a:ext cx="65932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«</a:t>
            </a:r>
            <a:r>
              <a:rPr lang="ru-RU" sz="1700" dirty="0" smtClean="0">
                <a:solidFill>
                  <a:srgbClr val="002060"/>
                </a:solidFill>
              </a:rPr>
              <a:t>12</a:t>
            </a:r>
            <a:r>
              <a:rPr lang="ru-RU" sz="1700" dirty="0">
                <a:solidFill>
                  <a:srgbClr val="002060"/>
                </a:solidFill>
              </a:rPr>
              <a:t>. Предметные результаты освоения основной образовательной программы начального общего образования с учетом специфики содержания предметных областей, включающих в себя конкретные учебные предметы, </a:t>
            </a:r>
            <a:r>
              <a:rPr lang="ru-RU" sz="1700" b="1" dirty="0">
                <a:solidFill>
                  <a:srgbClr val="002060"/>
                </a:solidFill>
              </a:rPr>
              <a:t>должны отражать</a:t>
            </a:r>
            <a:r>
              <a:rPr lang="ru-RU" sz="1700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1700" dirty="0" smtClean="0">
                <a:solidFill>
                  <a:srgbClr val="002060"/>
                </a:solidFill>
              </a:rPr>
              <a:t>….</a:t>
            </a:r>
          </a:p>
          <a:p>
            <a:r>
              <a:rPr lang="ru-RU" sz="1700" b="1" dirty="0">
                <a:solidFill>
                  <a:srgbClr val="002060"/>
                </a:solidFill>
              </a:rPr>
              <a:t>12.8. Технология</a:t>
            </a:r>
            <a:r>
              <a:rPr lang="ru-RU" sz="1700" b="1" dirty="0" smtClean="0">
                <a:solidFill>
                  <a:srgbClr val="002060"/>
                </a:solidFill>
              </a:rPr>
              <a:t>: ….</a:t>
            </a:r>
            <a:endParaRPr lang="ru-RU" sz="17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065827" y="3825231"/>
            <a:ext cx="28246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12.8. </a:t>
            </a:r>
            <a:r>
              <a:rPr lang="ru-RU" b="1" dirty="0" smtClean="0">
                <a:solidFill>
                  <a:srgbClr val="002060"/>
                </a:solidFill>
              </a:rPr>
              <a:t>Труд (технология): ….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5776" y="108101"/>
            <a:ext cx="653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ТРУД (ТЕХНОЛОГИЯ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969" y="459900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ФГОС НОО, утвержденный </a:t>
            </a:r>
            <a:r>
              <a:rPr lang="ru-RU" b="1" dirty="0">
                <a:solidFill>
                  <a:srgbClr val="002060"/>
                </a:solidFill>
              </a:rPr>
              <a:t>приказом Министерства просвещения Российской Федерации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от </a:t>
            </a:r>
            <a:r>
              <a:rPr lang="ru-RU" b="1" dirty="0">
                <a:solidFill>
                  <a:srgbClr val="002060"/>
                </a:solidFill>
              </a:rPr>
              <a:t>31 мая 2021 г. № 286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32.1…</a:t>
            </a:r>
            <a:r>
              <a:rPr lang="ru-RU" dirty="0" smtClean="0">
                <a:solidFill>
                  <a:srgbClr val="002060"/>
                </a:solidFill>
              </a:rPr>
              <a:t>В учебный план входят следующие обязательные для изучения предметные области, учебные предметы (учебные модули):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810593"/>
              </p:ext>
            </p:extLst>
          </p:nvPr>
        </p:nvGraphicFramePr>
        <p:xfrm>
          <a:off x="723197" y="6366470"/>
          <a:ext cx="5269552" cy="3708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634776"/>
                <a:gridCol w="26347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Технология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Технология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035467" y="4599004"/>
            <a:ext cx="5052030" cy="22159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dirty="0" smtClean="0">
                <a:solidFill>
                  <a:srgbClr val="002060"/>
                </a:solidFill>
              </a:rPr>
              <a:t>) строку девятую таблицы пункта 32.1 изложить в следующей редакции:</a:t>
            </a:r>
          </a:p>
          <a:p>
            <a:endParaRPr lang="ru-RU" sz="1600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«</a:t>
            </a:r>
          </a:p>
          <a:p>
            <a:endParaRPr lang="ru-RU" sz="1600" dirty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                                                                                      »;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35467" y="1976114"/>
            <a:ext cx="5052030" cy="25395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65538" y="6044931"/>
            <a:ext cx="4663844" cy="50695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49143" y="3135086"/>
            <a:ext cx="474784" cy="59508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2857" y="5609772"/>
            <a:ext cx="474784" cy="59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33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7010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1069" y="701040"/>
            <a:ext cx="11778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22.01.2024 № 31 “О внесении изменений в некоторые приказы Министерства образована и науки Российской Федерации и Министерства просвещения Российской Федерации, касающиеся федеральных государственных образовательных стандартов </a:t>
            </a:r>
            <a:r>
              <a:rPr lang="ru-RU" b="1" u="sng" dirty="0">
                <a:solidFill>
                  <a:srgbClr val="002060"/>
                </a:solidFill>
              </a:rPr>
              <a:t>начального общего образования и основного общего образования</a:t>
            </a:r>
            <a:r>
              <a:rPr lang="ru-RU" b="1" dirty="0">
                <a:solidFill>
                  <a:srgbClr val="002060"/>
                </a:solidFill>
              </a:rPr>
              <a:t>” (Зарегистрирован 22.02.2024  № 77330)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5776" y="108101"/>
            <a:ext cx="653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ТРУД (ТЕХНОЛОГИЯ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8686" y="2239358"/>
            <a:ext cx="55589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ФГОС ООО, утвержденный </a:t>
            </a:r>
            <a:r>
              <a:rPr lang="ru-RU" b="1" dirty="0">
                <a:solidFill>
                  <a:srgbClr val="002060"/>
                </a:solidFill>
              </a:rPr>
              <a:t>приказом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Министерства </a:t>
            </a:r>
            <a:r>
              <a:rPr lang="ru-RU" b="1" dirty="0">
                <a:solidFill>
                  <a:srgbClr val="002060"/>
                </a:solidFill>
              </a:rPr>
              <a:t>образования и науки Российской Федерации от 17 декабря 2010 г. № 1897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с посл. </a:t>
            </a:r>
            <a:r>
              <a:rPr lang="ru-RU" i="1" dirty="0" err="1" smtClean="0">
                <a:solidFill>
                  <a:srgbClr val="002060"/>
                </a:solidFill>
              </a:rPr>
              <a:t>изм</a:t>
            </a:r>
            <a:r>
              <a:rPr lang="ru-RU" i="1" dirty="0" smtClean="0">
                <a:solidFill>
                  <a:srgbClr val="002060"/>
                </a:solidFill>
              </a:rPr>
              <a:t>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52406" y="1920612"/>
            <a:ext cx="1077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БЫЛО !!!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5772" y="3178628"/>
            <a:ext cx="5965371" cy="27084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18.3</a:t>
            </a:r>
            <a:r>
              <a:rPr lang="ru-RU" dirty="0">
                <a:solidFill>
                  <a:srgbClr val="002060"/>
                </a:solidFill>
              </a:rPr>
              <a:t>. Организационный раздел основной образовательной </a:t>
            </a:r>
            <a:r>
              <a:rPr lang="ru-RU" dirty="0" smtClean="0">
                <a:solidFill>
                  <a:srgbClr val="002060"/>
                </a:solidFill>
              </a:rPr>
              <a:t>программы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…</a:t>
            </a:r>
            <a:endParaRPr lang="ru-RU" sz="800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П.18.3.1. </a:t>
            </a:r>
            <a:r>
              <a:rPr lang="ru-RU" dirty="0">
                <a:solidFill>
                  <a:srgbClr val="002060"/>
                </a:solidFill>
              </a:rPr>
              <a:t>В учебный план входят следующие </a:t>
            </a:r>
            <a:r>
              <a:rPr lang="ru-RU" b="1" dirty="0">
                <a:solidFill>
                  <a:srgbClr val="002060"/>
                </a:solidFill>
              </a:rPr>
              <a:t>обязательные предметные области и учебные предметы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800" dirty="0" smtClean="0">
                <a:solidFill>
                  <a:srgbClr val="002060"/>
                </a:solidFill>
              </a:rPr>
              <a:t>…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технология </a:t>
            </a:r>
            <a:r>
              <a:rPr lang="ru-RU" dirty="0">
                <a:solidFill>
                  <a:srgbClr val="C00000"/>
                </a:solidFill>
              </a:rPr>
              <a:t>(технология</a:t>
            </a:r>
            <a:r>
              <a:rPr lang="ru-RU" dirty="0" smtClean="0">
                <a:solidFill>
                  <a:srgbClr val="C00000"/>
                </a:solidFill>
              </a:rPr>
              <a:t>);</a:t>
            </a:r>
          </a:p>
          <a:p>
            <a:endParaRPr lang="ru-RU" dirty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43541" y="1956897"/>
            <a:ext cx="1124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СТАЛО </a:t>
            </a:r>
            <a:r>
              <a:rPr lang="ru-RU" b="1" dirty="0">
                <a:solidFill>
                  <a:srgbClr val="FF0000"/>
                </a:solidFill>
              </a:rPr>
              <a:t>!!!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57257" y="2278521"/>
            <a:ext cx="558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Приказ Министерства просвещения Российской Федерации от 22.01.2024 № 31 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952343" y="3193142"/>
            <a:ext cx="4717143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18.3.1.  «технология (труд (технология).;»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737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7010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5776" y="108101"/>
            <a:ext cx="653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ТРУД (ТЕХНОЛОГИЯ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069" y="701040"/>
            <a:ext cx="11778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22.01.2024 № 31 “О внесении изменений в некоторые приказы Министерства образована и науки Российской Федерации и Министерства просвещения Российской Федерации, касающиеся федеральных государственных образовательных стандартов </a:t>
            </a:r>
            <a:r>
              <a:rPr lang="ru-RU" b="1" u="sng" dirty="0">
                <a:solidFill>
                  <a:srgbClr val="002060"/>
                </a:solidFill>
              </a:rPr>
              <a:t>начального общего образования и основного общего образования</a:t>
            </a:r>
            <a:r>
              <a:rPr lang="ru-RU" b="1" dirty="0">
                <a:solidFill>
                  <a:srgbClr val="002060"/>
                </a:solidFill>
              </a:rPr>
              <a:t>” (Зарегистрирован 22.02.2024  № 77330)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05500" y="2346686"/>
            <a:ext cx="59508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ФГОС ООО, утвержденный приказом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Министерства образования и науки Российской Федерации от 31 мая 2021 г.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52406" y="1920612"/>
            <a:ext cx="1077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БЫЛО !!!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643541" y="1956897"/>
            <a:ext cx="1124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СТАЛО </a:t>
            </a:r>
            <a:r>
              <a:rPr lang="ru-RU" b="1" dirty="0">
                <a:solidFill>
                  <a:srgbClr val="FF0000"/>
                </a:solidFill>
              </a:rPr>
              <a:t>!!!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81087" y="2381757"/>
            <a:ext cx="558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Приказ Министерства просвещения Российской Федерации от 22.01.2024 № 31 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878472" y="3270016"/>
            <a:ext cx="4981432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Б) в пункте 45.10 пункта 45: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Абзац первый изложить в следующей редакции: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«45.10. Предметные </a:t>
            </a:r>
            <a:r>
              <a:rPr lang="ru-RU" dirty="0">
                <a:solidFill>
                  <a:srgbClr val="002060"/>
                </a:solidFill>
              </a:rPr>
              <a:t>результаты</a:t>
            </a:r>
            <a:r>
              <a:rPr lang="ru-RU" b="1" dirty="0">
                <a:solidFill>
                  <a:srgbClr val="002060"/>
                </a:solidFill>
              </a:rPr>
              <a:t> по учебному предмету «Труд (технология) предметной области «Технология» </a:t>
            </a:r>
            <a:r>
              <a:rPr lang="ru-RU" dirty="0">
                <a:solidFill>
                  <a:srgbClr val="002060"/>
                </a:solidFill>
              </a:rPr>
              <a:t>должны обеспечивать</a:t>
            </a:r>
            <a:r>
              <a:rPr lang="ru-RU" dirty="0" smtClean="0">
                <a:solidFill>
                  <a:srgbClr val="002060"/>
                </a:solidFill>
              </a:rPr>
              <a:t>:»;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В абзаце девятом и десятом слово «Технология» заменить словами «Труд (технология)».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1069" y="3270016"/>
            <a:ext cx="6032310" cy="34317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</a:rPr>
              <a:t>45.10. Предметные результаты</a:t>
            </a:r>
            <a:r>
              <a:rPr lang="ru-RU" b="1" dirty="0">
                <a:solidFill>
                  <a:srgbClr val="002060"/>
                </a:solidFill>
              </a:rPr>
              <a:t> по учебному предмету «</a:t>
            </a:r>
            <a:r>
              <a:rPr lang="ru-RU" b="1" dirty="0" smtClean="0">
                <a:solidFill>
                  <a:srgbClr val="002060"/>
                </a:solidFill>
              </a:rPr>
              <a:t>Технология» </a:t>
            </a:r>
            <a:r>
              <a:rPr lang="ru-RU" b="1" dirty="0">
                <a:solidFill>
                  <a:srgbClr val="002060"/>
                </a:solidFill>
              </a:rPr>
              <a:t>предметной области «Технология» </a:t>
            </a:r>
            <a:r>
              <a:rPr lang="ru-RU" dirty="0">
                <a:solidFill>
                  <a:srgbClr val="002060"/>
                </a:solidFill>
              </a:rPr>
              <a:t>должны обеспечивать</a:t>
            </a:r>
            <a:r>
              <a:rPr lang="ru-RU" dirty="0" smtClean="0">
                <a:solidFill>
                  <a:srgbClr val="002060"/>
                </a:solidFill>
              </a:rPr>
              <a:t>:….</a:t>
            </a:r>
          </a:p>
          <a:p>
            <a:pPr algn="just"/>
            <a:endParaRPr lang="ru-RU" sz="900" dirty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…</a:t>
            </a:r>
            <a:r>
              <a:rPr lang="ru-RU" sz="1700" dirty="0" smtClean="0">
                <a:solidFill>
                  <a:srgbClr val="002060"/>
                </a:solidFill>
              </a:rPr>
              <a:t>Достижение результатов освоения программы основного общего образования обеспечивается посредством включения в указанную программу предметных результатов освоения модулей </a:t>
            </a:r>
            <a:r>
              <a:rPr lang="ru-RU" sz="1700" b="1" dirty="0" smtClean="0">
                <a:solidFill>
                  <a:srgbClr val="002060"/>
                </a:solidFill>
              </a:rPr>
              <a:t>учебного предмета «Технология».</a:t>
            </a:r>
          </a:p>
          <a:p>
            <a:pPr algn="just"/>
            <a:r>
              <a:rPr lang="ru-RU" sz="1700" dirty="0" smtClean="0">
                <a:solidFill>
                  <a:srgbClr val="002060"/>
                </a:solidFill>
              </a:rPr>
              <a:t>Организация вправе самостоятельно определять последовательность модулей и количество часов для освоения обучающимися модулей </a:t>
            </a:r>
            <a:r>
              <a:rPr lang="ru-RU" sz="1700" b="1" dirty="0" smtClean="0">
                <a:solidFill>
                  <a:srgbClr val="002060"/>
                </a:solidFill>
              </a:rPr>
              <a:t>учебного предмета «Технология» </a:t>
            </a:r>
            <a:r>
              <a:rPr lang="ru-RU" sz="1700" dirty="0" smtClean="0">
                <a:solidFill>
                  <a:srgbClr val="002060"/>
                </a:solidFill>
              </a:rPr>
              <a:t>с учетом возможностей материально-технической базы Организации).</a:t>
            </a:r>
            <a:endParaRPr lang="ru-RU" sz="1700" dirty="0">
              <a:solidFill>
                <a:srgbClr val="00206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087" y="3270016"/>
            <a:ext cx="475529" cy="5974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3166" y="4985870"/>
            <a:ext cx="474784" cy="59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466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2480" y="80119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9182" y="15218"/>
            <a:ext cx="12192000" cy="7010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5776" y="108101"/>
            <a:ext cx="653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ТРУД (ТЕХНОЛОГИЯ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15662" y="1758422"/>
            <a:ext cx="5909222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</a:rPr>
              <a:t>Приказ Министерства просвещения Российской Федерации от 22.01.2024 </a:t>
            </a:r>
            <a:r>
              <a:rPr lang="ru-RU" sz="1600" b="1" dirty="0">
                <a:solidFill>
                  <a:srgbClr val="002060"/>
                </a:solidFill>
              </a:rPr>
              <a:t>№ 31 </a:t>
            </a:r>
            <a:r>
              <a:rPr lang="ru-RU" sz="1600" dirty="0">
                <a:solidFill>
                  <a:srgbClr val="002060"/>
                </a:solidFill>
              </a:rPr>
              <a:t>“О внесении изменений в некоторые приказы Министерства образована и науки Российской Федерации и Министерства просвещения Российской Федерации, касающиеся федеральных государственных образовательных стандартов </a:t>
            </a:r>
            <a:r>
              <a:rPr lang="ru-RU" sz="1600" u="sng" dirty="0">
                <a:solidFill>
                  <a:srgbClr val="002060"/>
                </a:solidFill>
              </a:rPr>
              <a:t>начального общего образования и основного общего образования</a:t>
            </a:r>
            <a:r>
              <a:rPr lang="ru-RU" sz="1600" dirty="0">
                <a:solidFill>
                  <a:srgbClr val="002060"/>
                </a:solidFill>
              </a:rPr>
              <a:t>” (Зарегистрирован 22.02.2024  № 77330)</a:t>
            </a:r>
          </a:p>
        </p:txBody>
      </p:sp>
      <p:sp>
        <p:nvSpPr>
          <p:cNvPr id="10" name="Стрелка углом 9"/>
          <p:cNvSpPr/>
          <p:nvPr/>
        </p:nvSpPr>
        <p:spPr>
          <a:xfrm rot="5400000">
            <a:off x="5761817" y="674124"/>
            <a:ext cx="790283" cy="1060318"/>
          </a:xfrm>
          <a:prstGeom prst="ben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1057" y="801195"/>
            <a:ext cx="1121761" cy="121930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39336" y="731445"/>
            <a:ext cx="528610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Федеральный закон от 19.12.2023 N 618-ФЗ </a:t>
            </a:r>
          </a:p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"О внесении изменений в Федеральный закон</a:t>
            </a:r>
          </a:p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"Об образовании в Российской Федерации"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22619" y="3677951"/>
            <a:ext cx="609600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</a:rPr>
              <a:t>Приказ Министерства просвещения Российской Федерации от 19.03.2024 </a:t>
            </a:r>
            <a:r>
              <a:rPr lang="ru-RU" sz="1600" b="1" dirty="0">
                <a:solidFill>
                  <a:srgbClr val="002060"/>
                </a:solidFill>
              </a:rPr>
              <a:t>№ 171 </a:t>
            </a:r>
            <a:r>
              <a:rPr lang="ru-RU" sz="1600" dirty="0">
                <a:solidFill>
                  <a:srgbClr val="002060"/>
                </a:solidFill>
              </a:rPr>
              <a:t>"О внесении изменений в некоторые приказы Министерства просвещения Российской Федерации, </a:t>
            </a:r>
            <a:r>
              <a:rPr lang="ru-RU" sz="1600" b="1" dirty="0">
                <a:solidFill>
                  <a:srgbClr val="002060"/>
                </a:solidFill>
              </a:rPr>
              <a:t>касающиеся </a:t>
            </a:r>
            <a:r>
              <a:rPr lang="ru-RU" sz="1600" b="1" u="sng" dirty="0">
                <a:solidFill>
                  <a:srgbClr val="002060"/>
                </a:solidFill>
              </a:rPr>
              <a:t>федеральных образовательных программ начального общего образования, основного общего образования</a:t>
            </a:r>
            <a:r>
              <a:rPr lang="ru-RU" sz="1600" b="1" dirty="0">
                <a:solidFill>
                  <a:srgbClr val="002060"/>
                </a:solidFill>
              </a:rPr>
              <a:t> и среднего общего образования»</a:t>
            </a:r>
            <a:r>
              <a:rPr lang="ru-RU" sz="1600" dirty="0">
                <a:solidFill>
                  <a:srgbClr val="002060"/>
                </a:solidFill>
              </a:rPr>
              <a:t> (Зарегистрирован 11.04.2024 № 77830)</a:t>
            </a:r>
          </a:p>
        </p:txBody>
      </p:sp>
      <p:sp>
        <p:nvSpPr>
          <p:cNvPr id="13" name="Стрелка углом 12"/>
          <p:cNvSpPr/>
          <p:nvPr/>
        </p:nvSpPr>
        <p:spPr>
          <a:xfrm rot="5400000">
            <a:off x="8375478" y="2531346"/>
            <a:ext cx="790283" cy="1060318"/>
          </a:xfrm>
          <a:prstGeom prst="ben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555" y="3733301"/>
            <a:ext cx="4979663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</a:rPr>
              <a:t>Актуализация ООП НОО и ООП ООО в части преподавания предметной области «Технология» учебного предмета «Труд (Технология»)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9949" y="5092626"/>
            <a:ext cx="1558835" cy="8617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ООО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ООО 2010 г. с </a:t>
            </a:r>
            <a:r>
              <a:rPr lang="ru-RU" sz="1600" dirty="0" err="1" smtClean="0">
                <a:solidFill>
                  <a:srgbClr val="002060"/>
                </a:solidFill>
              </a:rPr>
              <a:t>изм</a:t>
            </a:r>
            <a:r>
              <a:rPr lang="ru-RU" sz="1600" dirty="0" smtClean="0">
                <a:solidFill>
                  <a:srgbClr val="002060"/>
                </a:solidFill>
              </a:rPr>
              <a:t>)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60066" y="5740668"/>
            <a:ext cx="1558835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ООО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ООО 2021г.  обнов.) </a:t>
            </a:r>
          </a:p>
          <a:p>
            <a:pPr algn="ctr"/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51736" y="5042386"/>
            <a:ext cx="1558835" cy="8617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НОО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НОО 2009 г. с изм.)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793" y="5740668"/>
            <a:ext cx="1516643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НОО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НОО 2021 г. обнов.) </a:t>
            </a:r>
          </a:p>
          <a:p>
            <a:pPr algn="ctr"/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21" name="Стрелка влево 20"/>
          <p:cNvSpPr/>
          <p:nvPr/>
        </p:nvSpPr>
        <p:spPr>
          <a:xfrm>
            <a:off x="5272218" y="4095783"/>
            <a:ext cx="372000" cy="520685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 rot="16200000">
            <a:off x="2120839" y="3393460"/>
            <a:ext cx="220627" cy="520685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508297" y="5374716"/>
            <a:ext cx="5387614" cy="13388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Разделы ООП ОУ, подлежащие корректировке</a:t>
            </a:r>
          </a:p>
          <a:p>
            <a:pPr algn="ctr"/>
            <a:r>
              <a:rPr lang="ru-RU" sz="900" b="1" dirty="0" smtClean="0"/>
              <a:t> </a:t>
            </a:r>
          </a:p>
          <a:p>
            <a:r>
              <a:rPr lang="ru-RU" dirty="0" smtClean="0"/>
              <a:t>● Целевой раздел</a:t>
            </a:r>
          </a:p>
          <a:p>
            <a:r>
              <a:rPr lang="ru-RU" dirty="0"/>
              <a:t>● </a:t>
            </a:r>
            <a:r>
              <a:rPr lang="ru-RU" dirty="0" smtClean="0"/>
              <a:t>Содержательный раздел</a:t>
            </a:r>
          </a:p>
          <a:p>
            <a:r>
              <a:rPr lang="ru-RU" dirty="0"/>
              <a:t>● </a:t>
            </a:r>
            <a:r>
              <a:rPr lang="ru-RU" dirty="0" smtClean="0"/>
              <a:t>Организационный раздел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4166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5100"/>
            <a:ext cx="12192000" cy="6949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99670" y="4154503"/>
            <a:ext cx="5098093" cy="143885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t">
              <a:lnSpc>
                <a:spcPts val="21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Разрабатываются по запросам участников образовательных отношений, в соответствии с этнокультурными и региональными особенностями, углубленным изучением отдельных тем  инвариантных модулей.</a:t>
            </a:r>
            <a:endParaRPr lang="ru-RU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0194" y="130488"/>
            <a:ext cx="10852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Ф</a:t>
            </a:r>
            <a:r>
              <a:rPr lang="ru-RU" sz="2400" b="1" dirty="0" smtClean="0">
                <a:solidFill>
                  <a:schemeClr val="bg1"/>
                </a:solidFill>
              </a:rPr>
              <a:t>едеральная </a:t>
            </a:r>
            <a:r>
              <a:rPr lang="ru-RU" sz="2400" b="1" dirty="0">
                <a:solidFill>
                  <a:schemeClr val="bg1"/>
                </a:solidFill>
              </a:rPr>
              <a:t>рабочая программа по учебному предмету </a:t>
            </a:r>
            <a:r>
              <a:rPr lang="ru-RU" sz="2400" b="1" dirty="0" smtClean="0">
                <a:solidFill>
                  <a:schemeClr val="bg1"/>
                </a:solidFill>
              </a:rPr>
              <a:t>«Труд </a:t>
            </a:r>
            <a:r>
              <a:rPr lang="ru-RU" sz="2400" b="1" dirty="0">
                <a:solidFill>
                  <a:schemeClr val="bg1"/>
                </a:solidFill>
              </a:rPr>
              <a:t>(технология)»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0871" y="1672354"/>
            <a:ext cx="424795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Обязательные для изучения инвариантные  модули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3317" y="2832145"/>
            <a:ext cx="421551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«Производство и технологии</a:t>
            </a:r>
            <a:r>
              <a:rPr lang="ru-RU" sz="2000" dirty="0" smtClean="0">
                <a:solidFill>
                  <a:srgbClr val="C00000"/>
                </a:solidFill>
              </a:rPr>
              <a:t>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3431" y="3405300"/>
            <a:ext cx="420091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«Технологии обработки материалов и пищевых продуктов</a:t>
            </a:r>
            <a:r>
              <a:rPr lang="ru-RU" sz="2000" dirty="0" smtClean="0">
                <a:solidFill>
                  <a:srgbClr val="C00000"/>
                </a:solidFill>
              </a:rPr>
              <a:t>»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317" y="4244965"/>
            <a:ext cx="4200918" cy="4149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«Компьютерная графика. Черчение</a:t>
            </a:r>
            <a:r>
              <a:rPr lang="ru-RU" sz="2000" dirty="0" smtClean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871" y="5015136"/>
            <a:ext cx="421551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Noto Serif"/>
                <a:ea typeface="Times New Roman" panose="02020603050405020304" pitchFamily="18" charset="0"/>
                <a:cs typeface="Times New Roman" panose="02020603050405020304" pitchFamily="18" charset="0"/>
              </a:rPr>
              <a:t>«Робототехника»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0871" y="5621676"/>
            <a:ext cx="424795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C00000"/>
                </a:solidFill>
              </a:rPr>
              <a:t>«3D-</a:t>
            </a:r>
            <a:r>
              <a:rPr lang="ru-RU" sz="2000" dirty="0">
                <a:solidFill>
                  <a:srgbClr val="C00000"/>
                </a:solidFill>
              </a:rPr>
              <a:t>моделирование, </a:t>
            </a:r>
            <a:r>
              <a:rPr lang="ru-RU" sz="2000" dirty="0" err="1" smtClean="0">
                <a:solidFill>
                  <a:srgbClr val="C00000"/>
                </a:solidFill>
              </a:rPr>
              <a:t>прототипирование</a:t>
            </a:r>
            <a:r>
              <a:rPr lang="ru-RU" sz="2000" dirty="0" smtClean="0">
                <a:solidFill>
                  <a:srgbClr val="C00000"/>
                </a:solidFill>
              </a:rPr>
              <a:t>, макетирование»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92574" y="1720769"/>
            <a:ext cx="4006276" cy="461665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</a:rPr>
              <a:t>Вариативные модули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92574" y="2658944"/>
            <a:ext cx="4006276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</a:rPr>
              <a:t>«Автоматизированные системы</a:t>
            </a:r>
            <a:r>
              <a:rPr lang="ru-RU" sz="2000" dirty="0" smtClean="0">
                <a:solidFill>
                  <a:srgbClr val="0070C0"/>
                </a:solidFill>
              </a:rPr>
              <a:t>»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9529528" y="3323506"/>
            <a:ext cx="22989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«Растениеводство</a:t>
            </a:r>
            <a:r>
              <a:rPr lang="ru-RU" dirty="0" smtClean="0">
                <a:solidFill>
                  <a:srgbClr val="0070C0"/>
                </a:solidFill>
              </a:rPr>
              <a:t>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97521" y="3310837"/>
            <a:ext cx="2551196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</a:rPr>
              <a:t>«Животноводство</a:t>
            </a:r>
            <a:r>
              <a:rPr lang="ru-RU" sz="2000" dirty="0" smtClean="0">
                <a:solidFill>
                  <a:srgbClr val="0070C0"/>
                </a:solidFill>
              </a:rPr>
              <a:t>»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6627" y="2651913"/>
            <a:ext cx="878746" cy="10059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80430" y="679844"/>
            <a:ext cx="43945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УРОВЕНЬ ООО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(модульный принцип)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80" y="1190299"/>
            <a:ext cx="591363" cy="41456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273934" y="2279406"/>
            <a:ext cx="1255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ПРИМЕРЫ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7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212" y="3051015"/>
            <a:ext cx="6541575" cy="7559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0" cy="7010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5775" y="108101"/>
            <a:ext cx="10131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Федеральная рабочая программа «Труд (технология)»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799" y="809141"/>
            <a:ext cx="113503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</a:rPr>
              <a:t>Приказ Министерства просвещения Российской Федерации от 19.03.2024 </a:t>
            </a:r>
            <a:r>
              <a:rPr lang="ru-RU" b="1" dirty="0">
                <a:solidFill>
                  <a:srgbClr val="002060"/>
                </a:solidFill>
              </a:rPr>
              <a:t>№ 171 </a:t>
            </a:r>
            <a:r>
              <a:rPr lang="ru-RU" dirty="0">
                <a:solidFill>
                  <a:srgbClr val="002060"/>
                </a:solidFill>
              </a:rPr>
              <a:t>"О внесении изменений в некоторые приказы Министерства просвещения Российской Федерации, </a:t>
            </a:r>
            <a:r>
              <a:rPr lang="ru-RU" b="1" dirty="0">
                <a:solidFill>
                  <a:srgbClr val="002060"/>
                </a:solidFill>
              </a:rPr>
              <a:t>касающиеся </a:t>
            </a:r>
            <a:r>
              <a:rPr lang="ru-RU" b="1" u="sng" dirty="0">
                <a:solidFill>
                  <a:srgbClr val="002060"/>
                </a:solidFill>
              </a:rPr>
              <a:t>федеральных образовательных программ начального общего образования, основного общего образования</a:t>
            </a:r>
            <a:r>
              <a:rPr lang="ru-RU" b="1" dirty="0">
                <a:solidFill>
                  <a:srgbClr val="002060"/>
                </a:solidFill>
              </a:rPr>
              <a:t> и среднего общего образования»</a:t>
            </a:r>
            <a:r>
              <a:rPr lang="ru-RU" dirty="0">
                <a:solidFill>
                  <a:srgbClr val="002060"/>
                </a:solidFill>
              </a:rPr>
              <a:t> (Зарегистрирован 11.04.2024 № 77830)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9878" y="2675407"/>
            <a:ext cx="11332242" cy="36779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«</a:t>
            </a:r>
            <a:r>
              <a:rPr lang="ru-RU" sz="2000" b="1" dirty="0" smtClean="0">
                <a:solidFill>
                  <a:srgbClr val="002060"/>
                </a:solidFill>
              </a:rPr>
              <a:t>162.2.11.4. Общее число часов, рекомендованных для изучения труда (технологии), </a:t>
            </a:r>
            <a:r>
              <a:rPr lang="ru-RU" sz="2000" dirty="0" smtClean="0">
                <a:solidFill>
                  <a:srgbClr val="002060"/>
                </a:solidFill>
              </a:rPr>
              <a:t>- </a:t>
            </a:r>
            <a:r>
              <a:rPr lang="ru-RU" sz="2400" b="1" dirty="0" smtClean="0">
                <a:solidFill>
                  <a:srgbClr val="002060"/>
                </a:solidFill>
              </a:rPr>
              <a:t>272часа:</a:t>
            </a:r>
          </a:p>
          <a:p>
            <a:endParaRPr lang="ru-RU" sz="900" b="1" dirty="0" smtClean="0">
              <a:solidFill>
                <a:srgbClr val="002060"/>
              </a:solidFill>
            </a:endParaRPr>
          </a:p>
          <a:p>
            <a:r>
              <a:rPr lang="ru-RU" sz="2000" dirty="0">
                <a:solidFill>
                  <a:srgbClr val="002060"/>
                </a:solidFill>
              </a:rPr>
              <a:t>в</a:t>
            </a:r>
            <a:r>
              <a:rPr lang="ru-RU" sz="2000" dirty="0" smtClean="0">
                <a:solidFill>
                  <a:srgbClr val="002060"/>
                </a:solidFill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</a:rPr>
              <a:t>5 классе – 68 часов </a:t>
            </a:r>
            <a:r>
              <a:rPr lang="ru-RU" sz="2000" dirty="0" smtClean="0">
                <a:solidFill>
                  <a:srgbClr val="002060"/>
                </a:solidFill>
              </a:rPr>
              <a:t>(2 часа в неделю);</a:t>
            </a:r>
          </a:p>
          <a:p>
            <a:r>
              <a:rPr lang="ru-RU" sz="2000" dirty="0">
                <a:solidFill>
                  <a:srgbClr val="002060"/>
                </a:solidFill>
              </a:rPr>
              <a:t>в</a:t>
            </a:r>
            <a:r>
              <a:rPr lang="ru-RU" sz="2000" b="1" dirty="0" smtClean="0">
                <a:solidFill>
                  <a:srgbClr val="002060"/>
                </a:solidFill>
              </a:rPr>
              <a:t> 6 классе – 68 часов </a:t>
            </a:r>
            <a:r>
              <a:rPr lang="ru-RU" sz="2000" dirty="0" smtClean="0">
                <a:solidFill>
                  <a:srgbClr val="002060"/>
                </a:solidFill>
              </a:rPr>
              <a:t>(2 часа в неделю),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в  </a:t>
            </a:r>
            <a:r>
              <a:rPr lang="ru-RU" sz="2000" b="1" dirty="0" smtClean="0">
                <a:solidFill>
                  <a:srgbClr val="002060"/>
                </a:solidFill>
              </a:rPr>
              <a:t>7 классе – 68 часов  </a:t>
            </a:r>
            <a:r>
              <a:rPr lang="ru-RU" sz="2000" dirty="0" smtClean="0">
                <a:solidFill>
                  <a:srgbClr val="002060"/>
                </a:solidFill>
              </a:rPr>
              <a:t>( 2 часа в неделю),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в 8 </a:t>
            </a:r>
            <a:r>
              <a:rPr lang="ru-RU" sz="2000" b="1" dirty="0" smtClean="0">
                <a:solidFill>
                  <a:srgbClr val="002060"/>
                </a:solidFill>
              </a:rPr>
              <a:t>классе – 34 часа </a:t>
            </a:r>
            <a:r>
              <a:rPr lang="ru-RU" sz="2000" dirty="0" smtClean="0">
                <a:solidFill>
                  <a:srgbClr val="002060"/>
                </a:solidFill>
              </a:rPr>
              <a:t>(1 час в неделю),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в</a:t>
            </a:r>
            <a:r>
              <a:rPr lang="ru-RU" sz="2000" b="1" dirty="0" smtClean="0">
                <a:solidFill>
                  <a:srgbClr val="002060"/>
                </a:solidFill>
              </a:rPr>
              <a:t>  9 классе – 34 часа </a:t>
            </a:r>
            <a:r>
              <a:rPr lang="ru-RU" sz="2000" dirty="0" smtClean="0">
                <a:solidFill>
                  <a:srgbClr val="002060"/>
                </a:solidFill>
              </a:rPr>
              <a:t>( 1 час в неделю).</a:t>
            </a:r>
          </a:p>
          <a:p>
            <a:endParaRPr lang="ru-RU" sz="2000" dirty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Дополнительно рекомендуется выделить за счет внеурочной деятельности</a:t>
            </a:r>
          </a:p>
          <a:p>
            <a:r>
              <a:rPr lang="ru-RU" sz="2000" dirty="0">
                <a:solidFill>
                  <a:srgbClr val="002060"/>
                </a:solidFill>
              </a:rPr>
              <a:t>в</a:t>
            </a:r>
            <a:r>
              <a:rPr lang="ru-RU" sz="2000" dirty="0" smtClean="0">
                <a:solidFill>
                  <a:srgbClr val="002060"/>
                </a:solidFill>
              </a:rPr>
              <a:t> 8 классе – </a:t>
            </a:r>
            <a:r>
              <a:rPr lang="ru-RU" sz="2000" b="1" dirty="0" smtClean="0">
                <a:solidFill>
                  <a:srgbClr val="002060"/>
                </a:solidFill>
              </a:rPr>
              <a:t>34 часа </a:t>
            </a:r>
            <a:r>
              <a:rPr lang="ru-RU" sz="2000" dirty="0" smtClean="0">
                <a:solidFill>
                  <a:srgbClr val="002060"/>
                </a:solidFill>
              </a:rPr>
              <a:t>(1 час в неделю),</a:t>
            </a:r>
          </a:p>
          <a:p>
            <a:r>
              <a:rPr lang="ru-RU" sz="2000" dirty="0">
                <a:solidFill>
                  <a:srgbClr val="002060"/>
                </a:solidFill>
              </a:rPr>
              <a:t>в</a:t>
            </a:r>
            <a:r>
              <a:rPr lang="ru-RU" sz="2000" dirty="0" smtClean="0">
                <a:solidFill>
                  <a:srgbClr val="002060"/>
                </a:solidFill>
              </a:rPr>
              <a:t> 9 классе – </a:t>
            </a:r>
            <a:r>
              <a:rPr lang="ru-RU" sz="2000" b="1" dirty="0" smtClean="0">
                <a:solidFill>
                  <a:srgbClr val="002060"/>
                </a:solidFill>
              </a:rPr>
              <a:t>68 часов </a:t>
            </a:r>
            <a:r>
              <a:rPr lang="ru-RU" sz="2000" dirty="0" smtClean="0">
                <a:solidFill>
                  <a:srgbClr val="002060"/>
                </a:solidFill>
              </a:rPr>
              <a:t>( 2 часа в неделю).</a:t>
            </a:r>
          </a:p>
          <a:p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0239" y="2213742"/>
            <a:ext cx="2360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УРОВЕНЬ ООО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8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674" y="1669734"/>
            <a:ext cx="1175133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C00000"/>
              </a:solidFill>
            </a:endParaRPr>
          </a:p>
          <a:p>
            <a:r>
              <a:rPr lang="ru-RU" sz="2000" b="1" dirty="0">
                <a:solidFill>
                  <a:srgbClr val="C00000"/>
                </a:solidFill>
              </a:rPr>
              <a:t>П. 1 ст. 1 вступает в силу с 01.09.2024.</a:t>
            </a:r>
          </a:p>
          <a:p>
            <a:endParaRPr lang="ru-RU" sz="900" dirty="0"/>
          </a:p>
          <a:p>
            <a:pPr marL="342900" indent="-342900">
              <a:buAutoNum type="arabicParenR"/>
            </a:pPr>
            <a:r>
              <a:rPr lang="ru-RU" sz="2000" dirty="0" smtClean="0">
                <a:solidFill>
                  <a:srgbClr val="002060"/>
                </a:solidFill>
              </a:rPr>
              <a:t>часть </a:t>
            </a:r>
            <a:r>
              <a:rPr lang="ru-RU" sz="2000" dirty="0">
                <a:solidFill>
                  <a:srgbClr val="002060"/>
                </a:solidFill>
              </a:rPr>
              <a:t>6.3 статьи 12 изложить в следующей редакции</a:t>
            </a:r>
            <a:r>
              <a:rPr lang="ru-RU" sz="2000" dirty="0" smtClean="0">
                <a:solidFill>
                  <a:srgbClr val="002060"/>
                </a:solidFill>
              </a:rPr>
              <a:t>:</a:t>
            </a:r>
          </a:p>
          <a:p>
            <a:pPr marL="342900" indent="-342900">
              <a:buAutoNum type="arabicParenR"/>
            </a:pPr>
            <a:endParaRPr lang="ru-RU" sz="900" dirty="0">
              <a:solidFill>
                <a:srgbClr val="002060"/>
              </a:solidFill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"6.3. При разработке основной общеобразовательной программы организации, осуществляющие образовательную деятельность по имеющим государственную аккредитацию образовательным программам начального общего, основного общего, среднего общего образования, </a:t>
            </a:r>
            <a:r>
              <a:rPr lang="ru-RU" sz="2000" b="1" dirty="0">
                <a:solidFill>
                  <a:srgbClr val="002060"/>
                </a:solidFill>
              </a:rPr>
              <a:t>предусматривают непосредственное применение при реализации обязательной части образовательной программы начального общего образования федеральных рабочих программ по учебным предметам </a:t>
            </a:r>
            <a:r>
              <a:rPr lang="ru-RU" sz="2000" dirty="0">
                <a:solidFill>
                  <a:srgbClr val="002060"/>
                </a:solidFill>
              </a:rPr>
              <a:t>"</a:t>
            </a:r>
            <a:r>
              <a:rPr lang="ru-RU" sz="2000" b="1" dirty="0">
                <a:solidFill>
                  <a:srgbClr val="002060"/>
                </a:solidFill>
              </a:rPr>
              <a:t>Русский язык", "Литературное чтение", "Окружающий мир" и </a:t>
            </a:r>
            <a:r>
              <a:rPr lang="ru-RU" sz="2000" b="1" dirty="0">
                <a:solidFill>
                  <a:srgbClr val="C00000"/>
                </a:solidFill>
              </a:rPr>
              <a:t>"Труд (технология)"</a:t>
            </a:r>
            <a:r>
              <a:rPr lang="ru-RU" sz="2000" dirty="0">
                <a:solidFill>
                  <a:srgbClr val="C00000"/>
                </a:solidFill>
              </a:rPr>
              <a:t>, </a:t>
            </a:r>
            <a:r>
              <a:rPr lang="ru-RU" sz="2000" dirty="0">
                <a:solidFill>
                  <a:srgbClr val="002060"/>
                </a:solidFill>
              </a:rPr>
              <a:t>при реализации обязательной части образовательной программы основного общего образования федеральных рабочих программ по учебным предметам "Русский язык", "Литература", "История", "Обществознание", "География", </a:t>
            </a:r>
            <a:r>
              <a:rPr lang="ru-RU" sz="2000" dirty="0">
                <a:solidFill>
                  <a:srgbClr val="C00000"/>
                </a:solidFill>
              </a:rPr>
              <a:t>"</a:t>
            </a:r>
            <a:r>
              <a:rPr lang="ru-RU" sz="2000" b="1" dirty="0">
                <a:solidFill>
                  <a:srgbClr val="C00000"/>
                </a:solidFill>
              </a:rPr>
              <a:t>Основы безопасности и защиты Родины" </a:t>
            </a:r>
            <a:r>
              <a:rPr lang="ru-RU" sz="2000" dirty="0">
                <a:solidFill>
                  <a:srgbClr val="002060"/>
                </a:solidFill>
              </a:rPr>
              <a:t>и </a:t>
            </a:r>
            <a:r>
              <a:rPr lang="ru-RU" sz="2000" b="1" dirty="0">
                <a:solidFill>
                  <a:srgbClr val="C00000"/>
                </a:solidFill>
              </a:rPr>
              <a:t>"Труд (технология)", </a:t>
            </a:r>
            <a:r>
              <a:rPr lang="ru-RU" sz="2000" dirty="0">
                <a:solidFill>
                  <a:srgbClr val="002060"/>
                </a:solidFill>
              </a:rPr>
              <a:t>а при реализации обязательной части образовательной программы среднего общего образования федеральных рабочих программ по учебным предметам "Русский язык", "Литература", "История", "Обществознание", "География" и </a:t>
            </a:r>
            <a:r>
              <a:rPr lang="ru-RU" sz="2000" b="1" dirty="0">
                <a:solidFill>
                  <a:srgbClr val="C00000"/>
                </a:solidFill>
              </a:rPr>
              <a:t>"Основы безопасности и защиты Родины</a:t>
            </a:r>
            <a:r>
              <a:rPr lang="ru-RU" sz="2000" b="1" dirty="0" smtClean="0">
                <a:solidFill>
                  <a:srgbClr val="C00000"/>
                </a:solidFill>
              </a:rPr>
              <a:t>".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1538" y="663807"/>
            <a:ext cx="106554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</a:rPr>
              <a:t>Федеральный закон от 19.12.2023 N 618-ФЗ </a:t>
            </a:r>
            <a:endParaRPr lang="ru-RU" sz="2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</a:rPr>
              <a:t>"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</a:rPr>
              <a:t>О внесении изменений в Федеральный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</a:rPr>
              <a:t>закон</a:t>
            </a:r>
          </a:p>
          <a:p>
            <a:pPr algn="ct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</a:rPr>
              <a:t>"Об образовании в Российской Федерации"</a:t>
            </a: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Статья 1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842"/>
            <a:ext cx="12192000" cy="694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545" y="629340"/>
            <a:ext cx="878746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5100"/>
            <a:ext cx="12192000" cy="10386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7538" y="273408"/>
            <a:ext cx="8370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Федеральная рабочая программа «Труд (технология)»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208" y="904675"/>
            <a:ext cx="1135038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</a:rPr>
              <a:t>Приказ </a:t>
            </a:r>
            <a:r>
              <a:rPr lang="ru-RU" sz="2000" dirty="0">
                <a:solidFill>
                  <a:srgbClr val="002060"/>
                </a:solidFill>
              </a:rPr>
              <a:t>Министерства</a:t>
            </a:r>
            <a:r>
              <a:rPr lang="ru-RU" dirty="0">
                <a:solidFill>
                  <a:srgbClr val="002060"/>
                </a:solidFill>
              </a:rPr>
              <a:t> просвещения Российской Федерации от 19.03.2024 </a:t>
            </a:r>
            <a:r>
              <a:rPr lang="ru-RU" b="1" dirty="0">
                <a:solidFill>
                  <a:srgbClr val="002060"/>
                </a:solidFill>
              </a:rPr>
              <a:t>№ 171 </a:t>
            </a:r>
            <a:r>
              <a:rPr lang="ru-RU" dirty="0">
                <a:solidFill>
                  <a:srgbClr val="002060"/>
                </a:solidFill>
              </a:rPr>
              <a:t>"О внесении изменений в некоторые приказы Министерства просвещения Российской Федерации, </a:t>
            </a:r>
            <a:r>
              <a:rPr lang="ru-RU" b="1" dirty="0">
                <a:solidFill>
                  <a:srgbClr val="002060"/>
                </a:solidFill>
              </a:rPr>
              <a:t>касающиеся </a:t>
            </a:r>
            <a:r>
              <a:rPr lang="ru-RU" b="1" u="sng" dirty="0">
                <a:solidFill>
                  <a:srgbClr val="002060"/>
                </a:solidFill>
              </a:rPr>
              <a:t>федеральных образовательных программ начального общего образования, основного общего образования</a:t>
            </a:r>
            <a:r>
              <a:rPr lang="ru-RU" b="1" dirty="0">
                <a:solidFill>
                  <a:srgbClr val="002060"/>
                </a:solidFill>
              </a:rPr>
              <a:t> и среднего общего образования»</a:t>
            </a:r>
            <a:r>
              <a:rPr lang="ru-RU" dirty="0">
                <a:solidFill>
                  <a:srgbClr val="002060"/>
                </a:solidFill>
              </a:rPr>
              <a:t> (Зарегистрирован 11.04.2024 № 77830)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0239" y="2213742"/>
            <a:ext cx="2360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УРОВЕНЬ НОО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797" y="2961564"/>
            <a:ext cx="1097280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«</a:t>
            </a:r>
            <a:r>
              <a:rPr lang="ru-RU" sz="2400" dirty="0" smtClean="0">
                <a:solidFill>
                  <a:srgbClr val="002060"/>
                </a:solidFill>
              </a:rPr>
              <a:t>167.5.7. Общее число часов, рекомендованных для изучения труда (технологии), </a:t>
            </a:r>
            <a:r>
              <a:rPr lang="ru-RU" sz="2400" b="1" dirty="0" smtClean="0">
                <a:solidFill>
                  <a:srgbClr val="002060"/>
                </a:solidFill>
              </a:rPr>
              <a:t>- 135 часов: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в</a:t>
            </a:r>
            <a:r>
              <a:rPr lang="ru-RU" sz="2400" dirty="0" smtClean="0">
                <a:solidFill>
                  <a:srgbClr val="002060"/>
                </a:solidFill>
              </a:rPr>
              <a:t> 1 классе – 33 часа (1 час в неделю),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в</a:t>
            </a:r>
            <a:r>
              <a:rPr lang="ru-RU" sz="2400" dirty="0" smtClean="0">
                <a:solidFill>
                  <a:srgbClr val="002060"/>
                </a:solidFill>
              </a:rPr>
              <a:t>о 2 классе – 34 часа (1 час в неделю),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в</a:t>
            </a:r>
            <a:r>
              <a:rPr lang="ru-RU" sz="2400" dirty="0" smtClean="0">
                <a:solidFill>
                  <a:srgbClr val="002060"/>
                </a:solidFill>
              </a:rPr>
              <a:t>  3 классе – 34 часа (1 час в неделю),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В 4 классе – 34 часа (1 час в неделю). «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901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13511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6603" y="198510"/>
            <a:ext cx="82705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Изменения,</a:t>
            </a:r>
          </a:p>
          <a:p>
            <a:pPr algn="ctr"/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вступающие в действие с 1 сентября 2025 года</a:t>
            </a:r>
            <a:endParaRPr lang="ru-RU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6603" y="1351127"/>
            <a:ext cx="11450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Касаются предметов </a:t>
            </a:r>
            <a:r>
              <a:rPr lang="ru-RU" sz="2200" b="1" dirty="0" smtClean="0">
                <a:solidFill>
                  <a:srgbClr val="C00000"/>
                </a:solidFill>
              </a:rPr>
              <a:t>«История» (в </a:t>
            </a:r>
            <a:r>
              <a:rPr lang="ru-RU" sz="2200" b="1" dirty="0" err="1" smtClean="0">
                <a:solidFill>
                  <a:srgbClr val="C00000"/>
                </a:solidFill>
              </a:rPr>
              <a:t>т.ч</a:t>
            </a:r>
            <a:r>
              <a:rPr lang="ru-RU" sz="2200" b="1" dirty="0" smtClean="0">
                <a:solidFill>
                  <a:srgbClr val="C00000"/>
                </a:solidFill>
              </a:rPr>
              <a:t>. учебного курса «История нашего края»), «Обществознание», «Основы духовно-нравственной культуры народов России»</a:t>
            </a: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41" y="2522520"/>
            <a:ext cx="1122983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</a:rPr>
              <a:t>Приказ Министерства просвещения Российской Федерации от </a:t>
            </a:r>
            <a:r>
              <a:rPr lang="ru-RU" sz="2000" b="1" dirty="0">
                <a:solidFill>
                  <a:srgbClr val="002060"/>
                </a:solidFill>
              </a:rPr>
              <a:t>19.02.2024 № 110 </a:t>
            </a:r>
            <a:r>
              <a:rPr lang="ru-RU" sz="2000" dirty="0">
                <a:solidFill>
                  <a:srgbClr val="002060"/>
                </a:solidFill>
              </a:rPr>
              <a:t>“О внесении изменений в некоторые приказы Министерства образована и науки Российской Федерации и Министерства просвещения Российской Федерации, касающиеся </a:t>
            </a:r>
            <a:r>
              <a:rPr lang="ru-RU" sz="2000" b="1" dirty="0">
                <a:solidFill>
                  <a:srgbClr val="002060"/>
                </a:solidFill>
              </a:rPr>
              <a:t>федеральных государственных образовательных стандартов основного общего образования” </a:t>
            </a:r>
            <a:r>
              <a:rPr lang="ru-RU" sz="2000" dirty="0">
                <a:solidFill>
                  <a:srgbClr val="002060"/>
                </a:solidFill>
              </a:rPr>
              <a:t>(Зарегистрирован 22.02.2024 № 77331</a:t>
            </a:r>
            <a:r>
              <a:rPr lang="ru-RU" sz="2000" dirty="0" smtClean="0">
                <a:solidFill>
                  <a:srgbClr val="002060"/>
                </a:solidFill>
              </a:rPr>
              <a:t>)</a:t>
            </a:r>
          </a:p>
          <a:p>
            <a:pPr algn="just"/>
            <a:endParaRPr lang="ru-RU" sz="2000" dirty="0">
              <a:solidFill>
                <a:srgbClr val="002060"/>
              </a:solidFill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Приказ Министерства просвещения Российской Федерации от 19.03.2024 № </a:t>
            </a:r>
            <a:r>
              <a:rPr lang="ru-RU" sz="2000" dirty="0" smtClean="0">
                <a:solidFill>
                  <a:srgbClr val="002060"/>
                </a:solidFill>
              </a:rPr>
              <a:t>171 "О </a:t>
            </a:r>
            <a:r>
              <a:rPr lang="ru-RU" sz="2000" dirty="0">
                <a:solidFill>
                  <a:srgbClr val="002060"/>
                </a:solidFill>
              </a:rPr>
              <a:t>внесении изменений в некоторые приказы Министерства просвещения Российской Федерации, </a:t>
            </a:r>
            <a:r>
              <a:rPr lang="ru-RU" sz="2000" b="1" dirty="0">
                <a:solidFill>
                  <a:srgbClr val="002060"/>
                </a:solidFill>
              </a:rPr>
              <a:t>касающиеся федеральных образовательных программ начального общего образования, основного общего образования и среднего общего </a:t>
            </a:r>
            <a:r>
              <a:rPr lang="ru-RU" sz="2000" b="1" dirty="0" smtClean="0">
                <a:solidFill>
                  <a:srgbClr val="002060"/>
                </a:solidFill>
              </a:rPr>
              <a:t>образования»</a:t>
            </a:r>
            <a:r>
              <a:rPr lang="ru-RU" sz="2000" dirty="0" smtClean="0">
                <a:solidFill>
                  <a:srgbClr val="002060"/>
                </a:solidFill>
              </a:rPr>
              <a:t> (</a:t>
            </a:r>
            <a:r>
              <a:rPr lang="ru-RU" sz="2000" dirty="0">
                <a:solidFill>
                  <a:srgbClr val="002060"/>
                </a:solidFill>
              </a:rPr>
              <a:t>Зарегистрирован 11.04.2024 № 77830)</a:t>
            </a:r>
          </a:p>
          <a:p>
            <a:pPr algn="just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130" y="2678547"/>
            <a:ext cx="365760" cy="4441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1481" y="4450103"/>
            <a:ext cx="365760" cy="4441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1481" y="2678547"/>
            <a:ext cx="365760" cy="44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83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4960" y="764481"/>
            <a:ext cx="113276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</a:rPr>
              <a:t>Приказ Министерства просвещения Российской Федерации от 19.03.2024 № 171 "О внесении изменений в некоторые приказы Министерства просвещения Российской Федерации, </a:t>
            </a:r>
            <a:r>
              <a:rPr lang="ru-RU" sz="2000" b="1" dirty="0">
                <a:solidFill>
                  <a:srgbClr val="002060"/>
                </a:solidFill>
              </a:rPr>
              <a:t>касающиеся федеральных образовательных программ начального общего образования, основного общего образования и среднего общего образования»</a:t>
            </a:r>
            <a:r>
              <a:rPr lang="ru-RU" sz="2000" dirty="0">
                <a:solidFill>
                  <a:srgbClr val="002060"/>
                </a:solidFill>
              </a:rPr>
              <a:t> (Зарегистрирован 11.04.2024 № 77830)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9182" y="15218"/>
            <a:ext cx="12192000" cy="701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11" y="795490"/>
            <a:ext cx="365792" cy="4450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4960" y="2347415"/>
            <a:ext cx="111475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●</a:t>
            </a:r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Изменения в ФОП НОО, </a:t>
            </a:r>
            <a:r>
              <a:rPr lang="ru-RU" sz="2400" dirty="0" smtClean="0">
                <a:solidFill>
                  <a:srgbClr val="C00000"/>
                </a:solidFill>
              </a:rPr>
              <a:t>утвержденную приказом </a:t>
            </a:r>
            <a:r>
              <a:rPr lang="ru-RU" sz="2400" dirty="0" err="1" smtClean="0">
                <a:solidFill>
                  <a:srgbClr val="C00000"/>
                </a:solidFill>
              </a:rPr>
              <a:t>Минпросвещения</a:t>
            </a:r>
            <a:r>
              <a:rPr lang="ru-RU" sz="2400" dirty="0" smtClean="0">
                <a:solidFill>
                  <a:srgbClr val="C00000"/>
                </a:solidFill>
              </a:rPr>
              <a:t> от 18 мая 2023 № 372</a:t>
            </a:r>
            <a:r>
              <a:rPr lang="ru-RU" sz="2400" b="1" dirty="0" smtClean="0">
                <a:solidFill>
                  <a:srgbClr val="C00000"/>
                </a:solidFill>
              </a:rPr>
              <a:t>, в  части, касающейся:</a:t>
            </a: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ФРП по учебному предмету «Труд (технология)»;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ФРП по учебному предмету «Физическая культура»,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rgbClr val="0070C0"/>
                </a:solidFill>
              </a:rPr>
              <a:t>а также по ФРП по ряду  родных языков.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85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4960" y="764481"/>
            <a:ext cx="113276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</a:rPr>
              <a:t>Приказ Министерства просвещения Российской Федерации от 19.03.2024 № 171 "О внесении изменений в некоторые приказы Министерства просвещения Российской Федерации, </a:t>
            </a:r>
            <a:r>
              <a:rPr lang="ru-RU" sz="2000" b="1" dirty="0">
                <a:solidFill>
                  <a:srgbClr val="002060"/>
                </a:solidFill>
              </a:rPr>
              <a:t>касающиеся федеральных образовательных программ начального общего образования, основного общего образования и среднего общего образования»</a:t>
            </a:r>
            <a:r>
              <a:rPr lang="ru-RU" sz="2000" dirty="0">
                <a:solidFill>
                  <a:srgbClr val="002060"/>
                </a:solidFill>
              </a:rPr>
              <a:t> (Зарегистрирован 11.04.2024 № 77830)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9182" y="15218"/>
            <a:ext cx="12192000" cy="701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11" y="795490"/>
            <a:ext cx="365792" cy="4450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4960" y="2347415"/>
            <a:ext cx="1114752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●</a:t>
            </a:r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Изменения в ФОП ООО, </a:t>
            </a:r>
            <a:r>
              <a:rPr lang="ru-RU" sz="2400" dirty="0" smtClean="0">
                <a:solidFill>
                  <a:srgbClr val="C00000"/>
                </a:solidFill>
              </a:rPr>
              <a:t>утвержденную приказом </a:t>
            </a:r>
            <a:r>
              <a:rPr lang="ru-RU" sz="2400" dirty="0" err="1" smtClean="0">
                <a:solidFill>
                  <a:srgbClr val="C00000"/>
                </a:solidFill>
              </a:rPr>
              <a:t>Минпросвещения</a:t>
            </a:r>
            <a:r>
              <a:rPr lang="ru-RU" sz="2400" dirty="0" smtClean="0">
                <a:solidFill>
                  <a:srgbClr val="C00000"/>
                </a:solidFill>
              </a:rPr>
              <a:t> от 18 мая 2023 № 370 с посл. изменениями</a:t>
            </a:r>
            <a:r>
              <a:rPr lang="ru-RU" sz="2400" b="1" dirty="0" smtClean="0">
                <a:solidFill>
                  <a:srgbClr val="C00000"/>
                </a:solidFill>
              </a:rPr>
              <a:t>, в  части, касающейся :</a:t>
            </a: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200" dirty="0" smtClean="0">
                <a:solidFill>
                  <a:srgbClr val="002060"/>
                </a:solidFill>
              </a:rPr>
              <a:t>ФРП по учебному предмету «Литература»,</a:t>
            </a:r>
          </a:p>
          <a:p>
            <a:pPr marL="285750" indent="-285750">
              <a:buFontTx/>
              <a:buChar char="-"/>
            </a:pPr>
            <a:r>
              <a:rPr lang="ru-RU" sz="2200" dirty="0" smtClean="0">
                <a:solidFill>
                  <a:srgbClr val="002060"/>
                </a:solidFill>
              </a:rPr>
              <a:t>ФРП по ученому предмету «Иностранный (испанский)</a:t>
            </a: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язык»,</a:t>
            </a:r>
          </a:p>
          <a:p>
            <a:pPr marL="285750" indent="-285750">
              <a:buFontTx/>
              <a:buChar char="-"/>
            </a:pPr>
            <a:r>
              <a:rPr lang="ru-RU" sz="2200" dirty="0" smtClean="0">
                <a:solidFill>
                  <a:srgbClr val="002060"/>
                </a:solidFill>
              </a:rPr>
              <a:t> ФРП по учебному предмету «История» </a:t>
            </a:r>
            <a:r>
              <a:rPr lang="ru-RU" sz="2200" u="sng" dirty="0" smtClean="0">
                <a:solidFill>
                  <a:srgbClr val="002060"/>
                </a:solidFill>
              </a:rPr>
              <a:t>( вступают с силу с 1 сентября 2025 года);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ФРП по учебному предмету «Обществознание» </a:t>
            </a:r>
            <a:r>
              <a:rPr lang="ru-RU" sz="2200" u="sng" dirty="0" smtClean="0">
                <a:solidFill>
                  <a:srgbClr val="002060"/>
                </a:solidFill>
              </a:rPr>
              <a:t>(вступают в силу с 1 сентября 2025 года);</a:t>
            </a:r>
          </a:p>
          <a:p>
            <a:pPr marL="285750" indent="-285750">
              <a:buFontTx/>
              <a:buChar char="-"/>
            </a:pPr>
            <a:r>
              <a:rPr lang="ru-RU" sz="2200" dirty="0" smtClean="0">
                <a:solidFill>
                  <a:srgbClr val="002060"/>
                </a:solidFill>
              </a:rPr>
              <a:t>ФРП по учебному предмету  «Труд (технология)»,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ФРП по учебному предмету «Физическая культура»,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solidFill>
                  <a:srgbClr val="002060"/>
                </a:solidFill>
              </a:rPr>
              <a:t>а</a:t>
            </a:r>
            <a:r>
              <a:rPr lang="ru-RU" sz="2200" dirty="0" smtClean="0">
                <a:solidFill>
                  <a:srgbClr val="002060"/>
                </a:solidFill>
              </a:rPr>
              <a:t> также по ФРП по ряду  родных языков.</a:t>
            </a:r>
            <a:endParaRPr lang="ru-RU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8329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4960" y="764481"/>
            <a:ext cx="113276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</a:rPr>
              <a:t>Приказ Министерства просвещения Российской Федерации от 19.03.2024 № 171 "О внесении изменений в некоторые приказы Министерства просвещения Российской Федерации, </a:t>
            </a:r>
            <a:r>
              <a:rPr lang="ru-RU" sz="2000" b="1" dirty="0">
                <a:solidFill>
                  <a:srgbClr val="002060"/>
                </a:solidFill>
              </a:rPr>
              <a:t>касающиеся федеральных образовательных программ начального общего образования, основного общего образования и среднего общего образования»</a:t>
            </a:r>
            <a:r>
              <a:rPr lang="ru-RU" sz="2000" dirty="0">
                <a:solidFill>
                  <a:srgbClr val="002060"/>
                </a:solidFill>
              </a:rPr>
              <a:t> (Зарегистрирован 11.04.2024 № 77830)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9182" y="15218"/>
            <a:ext cx="12192000" cy="701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11" y="795490"/>
            <a:ext cx="365792" cy="4450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4960" y="2347415"/>
            <a:ext cx="1114752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●</a:t>
            </a:r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Изменения в ФОП СОО, </a:t>
            </a:r>
            <a:r>
              <a:rPr lang="ru-RU" sz="2400" dirty="0" smtClean="0">
                <a:solidFill>
                  <a:srgbClr val="C00000"/>
                </a:solidFill>
              </a:rPr>
              <a:t>утвержденную приказом </a:t>
            </a:r>
            <a:r>
              <a:rPr lang="ru-RU" sz="2400" dirty="0" err="1" smtClean="0">
                <a:solidFill>
                  <a:srgbClr val="C00000"/>
                </a:solidFill>
              </a:rPr>
              <a:t>Минпросвещения</a:t>
            </a:r>
            <a:r>
              <a:rPr lang="ru-RU" sz="2400" dirty="0" smtClean="0">
                <a:solidFill>
                  <a:srgbClr val="C00000"/>
                </a:solidFill>
              </a:rPr>
              <a:t> от 18 мая 2023 № 371 с посл. изменениями</a:t>
            </a:r>
            <a:r>
              <a:rPr lang="ru-RU" sz="2400" b="1" dirty="0" smtClean="0">
                <a:solidFill>
                  <a:srgbClr val="C00000"/>
                </a:solidFill>
              </a:rPr>
              <a:t>, в  части:</a:t>
            </a: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200" dirty="0" smtClean="0">
                <a:solidFill>
                  <a:srgbClr val="002060"/>
                </a:solidFill>
              </a:rPr>
              <a:t>ФРП по учебному предмету «Литература»,</a:t>
            </a:r>
          </a:p>
          <a:p>
            <a:pPr marL="285750" indent="-285750">
              <a:buFontTx/>
              <a:buChar char="-"/>
            </a:pPr>
            <a:r>
              <a:rPr lang="ru-RU" sz="2200" b="1" dirty="0" smtClean="0">
                <a:solidFill>
                  <a:srgbClr val="002060"/>
                </a:solidFill>
              </a:rPr>
              <a:t>ФРП по учебному предмету «История» </a:t>
            </a:r>
            <a:r>
              <a:rPr lang="ru-RU" sz="2200" b="1" u="sng" dirty="0" smtClean="0">
                <a:solidFill>
                  <a:srgbClr val="002060"/>
                </a:solidFill>
              </a:rPr>
              <a:t>( вступают с силу с 1 сентября 2025 года);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ФРП по учебному предмету «Обществознание»  (базовый уровень)</a:t>
            </a:r>
            <a:r>
              <a:rPr lang="ru-RU" sz="2200" b="1" u="sng" dirty="0">
                <a:solidFill>
                  <a:srgbClr val="002060"/>
                </a:solidFill>
              </a:rPr>
              <a:t> ( вступают с силу с 1 сентября 2025 года</a:t>
            </a:r>
            <a:r>
              <a:rPr lang="ru-RU" sz="2200" b="1" u="sng" dirty="0" smtClean="0">
                <a:solidFill>
                  <a:srgbClr val="002060"/>
                </a:solidFill>
              </a:rPr>
              <a:t>);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200" dirty="0">
                <a:solidFill>
                  <a:srgbClr val="002060"/>
                </a:solidFill>
              </a:rPr>
              <a:t>ФРП по учебному предмету </a:t>
            </a:r>
            <a:r>
              <a:rPr lang="ru-RU" sz="2200" dirty="0" smtClean="0">
                <a:solidFill>
                  <a:srgbClr val="002060"/>
                </a:solidFill>
              </a:rPr>
              <a:t>« География»  </a:t>
            </a:r>
            <a:r>
              <a:rPr lang="ru-RU" sz="2200" dirty="0">
                <a:solidFill>
                  <a:srgbClr val="002060"/>
                </a:solidFill>
              </a:rPr>
              <a:t>(базовый </a:t>
            </a:r>
            <a:r>
              <a:rPr lang="ru-RU" sz="2200" dirty="0" smtClean="0">
                <a:solidFill>
                  <a:srgbClr val="002060"/>
                </a:solidFill>
              </a:rPr>
              <a:t>уровень);</a:t>
            </a:r>
          </a:p>
          <a:p>
            <a:pPr marL="285750" indent="-285750">
              <a:buFontTx/>
              <a:buChar char="-"/>
            </a:pPr>
            <a:r>
              <a:rPr lang="ru-RU" sz="2200" dirty="0" smtClean="0">
                <a:solidFill>
                  <a:srgbClr val="002060"/>
                </a:solidFill>
              </a:rPr>
              <a:t>ФРП по учебному предмету «Физическая культура»,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solidFill>
                  <a:srgbClr val="002060"/>
                </a:solidFill>
              </a:rPr>
              <a:t>у</a:t>
            </a:r>
            <a:r>
              <a:rPr lang="ru-RU" sz="2200" dirty="0" smtClean="0">
                <a:solidFill>
                  <a:srgbClr val="002060"/>
                </a:solidFill>
              </a:rPr>
              <a:t>чебных  планов  профилей  обучения, </a:t>
            </a:r>
          </a:p>
          <a:p>
            <a:pPr marL="285750" indent="-285750">
              <a:buFontTx/>
              <a:buChar char="-"/>
            </a:pPr>
            <a:r>
              <a:rPr lang="ru-RU" sz="2200" dirty="0" smtClean="0">
                <a:solidFill>
                  <a:srgbClr val="002060"/>
                </a:solidFill>
              </a:rPr>
              <a:t>а также по ФРП по ряду  родных языков.</a:t>
            </a:r>
            <a:endParaRPr lang="ru-RU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281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49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689" y="671701"/>
            <a:ext cx="866808" cy="113123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8702" y="516345"/>
            <a:ext cx="107556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</a:rPr>
              <a:t>Задачи деятельности ОУ в </a:t>
            </a:r>
            <a:r>
              <a:rPr lang="ru-RU" sz="2400" b="1" dirty="0" smtClean="0">
                <a:solidFill>
                  <a:srgbClr val="0070C0"/>
                </a:solidFill>
              </a:rPr>
              <a:t> связи с изменениями в законодательстве в области образования</a:t>
            </a:r>
            <a:r>
              <a:rPr lang="ru-RU" sz="2400" b="1" u="sng" dirty="0" smtClean="0">
                <a:solidFill>
                  <a:srgbClr val="0070C0"/>
                </a:solidFill>
              </a:rPr>
              <a:t>:</a:t>
            </a:r>
            <a:endParaRPr lang="ru-RU" sz="2400" b="1" u="sng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52003"/>
              </p:ext>
            </p:extLst>
          </p:nvPr>
        </p:nvGraphicFramePr>
        <p:xfrm>
          <a:off x="959496" y="1347342"/>
          <a:ext cx="10994093" cy="551065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68926"/>
                <a:gridCol w="7781152"/>
                <a:gridCol w="2744015"/>
              </a:tblGrid>
              <a:tr h="390018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Направление 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Организационная форма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Организация п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овышение квалификации педагогов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по вопросам реализации ФОП НОО, ФОП ООО и ФОП СОО в учреждениях ДПО и на внутриучрежденческом уровне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Курсы ПК, </a:t>
                      </a:r>
                      <a:r>
                        <a:rPr lang="ru-RU" dirty="0" err="1" smtClean="0">
                          <a:solidFill>
                            <a:srgbClr val="002060"/>
                          </a:solidFill>
                        </a:rPr>
                        <a:t>внутришкольные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семинары и пр.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Организация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информирования педагогов об изменениях в ФОП НОО, ФОП ООО и ФОП СОО в связи с изменениями в обновленных ФГОС в части 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учебных предметов </a:t>
                      </a: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"Труд (технология)", "Основы безопасности и защиты Родины»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Всеобуч по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обновленным ФГОС </a:t>
                      </a:r>
                    </a:p>
                    <a:p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Предметные ШМО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Организация информирования педагогов об изменениях в  ФОП НОО, ФОП ОО И ФОП СОО ( в части преподавания отдельных</a:t>
                      </a:r>
                      <a:r>
                        <a:rPr lang="ru-RU" b="0" baseline="0" dirty="0" smtClean="0">
                          <a:solidFill>
                            <a:srgbClr val="002060"/>
                          </a:solidFill>
                        </a:rPr>
                        <a:t> предметов)</a:t>
                      </a:r>
                      <a:endParaRPr lang="ru-RU" b="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Всеобуч по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обновленным ФГОС </a:t>
                      </a:r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Предметные ШМО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Актуализация ООП НОО, ООП ООО и ООП СОО ОУ в соответствии с изменениями в законодательстве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Приказ о внесении в ООП /или об утверждении программы в новой редакции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Функционирование ВСОКО  в соответствии с ФООП / в </a:t>
                      </a:r>
                      <a:r>
                        <a:rPr lang="ru-RU" dirty="0" err="1" smtClean="0">
                          <a:solidFill>
                            <a:srgbClr val="002060"/>
                          </a:solidFill>
                        </a:rPr>
                        <a:t>т.ч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. оценки достижения планируемых результатов освоения ФОП НОО, ФОП ООО и ФОП СОО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ВСОКО, программа мониторингов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91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96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2012" y="600858"/>
            <a:ext cx="11586949" cy="59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▪</a:t>
            </a:r>
            <a:r>
              <a:rPr lang="ru-RU" sz="2000" dirty="0" smtClean="0">
                <a:solidFill>
                  <a:srgbClr val="002060"/>
                </a:solidFill>
              </a:rPr>
              <a:t> Приказ министерства образования Белгородской области от 07 февраля 2024 года № 300 «Об утверждении дорожной карты по реализации проекта «Школа </a:t>
            </a:r>
            <a:r>
              <a:rPr lang="ru-RU" sz="2000" dirty="0" err="1" smtClean="0">
                <a:solidFill>
                  <a:srgbClr val="002060"/>
                </a:solidFill>
              </a:rPr>
              <a:t>Минпросвещения</a:t>
            </a:r>
            <a:r>
              <a:rPr lang="ru-RU" sz="2000" dirty="0" smtClean="0">
                <a:solidFill>
                  <a:srgbClr val="002060"/>
                </a:solidFill>
              </a:rPr>
              <a:t> России» в общеобразовательных организациях Белгородской области в 2024 году»</a:t>
            </a:r>
          </a:p>
          <a:p>
            <a:pPr algn="just"/>
            <a:endParaRPr lang="ru-RU" sz="2000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▪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Письмо МБУ НМИЦ от 04.04.2024 г. № 41-57/377  «О проведении  тестирования»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-  диагностика профессиональных дефицитов (ФГАОУ ВО «Государственный университет просвещения)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с  4 апреля по 4 мая 2024 года на платформе Цифровой экосистемы ДПО</a:t>
            </a:r>
          </a:p>
          <a:p>
            <a:pPr algn="just"/>
            <a:endParaRPr lang="ru-RU" sz="800" dirty="0" smtClean="0"/>
          </a:p>
          <a:p>
            <a:pPr marL="342900" indent="-342900" algn="just">
              <a:buFontTx/>
              <a:buChar char="-"/>
            </a:pPr>
            <a:r>
              <a:rPr lang="ru-RU" sz="2000" b="1" i="1" dirty="0">
                <a:solidFill>
                  <a:srgbClr val="002060"/>
                </a:solidFill>
              </a:rPr>
              <a:t>у</a:t>
            </a:r>
            <a:r>
              <a:rPr lang="ru-RU" sz="2000" b="1" i="1" dirty="0" smtClean="0">
                <a:solidFill>
                  <a:srgbClr val="002060"/>
                </a:solidFill>
              </a:rPr>
              <a:t>чителя математики;</a:t>
            </a:r>
          </a:p>
          <a:p>
            <a:pPr marL="342900" indent="-342900" algn="just">
              <a:buFontTx/>
              <a:buChar char="-"/>
            </a:pPr>
            <a:r>
              <a:rPr lang="ru-RU" sz="2000" b="1" i="1" dirty="0" smtClean="0">
                <a:solidFill>
                  <a:srgbClr val="002060"/>
                </a:solidFill>
              </a:rPr>
              <a:t>учителя физики;</a:t>
            </a:r>
          </a:p>
          <a:p>
            <a:pPr marL="342900" indent="-342900" algn="just">
              <a:buFontTx/>
              <a:buChar char="-"/>
            </a:pPr>
            <a:r>
              <a:rPr lang="ru-RU" sz="2000" b="1" i="1" dirty="0">
                <a:solidFill>
                  <a:srgbClr val="002060"/>
                </a:solidFill>
              </a:rPr>
              <a:t>у</a:t>
            </a:r>
            <a:r>
              <a:rPr lang="ru-RU" sz="2000" b="1" i="1" dirty="0" smtClean="0">
                <a:solidFill>
                  <a:srgbClr val="002060"/>
                </a:solidFill>
              </a:rPr>
              <a:t>чителя химии;</a:t>
            </a:r>
          </a:p>
          <a:p>
            <a:pPr marL="342900" indent="-342900" algn="just">
              <a:buFontTx/>
              <a:buChar char="-"/>
            </a:pPr>
            <a:r>
              <a:rPr lang="ru-RU" sz="2000" b="1" i="1" dirty="0">
                <a:solidFill>
                  <a:srgbClr val="002060"/>
                </a:solidFill>
              </a:rPr>
              <a:t>у</a:t>
            </a:r>
            <a:r>
              <a:rPr lang="ru-RU" sz="2000" b="1" i="1" dirty="0" smtClean="0">
                <a:solidFill>
                  <a:srgbClr val="002060"/>
                </a:solidFill>
              </a:rPr>
              <a:t>чителя биологии;</a:t>
            </a:r>
          </a:p>
          <a:p>
            <a:pPr marL="342900" indent="-342900" algn="just">
              <a:buFontTx/>
              <a:buChar char="-"/>
            </a:pPr>
            <a:endParaRPr lang="ru-RU" sz="2000" b="1" i="1" dirty="0" smtClean="0"/>
          </a:p>
          <a:p>
            <a:pPr marL="342900" indent="-342900" algn="just">
              <a:buFontTx/>
              <a:buChar char="-"/>
            </a:pPr>
            <a:endParaRPr lang="ru-RU" sz="900" b="1" i="1" dirty="0"/>
          </a:p>
          <a:p>
            <a:pPr marL="342900" indent="-342900" algn="just">
              <a:buFontTx/>
              <a:buChar char="-"/>
            </a:pP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руководители/</a:t>
            </a:r>
          </a:p>
          <a:p>
            <a:pPr algn="just"/>
            <a:r>
              <a:rPr lang="ru-RU" sz="2000" b="1" i="1" dirty="0" smtClean="0">
                <a:solidFill>
                  <a:srgbClr val="002060"/>
                </a:solidFill>
              </a:rPr>
              <a:t>заместители руководителей </a:t>
            </a:r>
            <a:r>
              <a:rPr lang="ru-RU" sz="2000" b="1" i="1" dirty="0" smtClean="0"/>
              <a:t>                              </a:t>
            </a:r>
            <a:r>
              <a:rPr lang="ru-RU" sz="2400" b="1" i="1" dirty="0" smtClean="0">
                <a:solidFill>
                  <a:srgbClr val="C00000"/>
                </a:solidFill>
              </a:rPr>
              <a:t>Диагностика управленческих компетенций</a:t>
            </a:r>
          </a:p>
          <a:p>
            <a:pPr marL="342900" indent="-342900" algn="just">
              <a:buFontTx/>
              <a:buChar char="-"/>
            </a:pPr>
            <a:r>
              <a:rPr lang="ru-RU" sz="800" b="1" i="1" dirty="0" smtClean="0"/>
              <a:t> </a:t>
            </a:r>
          </a:p>
          <a:p>
            <a:pPr marL="342900" indent="-342900" algn="just">
              <a:buFontTx/>
              <a:buChar char="-"/>
            </a:pPr>
            <a:endParaRPr lang="ru-RU" sz="800" b="1" i="1" dirty="0"/>
          </a:p>
          <a:p>
            <a:pPr marL="342900" indent="-342900" algn="just">
              <a:buFontTx/>
              <a:buChar char="-"/>
            </a:pPr>
            <a:endParaRPr lang="ru-RU" sz="800" b="1" i="1" dirty="0"/>
          </a:p>
          <a:p>
            <a:pPr marL="342900" indent="-342900" algn="just">
              <a:buFontTx/>
              <a:buChar char="-"/>
            </a:pPr>
            <a:r>
              <a:rPr lang="ru-RU" sz="2000" b="1" i="1" dirty="0">
                <a:solidFill>
                  <a:srgbClr val="002060"/>
                </a:solidFill>
              </a:rPr>
              <a:t>в</a:t>
            </a:r>
            <a:r>
              <a:rPr lang="ru-RU" sz="2000" b="1" i="1" dirty="0" smtClean="0">
                <a:solidFill>
                  <a:srgbClr val="002060"/>
                </a:solidFill>
              </a:rPr>
              <a:t>се категории педагогических </a:t>
            </a:r>
            <a:r>
              <a:rPr lang="ru-RU" sz="2000" b="1" i="1" dirty="0" smtClean="0"/>
              <a:t>                       </a:t>
            </a:r>
            <a:r>
              <a:rPr lang="ru-RU" sz="2400" b="1" i="1" dirty="0" smtClean="0">
                <a:solidFill>
                  <a:srgbClr val="C00000"/>
                </a:solidFill>
              </a:rPr>
              <a:t>Диагностика ИКТ- компетенций</a:t>
            </a:r>
          </a:p>
          <a:p>
            <a:pPr algn="just"/>
            <a:r>
              <a:rPr lang="ru-RU" sz="2000" b="1" i="1" dirty="0" smtClean="0">
                <a:solidFill>
                  <a:srgbClr val="002060"/>
                </a:solidFill>
              </a:rPr>
              <a:t>и управленческих кадров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3719012" y="3159496"/>
            <a:ext cx="545910" cy="1405720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68038" y="3446857"/>
            <a:ext cx="4831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Диагностика профессиональных дефицитов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4647065" y="3563746"/>
            <a:ext cx="504967" cy="597217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4647065" y="4853764"/>
            <a:ext cx="504967" cy="597217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4647065" y="5753230"/>
            <a:ext cx="504967" cy="597217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997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434019"/>
              </p:ext>
            </p:extLst>
          </p:nvPr>
        </p:nvGraphicFramePr>
        <p:xfrm>
          <a:off x="95535" y="1323832"/>
          <a:ext cx="11887201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2699"/>
                <a:gridCol w="2825087"/>
                <a:gridCol w="5295331"/>
                <a:gridCol w="1624084"/>
              </a:tblGrid>
              <a:tr h="66558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Критерии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Показатели оценивания 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Значение показателя 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Балльная оценка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08">
                <a:tc rowSpan="8">
                  <a:txBody>
                    <a:bodyPr/>
                    <a:lstStyle/>
                    <a:p>
                      <a:r>
                        <a:rPr lang="ru-RU" sz="2000" b="1" i="0" dirty="0" smtClean="0">
                          <a:solidFill>
                            <a:srgbClr val="0070C0"/>
                          </a:solidFill>
                        </a:rPr>
                        <a:t>Методическое сопровождение педагогических кадров. Система наставничества</a:t>
                      </a:r>
                      <a:endParaRPr lang="ru-RU" sz="2000" b="1" i="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002060"/>
                          </a:solidFill>
                        </a:rPr>
                        <a:t>Охват учителей диагностикой профессиональных компетенций (федеральной, региональной, самодиагностикой</a:t>
                      </a:r>
                      <a:r>
                        <a:rPr lang="ru-RU" sz="2000" b="1" i="1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менее 20% учителей прошли диагностику профессиональных компетенций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0 </a:t>
                      </a:r>
                    </a:p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0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не менее 20% учителей прошли диагностику профессиональных компетенций 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0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не менее 50% учителей прошли диагностику  профессиональных компетенций 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0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не менее 80% учителей прошли диагностику профессиональных компетенций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8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ru-RU" sz="1800" b="1" i="1" dirty="0" smtClean="0">
                          <a:solidFill>
                            <a:srgbClr val="002060"/>
                          </a:solidFill>
                        </a:rPr>
                        <a:t>Доля учителей, для которых по результатам диагностики </a:t>
                      </a:r>
                      <a:r>
                        <a:rPr lang="ru-RU" sz="1800" b="1" i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800" b="1" i="1" dirty="0" smtClean="0">
                          <a:solidFill>
                            <a:srgbClr val="002060"/>
                          </a:solidFill>
                        </a:rPr>
                        <a:t>разработаны индивидуальные </a:t>
                      </a:r>
                    </a:p>
                    <a:p>
                      <a:r>
                        <a:rPr lang="ru-RU" sz="1800" b="1" i="1" dirty="0" smtClean="0">
                          <a:solidFill>
                            <a:srgbClr val="002060"/>
                          </a:solidFill>
                        </a:rPr>
                        <a:t>образовательные маршруты</a:t>
                      </a:r>
                      <a:endParaRPr lang="ru-RU" sz="18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менее 3% учителей 2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0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8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от 3% до 4% учителей 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8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от 5% до 9% учителей 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413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10% учителей и более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6864" y="-1"/>
            <a:ext cx="12192000" cy="11737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0250" y="150125"/>
            <a:ext cx="8011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Проект «Школа </a:t>
            </a:r>
            <a:r>
              <a:rPr lang="ru-RU" sz="3200" b="1" dirty="0" err="1" smtClean="0">
                <a:solidFill>
                  <a:schemeClr val="bg1"/>
                </a:solidFill>
              </a:rPr>
              <a:t>Минпросвещения</a:t>
            </a:r>
            <a:r>
              <a:rPr lang="ru-RU" sz="3200" b="1" dirty="0" smtClean="0">
                <a:solidFill>
                  <a:schemeClr val="bg1"/>
                </a:solidFill>
              </a:rPr>
              <a:t>  России»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34269" y="930404"/>
            <a:ext cx="6967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Ключевое условие «Учитель. Школьная команда»</a:t>
            </a:r>
          </a:p>
        </p:txBody>
      </p:sp>
    </p:spTree>
    <p:extLst>
      <p:ext uri="{BB962C8B-B14F-4D97-AF65-F5344CB8AC3E}">
        <p14:creationId xmlns:p14="http://schemas.microsoft.com/office/powerpoint/2010/main" val="3863519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739794"/>
              </p:ext>
            </p:extLst>
          </p:nvPr>
        </p:nvGraphicFramePr>
        <p:xfrm>
          <a:off x="197894" y="1536860"/>
          <a:ext cx="11682484" cy="5135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0621"/>
                <a:gridCol w="1965278"/>
                <a:gridCol w="5434825"/>
                <a:gridCol w="1361760"/>
              </a:tblGrid>
              <a:tr h="74543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Критерии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Показатели оценивания 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Значение показателя 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Балльная оценка </a:t>
                      </a: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963">
                <a:tc rowSpan="8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dirty="0" smtClean="0">
                          <a:solidFill>
                            <a:srgbClr val="0070C0"/>
                          </a:solidFill>
                        </a:rPr>
                        <a:t>Методическое сопровождение педагогических кадров. Система наставничества</a:t>
                      </a:r>
                    </a:p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r>
                        <a:rPr lang="ru-RU" sz="2000" b="1" i="1" dirty="0" smtClean="0">
                          <a:solidFill>
                            <a:srgbClr val="002060"/>
                          </a:solidFill>
                        </a:rPr>
                        <a:t>Участие педагогов в конкурсном движении </a:t>
                      </a:r>
                      <a:endParaRPr lang="ru-RU" sz="2000" b="1" i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неучастие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участие на муниципальном уровне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участие на региональном уровне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участие на всероссийском уровне </a:t>
                      </a: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8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002060"/>
                          </a:solidFill>
                        </a:rPr>
                        <a:t>Наличие среди педагогов победителей и призеров конкурсов </a:t>
                      </a:r>
                    </a:p>
                    <a:p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отсутствие 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43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наличие среди педагогов победителей и призеров конкурсов на муниципальном уровне 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43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наличие среди педагогов победителей и призеров конкурсов на региональном уровне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43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наличие среди педагогов победителей и призеров конкурсов на всероссийском уровне </a:t>
                      </a: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6864" y="-1"/>
            <a:ext cx="12192000" cy="11737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0250" y="150125"/>
            <a:ext cx="8011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Проект «Школа </a:t>
            </a:r>
            <a:r>
              <a:rPr lang="ru-RU" sz="3200" b="1" dirty="0" err="1" smtClean="0">
                <a:solidFill>
                  <a:schemeClr val="bg1"/>
                </a:solidFill>
              </a:rPr>
              <a:t>Минпросвещения</a:t>
            </a:r>
            <a:r>
              <a:rPr lang="ru-RU" sz="3200" b="1" dirty="0" smtClean="0">
                <a:solidFill>
                  <a:schemeClr val="bg1"/>
                </a:solidFill>
              </a:rPr>
              <a:t>  России»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79699" y="940796"/>
            <a:ext cx="69214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Ключевое условие «Учитель. Школьная команда»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15" y="4963475"/>
            <a:ext cx="365760" cy="44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5561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9182" y="-65847"/>
            <a:ext cx="12192000" cy="8446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931" y="40456"/>
            <a:ext cx="8231624" cy="574516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Нормативная база реализация ИОМ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50675" y="836712"/>
            <a:ext cx="5413944" cy="2688299"/>
          </a:xfrm>
        </p:spPr>
        <p:txBody>
          <a:bodyPr>
            <a:normAutofit/>
          </a:bodyPr>
          <a:lstStyle/>
          <a:p>
            <a:pPr lvl="0" algn="just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rgbClr val="002060"/>
                </a:solidFill>
              </a:rPr>
              <a:t>Приказ </a:t>
            </a:r>
            <a:r>
              <a:rPr lang="ru-RU" sz="2000" i="1" dirty="0" smtClean="0">
                <a:solidFill>
                  <a:srgbClr val="002060"/>
                </a:solidFill>
              </a:rPr>
              <a:t>министерства образования Белгородской </a:t>
            </a:r>
            <a:r>
              <a:rPr lang="ru-RU" sz="2000" i="1" dirty="0">
                <a:solidFill>
                  <a:srgbClr val="002060"/>
                </a:solidFill>
              </a:rPr>
              <a:t>области </a:t>
            </a:r>
            <a:r>
              <a:rPr lang="ru-RU" sz="2000" i="1" dirty="0" smtClean="0">
                <a:solidFill>
                  <a:srgbClr val="002060"/>
                </a:solidFill>
              </a:rPr>
              <a:t> от </a:t>
            </a:r>
            <a:r>
              <a:rPr lang="ru-RU" sz="2000" i="1" dirty="0">
                <a:solidFill>
                  <a:srgbClr val="002060"/>
                </a:solidFill>
              </a:rPr>
              <a:t>31 мая 2023 г. № 1683 </a:t>
            </a:r>
            <a:r>
              <a:rPr lang="ru-RU" sz="2000" i="1" dirty="0" smtClean="0">
                <a:solidFill>
                  <a:srgbClr val="002060"/>
                </a:solidFill>
              </a:rPr>
              <a:t>«</a:t>
            </a:r>
            <a:r>
              <a:rPr lang="ru-RU" sz="2000" i="1" dirty="0">
                <a:solidFill>
                  <a:srgbClr val="002060"/>
                </a:solidFill>
              </a:rPr>
              <a:t>О формировании региональной с</a:t>
            </a:r>
            <a:r>
              <a:rPr lang="ru-RU" sz="2000" i="1" dirty="0" smtClean="0">
                <a:solidFill>
                  <a:srgbClr val="002060"/>
                </a:solidFill>
              </a:rPr>
              <a:t>истемы </a:t>
            </a:r>
            <a:r>
              <a:rPr lang="ru-RU" sz="2000" i="1" dirty="0">
                <a:solidFill>
                  <a:srgbClr val="002060"/>
                </a:solidFill>
              </a:rPr>
              <a:t>научно-методического </a:t>
            </a:r>
            <a:r>
              <a:rPr lang="ru-RU" sz="2000" i="1" dirty="0" smtClean="0">
                <a:solidFill>
                  <a:srgbClr val="002060"/>
                </a:solidFill>
              </a:rPr>
              <a:t>сопровождения педагогических работников </a:t>
            </a:r>
            <a:r>
              <a:rPr lang="ru-RU" sz="2000" i="1" dirty="0">
                <a:solidFill>
                  <a:srgbClr val="002060"/>
                </a:solidFill>
              </a:rPr>
              <a:t>и управленческих </a:t>
            </a:r>
            <a:r>
              <a:rPr lang="ru-RU" sz="2000" i="1" dirty="0" smtClean="0">
                <a:solidFill>
                  <a:srgbClr val="002060"/>
                </a:solidFill>
              </a:rPr>
              <a:t>кадров Белгородской </a:t>
            </a:r>
            <a:r>
              <a:rPr lang="ru-RU" sz="2000" i="1" dirty="0">
                <a:solidFill>
                  <a:srgbClr val="002060"/>
                </a:solidFill>
              </a:rPr>
              <a:t>обл</a:t>
            </a:r>
            <a:r>
              <a:rPr lang="ru-RU" sz="2000" dirty="0">
                <a:solidFill>
                  <a:srgbClr val="002060"/>
                </a:solidFill>
              </a:rPr>
              <a:t>асти»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04" y="885124"/>
            <a:ext cx="5065342" cy="51608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5" name="Прямоугольник 8">
            <a:extLst>
              <a:ext uri="{FF2B5EF4-FFF2-40B4-BE49-F238E27FC236}">
                <a16:creationId xmlns:a16="http://schemas.microsoft.com/office/drawing/2014/main" xmlns="" id="{7755FE3A-6449-45C2-800E-25894EE406B5}"/>
              </a:ext>
            </a:extLst>
          </p:cNvPr>
          <p:cNvSpPr txBox="1">
            <a:spLocks noGrp="1"/>
          </p:cNvSpPr>
          <p:nvPr/>
        </p:nvSpPr>
        <p:spPr>
          <a:xfrm>
            <a:off x="6523630" y="3248167"/>
            <a:ext cx="4899546" cy="279779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defRPr/>
            </a:pPr>
            <a:r>
              <a:rPr lang="ru-RU" b="1" dirty="0">
                <a:solidFill>
                  <a:srgbClr val="C00000"/>
                </a:solidFill>
              </a:rPr>
              <a:t>Выстраивание единой региональной системы профессионального развития педагогических работников и управленческих кадров, а также </a:t>
            </a:r>
            <a:r>
              <a:rPr lang="ru-RU" b="1" dirty="0" err="1">
                <a:solidFill>
                  <a:srgbClr val="C00000"/>
                </a:solidFill>
              </a:rPr>
              <a:t>тьюторское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i="1" dirty="0">
                <a:solidFill>
                  <a:srgbClr val="C00000"/>
                </a:solidFill>
              </a:rPr>
              <a:t>сопровождение их индивидуальных образовательных маршрутов, построенных на основе диагностики профессиональных дефицитов</a:t>
            </a:r>
          </a:p>
        </p:txBody>
      </p:sp>
    </p:spTree>
    <p:extLst>
      <p:ext uri="{BB962C8B-B14F-4D97-AF65-F5344CB8AC3E}">
        <p14:creationId xmlns:p14="http://schemas.microsoft.com/office/powerpoint/2010/main" val="153453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9785" y="685817"/>
            <a:ext cx="116822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Приказ Министерства просвещения Российской Федерации от 27.12.2023 № 1028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 и среднего общего образования» (Зарегистрирован 02.02.2024 № 77121)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380686" cy="74603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4848" y="3475898"/>
            <a:ext cx="4929052" cy="32019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11.10. </a:t>
            </a:r>
            <a:r>
              <a:rPr lang="ru-RU" b="1" dirty="0">
                <a:solidFill>
                  <a:srgbClr val="C0000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Физическая культура и основы безопасности жизнедеятельности</a:t>
            </a:r>
            <a:r>
              <a:rPr lang="ru-RU" b="1" dirty="0" smtClean="0">
                <a:solidFill>
                  <a:srgbClr val="C0000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.</a:t>
            </a:r>
          </a:p>
          <a:p>
            <a:pPr indent="457200" algn="just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r>
              <a:rPr lang="ru-RU" b="1" i="1" dirty="0">
                <a:solidFill>
                  <a:srgbClr val="00206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Изучение </a:t>
            </a:r>
            <a:r>
              <a:rPr lang="ru-RU" b="1" i="1" u="sng" dirty="0">
                <a:solidFill>
                  <a:srgbClr val="C0000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предметной области "Физическая культура и основы безопасности жизнедеятельности</a:t>
            </a:r>
            <a:r>
              <a:rPr lang="ru-RU" b="1" i="1" dirty="0">
                <a:solidFill>
                  <a:srgbClr val="C0000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" </a:t>
            </a:r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должно </a:t>
            </a:r>
            <a:r>
              <a:rPr lang="ru-RU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обеспечить…</a:t>
            </a:r>
          </a:p>
          <a:p>
            <a:endParaRPr lang="ru-RU" dirty="0" smtClean="0">
              <a:solidFill>
                <a:srgbClr val="002060"/>
              </a:solidFill>
              <a:cs typeface="Times New Roman CYR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  <a:cs typeface="Times New Roman CYR" panose="02020603050405020304" pitchFamily="18" charset="0"/>
            </a:endParaRPr>
          </a:p>
          <a:p>
            <a:endParaRPr lang="ru-RU" dirty="0" smtClean="0">
              <a:solidFill>
                <a:srgbClr val="002060"/>
              </a:solidFill>
              <a:cs typeface="Times New Roman CYR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  <a:cs typeface="Times New Roman CYR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2229" y="2148114"/>
            <a:ext cx="56170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Федеральный государственный </a:t>
            </a:r>
            <a:r>
              <a:rPr lang="ru-RU" b="1" dirty="0" smtClean="0">
                <a:solidFill>
                  <a:srgbClr val="002060"/>
                </a:solidFill>
              </a:rPr>
              <a:t>образовательный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стандарт основного </a:t>
            </a:r>
            <a:r>
              <a:rPr lang="ru-RU" b="1" dirty="0">
                <a:solidFill>
                  <a:srgbClr val="002060"/>
                </a:solidFill>
              </a:rPr>
              <a:t>общего </a:t>
            </a:r>
            <a:r>
              <a:rPr lang="ru-RU" b="1" dirty="0" smtClean="0">
                <a:solidFill>
                  <a:srgbClr val="002060"/>
                </a:solidFill>
              </a:rPr>
              <a:t>образования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(утв</a:t>
            </a:r>
            <a:r>
              <a:rPr lang="ru-RU" dirty="0">
                <a:solidFill>
                  <a:srgbClr val="002060"/>
                </a:solidFill>
              </a:rPr>
              <a:t>. приказом Министерства образования и науки </a:t>
            </a:r>
            <a:r>
              <a:rPr lang="ru-RU" dirty="0" smtClean="0">
                <a:solidFill>
                  <a:srgbClr val="002060"/>
                </a:solidFill>
              </a:rPr>
              <a:t>РФ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от </a:t>
            </a:r>
            <a:r>
              <a:rPr lang="ru-RU" dirty="0" smtClean="0">
                <a:solidFill>
                  <a:srgbClr val="002060"/>
                </a:solidFill>
              </a:rPr>
              <a:t>17 декабря </a:t>
            </a:r>
            <a:r>
              <a:rPr lang="ru-RU" b="1" dirty="0">
                <a:solidFill>
                  <a:srgbClr val="002060"/>
                </a:solidFill>
              </a:rPr>
              <a:t>2010 г. </a:t>
            </a:r>
            <a:r>
              <a:rPr lang="ru-RU" dirty="0" smtClean="0">
                <a:solidFill>
                  <a:srgbClr val="002060"/>
                </a:solidFill>
              </a:rPr>
              <a:t>N 1897 с изм. и </a:t>
            </a:r>
            <a:r>
              <a:rPr lang="ru-RU" dirty="0" err="1" smtClean="0">
                <a:solidFill>
                  <a:srgbClr val="002060"/>
                </a:solidFill>
              </a:rPr>
              <a:t>дополн</a:t>
            </a:r>
            <a:r>
              <a:rPr lang="ru-RU" dirty="0" smtClean="0">
                <a:solidFill>
                  <a:srgbClr val="002060"/>
                </a:solidFill>
              </a:rPr>
              <a:t>. 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496" y="1826915"/>
            <a:ext cx="4737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БЫЛО !!!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16762"/>
            <a:ext cx="491898" cy="6507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75862" y="1861689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Стало!!!!!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0" y="3475898"/>
            <a:ext cx="5738948" cy="33239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70C0"/>
                </a:solidFill>
              </a:rPr>
              <a:t>А</a:t>
            </a:r>
            <a:r>
              <a:rPr lang="ru-RU" sz="1600" dirty="0" smtClean="0">
                <a:solidFill>
                  <a:srgbClr val="0070C0"/>
                </a:solidFill>
              </a:rPr>
              <a:t>) </a:t>
            </a:r>
            <a:r>
              <a:rPr lang="ru-RU" sz="1600" b="1" dirty="0" smtClean="0">
                <a:solidFill>
                  <a:srgbClr val="0070C0"/>
                </a:solidFill>
              </a:rPr>
              <a:t>пункт 11.10 изложить в следующей редакции: 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«</a:t>
            </a:r>
            <a:r>
              <a:rPr lang="ru-RU" sz="1600" b="1" dirty="0" smtClean="0">
                <a:solidFill>
                  <a:srgbClr val="C00000"/>
                </a:solidFill>
              </a:rPr>
              <a:t>11.10. Основы безопасности и защиты Родины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</a:rPr>
              <a:t>Изучение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предметной области «Основы безопасности и защиты Родины»  должно обеспечить…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</a:rPr>
              <a:t>… Предметные результаты изучения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предметной области «Основы безопасности и защиты Родины» </a:t>
            </a:r>
            <a:r>
              <a:rPr lang="ru-RU" sz="1600" b="1" i="1" dirty="0" smtClean="0">
                <a:solidFill>
                  <a:srgbClr val="002060"/>
                </a:solidFill>
              </a:rPr>
              <a:t>должны отражать….</a:t>
            </a: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Б) дополнить пунктом 11.11 следующего содержания: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</a:rPr>
              <a:t>«</a:t>
            </a:r>
            <a:r>
              <a:rPr lang="ru-RU" sz="1600" b="1" i="1" dirty="0" smtClean="0">
                <a:solidFill>
                  <a:srgbClr val="C00000"/>
                </a:solidFill>
              </a:rPr>
              <a:t>11.11. Физическая культура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</a:rPr>
              <a:t>Изучение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предметной области «Физическая культура» должно обеспечить </a:t>
            </a:r>
            <a:r>
              <a:rPr lang="ru-RU" sz="1600" b="1" i="1" dirty="0" smtClean="0">
                <a:solidFill>
                  <a:srgbClr val="002060"/>
                </a:solidFill>
              </a:rPr>
              <a:t>: …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</a:rPr>
              <a:t>… Предметные результаты изучения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предметной области «Физическая культура»</a:t>
            </a:r>
            <a:r>
              <a:rPr lang="ru-RU" sz="1600" b="1" i="1" dirty="0" smtClean="0">
                <a:solidFill>
                  <a:srgbClr val="002060"/>
                </a:solidFill>
              </a:rPr>
              <a:t> должны отражать:…»</a:t>
            </a:r>
            <a:endParaRPr lang="ru-RU" sz="1600" b="1" i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01097" y="2271756"/>
            <a:ext cx="5046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27.12.2023 № 1028 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5329026" y="3718355"/>
            <a:ext cx="618308" cy="6317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329026" y="5344093"/>
            <a:ext cx="618308" cy="7276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116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Преподавание </a:t>
            </a:r>
            <a:r>
              <a:rPr lang="ru-RU" sz="2400" b="1" i="1" dirty="0">
                <a:solidFill>
                  <a:schemeClr val="bg1"/>
                </a:solidFill>
              </a:rPr>
              <a:t>предметной </a:t>
            </a:r>
            <a:r>
              <a:rPr lang="ru-RU" sz="2400" b="1" i="1" dirty="0" smtClean="0">
                <a:solidFill>
                  <a:schemeClr val="bg1"/>
                </a:solidFill>
              </a:rPr>
              <a:t>области «</a:t>
            </a:r>
            <a:r>
              <a:rPr lang="ru-RU" sz="2400" b="1" i="1" dirty="0">
                <a:solidFill>
                  <a:schemeClr val="bg1"/>
                </a:solidFill>
              </a:rPr>
              <a:t>Основы безопасности и защиты Родины»   </a:t>
            </a:r>
          </a:p>
        </p:txBody>
      </p:sp>
    </p:spTree>
    <p:extLst>
      <p:ext uri="{BB962C8B-B14F-4D97-AF65-F5344CB8AC3E}">
        <p14:creationId xmlns:p14="http://schemas.microsoft.com/office/powerpoint/2010/main" val="19557644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128" y="270425"/>
            <a:ext cx="10796057" cy="6401752"/>
          </a:xfrm>
        </p:spPr>
        <p:txBody>
          <a:bodyPr/>
          <a:lstStyle/>
          <a:p>
            <a:pPr lvl="0" algn="just" rtl="0">
              <a:defRPr/>
            </a:pPr>
            <a:r>
              <a:rPr lang="ru-RU" sz="2400" dirty="0">
                <a:solidFill>
                  <a:prstClr val="black"/>
                </a:solidFill>
                <a:highlight>
                  <a:srgbClr val="F0827C"/>
                </a:highlight>
                <a:latin typeface="Calibri"/>
                <a:cs typeface="Arial" panose="020B0604020202020204" pitchFamily="34" charset="0"/>
              </a:rPr>
              <a:t>Индивидуальный образовательный маршрут (ИОМ)</a:t>
            </a:r>
            <a:r>
              <a:rPr lang="ru-RU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– персональный путь педагогического работника по повышению уровня профессионального мастерства, реализуемый на основе диагностики профессиональных компетенций в рамках формального, неформального и </a:t>
            </a:r>
            <a:r>
              <a:rPr lang="ru-RU" sz="2400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информального</a:t>
            </a:r>
            <a:r>
              <a:rPr lang="ru-RU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образования</a:t>
            </a:r>
            <a:r>
              <a:rPr lang="ru-RU" sz="24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.</a:t>
            </a:r>
            <a:endParaRPr lang="ru-RU" sz="24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endParaRPr lang="ru-RU" dirty="0"/>
          </a:p>
        </p:txBody>
      </p:sp>
      <p:grpSp>
        <p:nvGrpSpPr>
          <p:cNvPr id="4" name="Группа 7">
            <a:extLst>
              <a:ext uri="{FF2B5EF4-FFF2-40B4-BE49-F238E27FC236}">
                <a16:creationId xmlns="" xmlns:a16="http://schemas.microsoft.com/office/drawing/2014/main" id="{5E8DD9AB-812D-4C53-B4D8-C7205D2F5B86}"/>
              </a:ext>
            </a:extLst>
          </p:cNvPr>
          <p:cNvGrpSpPr/>
          <p:nvPr/>
        </p:nvGrpSpPr>
        <p:grpSpPr>
          <a:xfrm>
            <a:off x="-12699" y="6218389"/>
            <a:ext cx="12204700" cy="685800"/>
            <a:chOff x="0" y="5911815"/>
            <a:chExt cx="12192000" cy="946185"/>
          </a:xfrm>
        </p:grpSpPr>
        <p:cxnSp>
          <p:nvCxnSpPr>
            <p:cNvPr id="5" name="Прямая соединительная линия 4">
              <a:extLst>
                <a:ext uri="{FF2B5EF4-FFF2-40B4-BE49-F238E27FC236}">
                  <a16:creationId xmlns="" xmlns:a16="http://schemas.microsoft.com/office/drawing/2014/main" id="{55CEA3A0-FB01-4963-963D-B0C5F1459854}"/>
                </a:ext>
              </a:extLst>
            </p:cNvPr>
            <p:cNvCxnSpPr/>
            <p:nvPr/>
          </p:nvCxnSpPr>
          <p:spPr>
            <a:xfrm>
              <a:off x="0" y="5911815"/>
              <a:ext cx="1219199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Прямоугольник 5">
              <a:extLst>
                <a:ext uri="{FF2B5EF4-FFF2-40B4-BE49-F238E27FC236}">
                  <a16:creationId xmlns="" xmlns:a16="http://schemas.microsoft.com/office/drawing/2014/main" id="{12576CF1-4BEA-48DE-89D9-620EA50A9461}"/>
                </a:ext>
              </a:extLst>
            </p:cNvPr>
            <p:cNvSpPr/>
            <p:nvPr/>
          </p:nvSpPr>
          <p:spPr>
            <a:xfrm>
              <a:off x="0" y="5949789"/>
              <a:ext cx="12192000" cy="90821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b="10304"/>
          <a:stretch/>
        </p:blipFill>
        <p:spPr>
          <a:xfrm>
            <a:off x="1783337" y="2006221"/>
            <a:ext cx="8275063" cy="418464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8816271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>
            <a:extLst>
              <a:ext uri="{FF2B5EF4-FFF2-40B4-BE49-F238E27FC236}">
                <a16:creationId xmlns="" xmlns:a16="http://schemas.microsoft.com/office/drawing/2014/main" id="{5E8DD9AB-812D-4C53-B4D8-C7205D2F5B86}"/>
              </a:ext>
            </a:extLst>
          </p:cNvPr>
          <p:cNvGrpSpPr/>
          <p:nvPr/>
        </p:nvGrpSpPr>
        <p:grpSpPr>
          <a:xfrm>
            <a:off x="-12699" y="6218389"/>
            <a:ext cx="12204700" cy="685800"/>
            <a:chOff x="0" y="5911815"/>
            <a:chExt cx="12192000" cy="946185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="" xmlns:a16="http://schemas.microsoft.com/office/drawing/2014/main" id="{55CEA3A0-FB01-4963-963D-B0C5F1459854}"/>
                </a:ext>
              </a:extLst>
            </p:cNvPr>
            <p:cNvCxnSpPr/>
            <p:nvPr/>
          </p:nvCxnSpPr>
          <p:spPr>
            <a:xfrm>
              <a:off x="0" y="5911815"/>
              <a:ext cx="1219199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12576CF1-4BEA-48DE-89D9-620EA50A9461}"/>
                </a:ext>
              </a:extLst>
            </p:cNvPr>
            <p:cNvSpPr/>
            <p:nvPr/>
          </p:nvSpPr>
          <p:spPr>
            <a:xfrm>
              <a:off x="0" y="5949789"/>
              <a:ext cx="12192000" cy="90821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3330414" y="285729"/>
            <a:ext cx="72780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УРОВНИ СФОРМИРОВАННОСТИ КОМПЕТЕНЦИЙ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330414" y="571481"/>
            <a:ext cx="81421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AC3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b="1" dirty="0">
              <a:solidFill>
                <a:srgbClr val="FAC3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6212" y="1724904"/>
            <a:ext cx="2332534" cy="571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46567" y="1707992"/>
            <a:ext cx="224265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7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минимальный</a:t>
            </a:r>
            <a:endParaRPr lang="ru-RU" sz="1867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69956" y="2619369"/>
            <a:ext cx="1619261" cy="57150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333467" y="2671513"/>
            <a:ext cx="118814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67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средний</a:t>
            </a:r>
            <a:endParaRPr lang="ru-RU" sz="1867" b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38216" y="3528769"/>
            <a:ext cx="1619261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333467" y="3624020"/>
            <a:ext cx="123142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67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высокий</a:t>
            </a:r>
            <a:endParaRPr lang="ru-RU" sz="1867" b="1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333467" y="4547160"/>
            <a:ext cx="131478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67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Критерии</a:t>
            </a:r>
            <a:endParaRPr lang="ru-RU" sz="1867" b="1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864085" y="1142984"/>
            <a:ext cx="4946955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7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238480" y="2642147"/>
            <a:ext cx="621789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7" dirty="0">
                <a:latin typeface="Arial" pitchFamily="34" charset="0"/>
                <a:cs typeface="Arial" pitchFamily="34" charset="0"/>
              </a:rPr>
              <a:t>61-80 % выполнения диагностических заданий</a:t>
            </a:r>
            <a:endParaRPr lang="ru-RU" sz="1867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238480" y="3624021"/>
            <a:ext cx="573784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7" dirty="0">
                <a:latin typeface="Arial" pitchFamily="34" charset="0"/>
                <a:cs typeface="Arial" pitchFamily="34" charset="0"/>
              </a:rPr>
              <a:t>81-100 % выполнения диагностических заданий</a:t>
            </a:r>
            <a:endParaRPr lang="ru-RU" sz="1867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238480" y="4381507"/>
            <a:ext cx="8763061" cy="1528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867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867" i="1" dirty="0">
                <a:latin typeface="Arial" pitchFamily="34" charset="0"/>
                <a:cs typeface="Arial" pitchFamily="34" charset="0"/>
              </a:rPr>
              <a:t>В соответствии с Методическими рекомендациями по порядку и формам диагностики профессиональных дефицитов педагогических работников и управленческих кадров ОУ с возможностью получения индивидуального плана, утвержденного распоряжением Министерства просвещения РФ от 27.08.2021 № Р-201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>
            <a:off x="2714602" y="1957133"/>
            <a:ext cx="856197" cy="1059"/>
          </a:xfrm>
          <a:prstGeom prst="straightConnector1">
            <a:avLst/>
          </a:prstGeom>
          <a:ln w="127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2714602" y="2908581"/>
            <a:ext cx="856197" cy="1059"/>
          </a:xfrm>
          <a:prstGeom prst="straightConnector1">
            <a:avLst/>
          </a:prstGeom>
          <a:ln w="127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2714602" y="3861088"/>
            <a:ext cx="856197" cy="1059"/>
          </a:xfrm>
          <a:prstGeom prst="straightConnector1">
            <a:avLst/>
          </a:prstGeom>
          <a:ln w="12700">
            <a:solidFill>
              <a:schemeClr val="accent3">
                <a:lumMod val="7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2714602" y="4813595"/>
            <a:ext cx="856197" cy="1059"/>
          </a:xfrm>
          <a:prstGeom prst="straightConnector1">
            <a:avLst/>
          </a:prstGeom>
          <a:ln w="12700">
            <a:solidFill>
              <a:srgbClr val="FAC3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3047979" y="285728"/>
            <a:ext cx="95251" cy="762005"/>
          </a:xfrm>
          <a:prstGeom prst="rect">
            <a:avLst/>
          </a:prstGeom>
          <a:solidFill>
            <a:srgbClr val="FAC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76211" y="5334013"/>
            <a:ext cx="11239579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67" i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467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67" b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59079" y="1704008"/>
            <a:ext cx="727401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33" dirty="0"/>
              <a:t>Менее 60 % выполнения диагностических заданий</a:t>
            </a:r>
          </a:p>
        </p:txBody>
      </p:sp>
    </p:spTree>
    <p:extLst>
      <p:ext uri="{BB962C8B-B14F-4D97-AF65-F5344CB8AC3E}">
        <p14:creationId xmlns:p14="http://schemas.microsoft.com/office/powerpoint/2010/main" val="30634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34925" t="18541" r="24777" b="5672"/>
          <a:stretch/>
        </p:blipFill>
        <p:spPr>
          <a:xfrm>
            <a:off x="7019498" y="174172"/>
            <a:ext cx="4913196" cy="624114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264322"/>
            <a:ext cx="12192000" cy="739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l="20388" t="13731" r="11031" b="21990"/>
          <a:stretch/>
        </p:blipFill>
        <p:spPr>
          <a:xfrm>
            <a:off x="46630" y="44945"/>
            <a:ext cx="4408227" cy="432634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/>
          <a:srcRect l="40964" t="38913" r="45045" b="25475"/>
          <a:stretch/>
        </p:blipFill>
        <p:spPr>
          <a:xfrm>
            <a:off x="3769056" y="938874"/>
            <a:ext cx="3466532" cy="350747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59307" y="4568589"/>
            <a:ext cx="650088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</a:rPr>
              <a:t>21 </a:t>
            </a:r>
            <a:r>
              <a:rPr lang="ru-RU" sz="2000" b="1" dirty="0" smtClean="0">
                <a:solidFill>
                  <a:srgbClr val="C00000"/>
                </a:solidFill>
              </a:rPr>
              <a:t>вариант </a:t>
            </a:r>
            <a:r>
              <a:rPr lang="ru-RU" sz="2000" b="1" dirty="0">
                <a:solidFill>
                  <a:srgbClr val="C00000"/>
                </a:solidFill>
              </a:rPr>
              <a:t>самодиагностики </a:t>
            </a:r>
            <a:r>
              <a:rPr lang="ru-RU" sz="2000" dirty="0">
                <a:solidFill>
                  <a:srgbClr val="C00000"/>
                </a:solidFill>
              </a:rPr>
              <a:t>в зависимости от реализуемых </a:t>
            </a:r>
            <a:r>
              <a:rPr lang="ru-RU" sz="2000" dirty="0" smtClean="0">
                <a:solidFill>
                  <a:srgbClr val="C00000"/>
                </a:solidFill>
              </a:rPr>
              <a:t> общеобразовательной </a:t>
            </a:r>
            <a:r>
              <a:rPr lang="ru-RU" sz="2000" dirty="0">
                <a:solidFill>
                  <a:srgbClr val="C00000"/>
                </a:solidFill>
              </a:rPr>
              <a:t>организацией программ общего образования, наличия либо </a:t>
            </a:r>
            <a:r>
              <a:rPr lang="ru-RU" sz="2000" dirty="0" smtClean="0">
                <a:solidFill>
                  <a:srgbClr val="C00000"/>
                </a:solidFill>
              </a:rPr>
              <a:t> отсутствия </a:t>
            </a:r>
            <a:r>
              <a:rPr lang="ru-RU" sz="2000" dirty="0">
                <a:solidFill>
                  <a:srgbClr val="C00000"/>
                </a:solidFill>
              </a:rPr>
              <a:t>обучающихся с ограниченными возможностями здоровья, инвалидов </a:t>
            </a:r>
          </a:p>
        </p:txBody>
      </p:sp>
    </p:spTree>
    <p:extLst>
      <p:ext uri="{BB962C8B-B14F-4D97-AF65-F5344CB8AC3E}">
        <p14:creationId xmlns:p14="http://schemas.microsoft.com/office/powerpoint/2010/main" val="15065341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526340"/>
              </p:ext>
            </p:extLst>
          </p:nvPr>
        </p:nvGraphicFramePr>
        <p:xfrm>
          <a:off x="227461" y="100539"/>
          <a:ext cx="11823512" cy="658368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846741"/>
                <a:gridCol w="1976771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700" b="0" dirty="0" smtClean="0"/>
                        <a:t>Критерии и показатели самодиагностики образовательной организации, осуществляющей образовательную деятельность по программам: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700" dirty="0" smtClean="0"/>
                        <a:t>начального общего образования;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700" dirty="0" smtClean="0"/>
                        <a:t> основного общего образования;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700" dirty="0" smtClean="0"/>
                        <a:t>среднего общего образования.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700" b="0" dirty="0" smtClean="0"/>
                        <a:t>В образовательной организации </a:t>
                      </a:r>
                      <a:r>
                        <a:rPr lang="ru-RU" sz="1700" dirty="0" smtClean="0"/>
                        <a:t>обучаются лица с ограниченными возможностями здоровья, с инвалидностью.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Приложение №1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Критерии и показатели самодиагностики образовательной организации, </a:t>
                      </a:r>
                    </a:p>
                    <a:p>
                      <a:r>
                        <a:rPr lang="ru-RU" sz="1700" dirty="0" smtClean="0"/>
                        <a:t>осуществляющей образовательную деятельность по программам:</a:t>
                      </a:r>
                    </a:p>
                    <a:p>
                      <a:r>
                        <a:rPr lang="ru-RU" sz="1700" dirty="0" smtClean="0"/>
                        <a:t>- </a:t>
                      </a:r>
                      <a:r>
                        <a:rPr lang="ru-RU" sz="1700" b="1" dirty="0" smtClean="0"/>
                        <a:t>начального общего образования;</a:t>
                      </a:r>
                    </a:p>
                    <a:p>
                      <a:r>
                        <a:rPr lang="ru-RU" sz="1700" b="1" dirty="0" smtClean="0"/>
                        <a:t>- основного общего образования;</a:t>
                      </a:r>
                    </a:p>
                    <a:p>
                      <a:r>
                        <a:rPr lang="ru-RU" sz="1700" b="1" dirty="0" smtClean="0"/>
                        <a:t>- среднего общего образования.</a:t>
                      </a:r>
                    </a:p>
                    <a:p>
                      <a:r>
                        <a:rPr lang="ru-RU" sz="1700" dirty="0" smtClean="0"/>
                        <a:t>В образовательной организации </a:t>
                      </a:r>
                      <a:r>
                        <a:rPr lang="ru-RU" sz="1700" b="1" dirty="0" smtClean="0"/>
                        <a:t>отсутствуют лица с ограниченными </a:t>
                      </a:r>
                      <a:r>
                        <a:rPr lang="ru-RU" sz="1700" b="1" baseline="0" dirty="0" smtClean="0"/>
                        <a:t> </a:t>
                      </a:r>
                      <a:r>
                        <a:rPr lang="ru-RU" sz="1700" dirty="0" smtClean="0"/>
                        <a:t>возможностями здоровья, с инвалидностью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Приложение №2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Критерии и показатели самодиагностики образовательной организации, осуществляющей образовательную деятельность по программе: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700" b="1" dirty="0" smtClean="0"/>
                        <a:t>начального общего образования;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700" dirty="0" smtClean="0"/>
                        <a:t>В</a:t>
                      </a:r>
                      <a:r>
                        <a:rPr lang="ru-RU" sz="1700" baseline="0" dirty="0" smtClean="0"/>
                        <a:t> </a:t>
                      </a:r>
                      <a:r>
                        <a:rPr lang="ru-RU" sz="1700" dirty="0" smtClean="0"/>
                        <a:t>образовательной организации </a:t>
                      </a:r>
                      <a:r>
                        <a:rPr lang="ru-RU" sz="1700" b="1" dirty="0" smtClean="0"/>
                        <a:t>обучаются обучающиеся с ограниченными возможностями здоровья, с инвалидностью</a:t>
                      </a:r>
                      <a:endParaRPr lang="ru-RU" sz="1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Приложение №3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Критерии и показатели самодиагностики образовательной организации, осуществляющей образовательную деятельность по программе:</a:t>
                      </a:r>
                    </a:p>
                    <a:p>
                      <a:r>
                        <a:rPr lang="ru-RU" sz="1700" dirty="0" smtClean="0"/>
                        <a:t> - </a:t>
                      </a:r>
                      <a:r>
                        <a:rPr lang="ru-RU" sz="1700" b="1" dirty="0" smtClean="0"/>
                        <a:t>начального общего образования; </a:t>
                      </a:r>
                    </a:p>
                    <a:p>
                      <a:r>
                        <a:rPr lang="ru-RU" sz="1700" dirty="0" smtClean="0"/>
                        <a:t>В образовательной организации </a:t>
                      </a:r>
                      <a:r>
                        <a:rPr lang="ru-RU" sz="1700" b="1" dirty="0" smtClean="0"/>
                        <a:t>отсутствуют обучающиеся с ограниченными возможностями здоровья, с инвалидностью.</a:t>
                      </a:r>
                      <a:endParaRPr lang="ru-RU" sz="1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Приложение №4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4614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478098"/>
              </p:ext>
            </p:extLst>
          </p:nvPr>
        </p:nvGraphicFramePr>
        <p:xfrm>
          <a:off x="240460" y="182880"/>
          <a:ext cx="11723427" cy="64008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826388"/>
                <a:gridCol w="189703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Критерии и показатели самодиагностики образовательной организации, </a:t>
                      </a:r>
                      <a:r>
                        <a:rPr lang="ru-RU" b="0" baseline="0" dirty="0" smtClean="0"/>
                        <a:t> </a:t>
                      </a:r>
                      <a:r>
                        <a:rPr lang="ru-RU" b="0" dirty="0" smtClean="0"/>
                        <a:t>осуществляющей образовательную деятельность по программам</a:t>
                      </a:r>
                      <a:r>
                        <a:rPr lang="ru-RU" dirty="0" smtClean="0"/>
                        <a:t>:</a:t>
                      </a:r>
                    </a:p>
                    <a:p>
                      <a:r>
                        <a:rPr lang="ru-RU" dirty="0" smtClean="0"/>
                        <a:t>- начального общего образования;</a:t>
                      </a:r>
                    </a:p>
                    <a:p>
                      <a:r>
                        <a:rPr lang="ru-RU" dirty="0" smtClean="0"/>
                        <a:t>- основного общего образования.</a:t>
                      </a:r>
                    </a:p>
                    <a:p>
                      <a:r>
                        <a:rPr lang="ru-RU" b="0" dirty="0" smtClean="0"/>
                        <a:t>В образовательной организации </a:t>
                      </a:r>
                      <a:r>
                        <a:rPr lang="ru-RU" dirty="0" smtClean="0"/>
                        <a:t>обучаются лица с ограниченными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возможностями здоровья, с инвалидностью.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Приложений №5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 и показатели самодиагностики образовательной организации, осуществляющей образовательную деятельность по программам: </a:t>
                      </a:r>
                    </a:p>
                    <a:p>
                      <a:r>
                        <a:rPr lang="ru-RU" b="1" dirty="0" smtClean="0"/>
                        <a:t>- начального общего образования;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="1" dirty="0" smtClean="0"/>
                        <a:t>основного общего образования.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dirty="0" smtClean="0"/>
                        <a:t> В образовательной организации </a:t>
                      </a:r>
                      <a:r>
                        <a:rPr lang="ru-RU" b="1" dirty="0" smtClean="0"/>
                        <a:t>отсутствуют обучающиеся с ограниченными возможностями здоровья, с инвалидностью.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 и показатели самодиагностики образовательной организации, осуществляющей образовательную деятельность по программе:</a:t>
                      </a:r>
                    </a:p>
                    <a:p>
                      <a:r>
                        <a:rPr lang="ru-RU" dirty="0" smtClean="0"/>
                        <a:t> - </a:t>
                      </a:r>
                      <a:r>
                        <a:rPr lang="ru-RU" b="1" dirty="0" smtClean="0"/>
                        <a:t>основного общего образования.</a:t>
                      </a:r>
                    </a:p>
                    <a:p>
                      <a:r>
                        <a:rPr lang="ru-RU" dirty="0" smtClean="0"/>
                        <a:t> В образовательной организации </a:t>
                      </a:r>
                      <a:r>
                        <a:rPr lang="ru-RU" b="1" dirty="0" smtClean="0"/>
                        <a:t>обучаются</a:t>
                      </a:r>
                      <a:r>
                        <a:rPr lang="ru-RU" dirty="0" smtClean="0"/>
                        <a:t> </a:t>
                      </a:r>
                      <a:r>
                        <a:rPr lang="ru-RU" b="1" dirty="0" smtClean="0"/>
                        <a:t>лица с ограниченными возможностями здоровья, с инвалидностью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 и показатели самодиагностики образовательной организации,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осуществляющей образовательную деятельность по программе:</a:t>
                      </a:r>
                    </a:p>
                    <a:p>
                      <a:r>
                        <a:rPr lang="ru-RU" dirty="0" smtClean="0"/>
                        <a:t>- </a:t>
                      </a:r>
                      <a:r>
                        <a:rPr lang="ru-RU" b="1" dirty="0" smtClean="0"/>
                        <a:t>основного общего образования.</a:t>
                      </a:r>
                    </a:p>
                    <a:p>
                      <a:r>
                        <a:rPr lang="ru-RU" dirty="0" smtClean="0"/>
                        <a:t>В образовательной организации </a:t>
                      </a:r>
                      <a:r>
                        <a:rPr lang="ru-RU" b="1" dirty="0" smtClean="0"/>
                        <a:t>отсутствуют обучающиеся с </a:t>
                      </a:r>
                      <a:r>
                        <a:rPr lang="ru-RU" b="1" baseline="0" dirty="0" smtClean="0"/>
                        <a:t>  </a:t>
                      </a:r>
                      <a:r>
                        <a:rPr lang="ru-RU" b="1" dirty="0" smtClean="0"/>
                        <a:t>ограниченными возможностями здоровья, с инвалидностью.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№8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08702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101850"/>
              </p:ext>
            </p:extLst>
          </p:nvPr>
        </p:nvGraphicFramePr>
        <p:xfrm>
          <a:off x="203201" y="256852"/>
          <a:ext cx="11765886" cy="64008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710056"/>
                <a:gridCol w="2055830"/>
              </a:tblGrid>
              <a:tr h="1731694">
                <a:tc>
                  <a:txBody>
                    <a:bodyPr/>
                    <a:lstStyle/>
                    <a:p>
                      <a:pPr algn="just"/>
                      <a:r>
                        <a:rPr lang="ru-RU" b="0" dirty="0" smtClean="0"/>
                        <a:t>Критерии и показатели самодиагностики образовательной организации, </a:t>
                      </a:r>
                      <a:r>
                        <a:rPr lang="ru-RU" b="0" baseline="0" dirty="0" smtClean="0"/>
                        <a:t> </a:t>
                      </a:r>
                      <a:r>
                        <a:rPr lang="ru-RU" b="0" dirty="0" smtClean="0"/>
                        <a:t>осуществляющей образовательную деятельность по программам:</a:t>
                      </a:r>
                    </a:p>
                    <a:p>
                      <a:pPr algn="just"/>
                      <a:r>
                        <a:rPr lang="ru-RU" dirty="0" smtClean="0"/>
                        <a:t>- основного общего образования;</a:t>
                      </a:r>
                    </a:p>
                    <a:p>
                      <a:pPr algn="just"/>
                      <a:r>
                        <a:rPr lang="ru-RU" dirty="0" smtClean="0"/>
                        <a:t>- среднего общего образования.</a:t>
                      </a:r>
                    </a:p>
                    <a:p>
                      <a:pPr algn="just"/>
                      <a:r>
                        <a:rPr lang="ru-RU" b="0" dirty="0" smtClean="0"/>
                        <a:t>В образовательной организации </a:t>
                      </a:r>
                      <a:r>
                        <a:rPr lang="ru-RU" dirty="0" smtClean="0"/>
                        <a:t>обучаются лица с ограниченными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возможностями здоровья, с инвалидностью.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Приложение №9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731694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Критерии и показатели самодиагностики образовательной организации,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осуществляющей образовательную деятельность по программам:</a:t>
                      </a:r>
                    </a:p>
                    <a:p>
                      <a:pPr algn="just"/>
                      <a:r>
                        <a:rPr lang="ru-RU" dirty="0" smtClean="0"/>
                        <a:t>- </a:t>
                      </a:r>
                      <a:r>
                        <a:rPr lang="ru-RU" b="1" dirty="0" smtClean="0"/>
                        <a:t>основного общего образования;</a:t>
                      </a:r>
                    </a:p>
                    <a:p>
                      <a:pPr algn="just"/>
                      <a:r>
                        <a:rPr lang="ru-RU" b="1" dirty="0" smtClean="0"/>
                        <a:t>- среднего общего образования</a:t>
                      </a:r>
                      <a:r>
                        <a:rPr lang="ru-RU" dirty="0" smtClean="0"/>
                        <a:t>.</a:t>
                      </a:r>
                    </a:p>
                    <a:p>
                      <a:pPr algn="just"/>
                      <a:r>
                        <a:rPr lang="ru-RU" dirty="0" smtClean="0"/>
                        <a:t>В образовательной организации </a:t>
                      </a:r>
                      <a:r>
                        <a:rPr lang="ru-RU" b="1" dirty="0" smtClean="0"/>
                        <a:t>отсутствуют</a:t>
                      </a:r>
                      <a:r>
                        <a:rPr lang="ru-RU" dirty="0" smtClean="0"/>
                        <a:t> </a:t>
                      </a:r>
                      <a:r>
                        <a:rPr lang="ru-RU" b="1" dirty="0" smtClean="0"/>
                        <a:t>обучающиеся</a:t>
                      </a:r>
                      <a:r>
                        <a:rPr lang="ru-RU" dirty="0" smtClean="0"/>
                        <a:t> с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="1" dirty="0" smtClean="0"/>
                        <a:t>ограниченными</a:t>
                      </a:r>
                      <a:r>
                        <a:rPr lang="ru-RU" dirty="0" smtClean="0"/>
                        <a:t> </a:t>
                      </a:r>
                      <a:r>
                        <a:rPr lang="ru-RU" b="1" dirty="0" smtClean="0"/>
                        <a:t>возможностями</a:t>
                      </a:r>
                      <a:r>
                        <a:rPr lang="ru-RU" dirty="0" smtClean="0"/>
                        <a:t> </a:t>
                      </a:r>
                      <a:r>
                        <a:rPr lang="ru-RU" b="1" dirty="0" smtClean="0"/>
                        <a:t>здоровья</a:t>
                      </a:r>
                      <a:r>
                        <a:rPr lang="ru-RU" dirty="0" smtClean="0"/>
                        <a:t>, с </a:t>
                      </a:r>
                      <a:r>
                        <a:rPr lang="ru-RU" b="1" dirty="0" smtClean="0"/>
                        <a:t>инвалидностью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№10</a:t>
                      </a:r>
                      <a:endParaRPr lang="ru-RU" dirty="0"/>
                    </a:p>
                  </a:txBody>
                  <a:tcPr/>
                </a:tc>
              </a:tr>
              <a:tr h="1458269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Критерии и показатели самодиагностики образовательной организации, осуществляющей образовательную деятельность по программе: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b="1" dirty="0" smtClean="0"/>
                        <a:t>среднего общего образования.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dirty="0" smtClean="0"/>
                        <a:t>В образовательной организации </a:t>
                      </a:r>
                      <a:r>
                        <a:rPr lang="ru-RU" b="1" dirty="0" smtClean="0"/>
                        <a:t>обучаются лица с ограниченными возможностями здоровья, с инвалидностью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№11</a:t>
                      </a:r>
                      <a:endParaRPr lang="ru-RU" dirty="0"/>
                    </a:p>
                  </a:txBody>
                  <a:tcPr/>
                </a:tc>
              </a:tr>
              <a:tr h="369631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Критерии и показатели самодиагностики образовательной организации, осуществляющей образовательную деятельность по программе: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b="1" dirty="0" smtClean="0"/>
                        <a:t>среднего общего образования. </a:t>
                      </a:r>
                    </a:p>
                    <a:p>
                      <a:pPr marL="285750" indent="-285750" algn="just">
                        <a:buFontTx/>
                        <a:buNone/>
                      </a:pPr>
                      <a:r>
                        <a:rPr lang="ru-RU" dirty="0" smtClean="0"/>
                        <a:t>В образовательной организации </a:t>
                      </a:r>
                      <a:r>
                        <a:rPr lang="ru-RU" b="1" dirty="0" smtClean="0"/>
                        <a:t>отсутствуют обучающиеся с ограниченными возможностями здоровья, с инвалидностью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 12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34337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193754"/>
              </p:ext>
            </p:extLst>
          </p:nvPr>
        </p:nvGraphicFramePr>
        <p:xfrm>
          <a:off x="261257" y="256852"/>
          <a:ext cx="11707829" cy="64008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579429"/>
                <a:gridCol w="2128400"/>
              </a:tblGrid>
              <a:tr h="1731694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Критерии и показатели самодиагностики образовательной организации, осуществляющей образовательную деятельность по программам: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начального общего образования;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среднего общего образования. </a:t>
                      </a:r>
                    </a:p>
                    <a:p>
                      <a:pPr marL="285750" indent="-285750">
                        <a:buFontTx/>
                        <a:buNone/>
                      </a:pPr>
                      <a:r>
                        <a:rPr lang="ru-RU" b="0" dirty="0" smtClean="0"/>
                        <a:t>В образовательной организации </a:t>
                      </a:r>
                      <a:r>
                        <a:rPr lang="ru-RU" b="1" dirty="0" smtClean="0"/>
                        <a:t>обучаются</a:t>
                      </a:r>
                      <a:r>
                        <a:rPr lang="ru-RU" b="1" baseline="0" dirty="0" smtClean="0"/>
                        <a:t> лица </a:t>
                      </a:r>
                      <a:r>
                        <a:rPr lang="ru-RU" b="1" dirty="0" smtClean="0"/>
                        <a:t>с ограниченными возможностями здоровья, с инвалидностью.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Приложение № 13 </a:t>
                      </a:r>
                      <a:endParaRPr lang="ru-RU" b="0" dirty="0"/>
                    </a:p>
                  </a:txBody>
                  <a:tcPr/>
                </a:tc>
              </a:tr>
              <a:tr h="1731694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 и показатели самодиагностики образовательной организации, осуществляющей образовательную деятельность по программам: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="1" dirty="0" smtClean="0"/>
                        <a:t>начального общего образования;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="1" dirty="0" smtClean="0"/>
                        <a:t> среднего общего образования.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dirty="0" smtClean="0"/>
                        <a:t>В образовательной организации </a:t>
                      </a:r>
                      <a:r>
                        <a:rPr lang="ru-RU" b="1" dirty="0" smtClean="0"/>
                        <a:t>отсутствуют обучающиеся с ограниченными возможностями здоровья, с инвалидностью.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 14 </a:t>
                      </a:r>
                      <a:endParaRPr lang="ru-RU" dirty="0"/>
                    </a:p>
                  </a:txBody>
                  <a:tcPr/>
                </a:tc>
              </a:tr>
              <a:tr h="1458269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 и показатели самодиагностики </a:t>
                      </a:r>
                      <a:r>
                        <a:rPr lang="ru-RU" b="1" dirty="0" smtClean="0"/>
                        <a:t>коррекционной образовательной организации, </a:t>
                      </a:r>
                      <a:r>
                        <a:rPr lang="ru-RU" dirty="0" smtClean="0"/>
                        <a:t>осуществляющей образовательную деятельность по программам: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="1" dirty="0" smtClean="0"/>
                        <a:t>начального общего образования;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="1" dirty="0" smtClean="0"/>
                        <a:t>основного общего образования;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="1" dirty="0" smtClean="0"/>
                        <a:t> среднего общего образования.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 15 </a:t>
                      </a:r>
                      <a:endParaRPr lang="ru-RU" dirty="0"/>
                    </a:p>
                  </a:txBody>
                  <a:tcPr/>
                </a:tc>
              </a:tr>
              <a:tr h="369631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 и показатели самодиагностики </a:t>
                      </a:r>
                      <a:r>
                        <a:rPr lang="ru-RU" b="1" dirty="0" smtClean="0"/>
                        <a:t>коррекционной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образовательной организации</a:t>
                      </a:r>
                      <a:r>
                        <a:rPr lang="ru-RU" dirty="0" smtClean="0"/>
                        <a:t>, осуществляющей образовательную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деятельность по программам:</a:t>
                      </a:r>
                    </a:p>
                    <a:p>
                      <a:r>
                        <a:rPr lang="ru-RU" dirty="0" smtClean="0"/>
                        <a:t>- </a:t>
                      </a:r>
                      <a:r>
                        <a:rPr lang="ru-RU" b="1" dirty="0" smtClean="0"/>
                        <a:t>начального общего образования;</a:t>
                      </a:r>
                    </a:p>
                    <a:p>
                      <a:r>
                        <a:rPr lang="ru-RU" b="1" dirty="0" smtClean="0"/>
                        <a:t>- основного общего образования;</a:t>
                      </a:r>
                    </a:p>
                    <a:p>
                      <a:r>
                        <a:rPr lang="ru-RU" b="1" dirty="0" smtClean="0"/>
                        <a:t>- среднего общего образования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№16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0890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033254"/>
              </p:ext>
            </p:extLst>
          </p:nvPr>
        </p:nvGraphicFramePr>
        <p:xfrm>
          <a:off x="288334" y="274320"/>
          <a:ext cx="11497266" cy="6309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327461"/>
                <a:gridCol w="2169805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b="0" dirty="0" smtClean="0"/>
                        <a:t>Критерии и показатели самодиагностики </a:t>
                      </a:r>
                      <a:r>
                        <a:rPr lang="ru-RU" dirty="0" smtClean="0"/>
                        <a:t>коррекционной образовательной </a:t>
                      </a:r>
                      <a:r>
                        <a:rPr lang="ru-RU" b="1" dirty="0" smtClean="0"/>
                        <a:t>организации</a:t>
                      </a:r>
                      <a:r>
                        <a:rPr lang="ru-RU" b="0" dirty="0" smtClean="0"/>
                        <a:t>, осуществляющей образовательную деятельность по программе</a:t>
                      </a:r>
                      <a:r>
                        <a:rPr lang="ru-RU" dirty="0" smtClean="0"/>
                        <a:t>: </a:t>
                      </a:r>
                    </a:p>
                    <a:p>
                      <a:pPr algn="just"/>
                      <a:r>
                        <a:rPr lang="ru-RU" dirty="0" smtClean="0"/>
                        <a:t>- начального общего образования.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Приложение № 16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Критерии и показатели самодиагностики </a:t>
                      </a:r>
                      <a:r>
                        <a:rPr lang="ru-RU" b="1" dirty="0" smtClean="0"/>
                        <a:t>коррекционной образовательной </a:t>
                      </a:r>
                      <a:r>
                        <a:rPr lang="ru-RU" dirty="0" smtClean="0"/>
                        <a:t>организации, осуществляющей образовательную деятельность по программам:</a:t>
                      </a:r>
                    </a:p>
                    <a:p>
                      <a:pPr algn="just"/>
                      <a:r>
                        <a:rPr lang="ru-RU" dirty="0" smtClean="0"/>
                        <a:t> - </a:t>
                      </a:r>
                      <a:r>
                        <a:rPr lang="ru-RU" b="1" dirty="0" smtClean="0"/>
                        <a:t>начального общего образования;</a:t>
                      </a:r>
                    </a:p>
                    <a:p>
                      <a:pPr algn="just"/>
                      <a:r>
                        <a:rPr lang="ru-RU" b="1" dirty="0" smtClean="0"/>
                        <a:t> - основного общего образования.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№17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Критерии и показатели самодиагностики </a:t>
                      </a:r>
                      <a:r>
                        <a:rPr lang="ru-RU" b="1" dirty="0" smtClean="0"/>
                        <a:t>коррекционной образовательной организации</a:t>
                      </a:r>
                      <a:r>
                        <a:rPr lang="ru-RU" dirty="0" smtClean="0"/>
                        <a:t>, осуществляющей образовательную деятельность по программе: </a:t>
                      </a:r>
                    </a:p>
                    <a:p>
                      <a:r>
                        <a:rPr lang="ru-RU" dirty="0" smtClean="0"/>
                        <a:t>- </a:t>
                      </a:r>
                      <a:r>
                        <a:rPr lang="ru-RU" b="1" dirty="0" smtClean="0"/>
                        <a:t>основного общего образования.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18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Критерии и показатели самодиагностики </a:t>
                      </a:r>
                      <a:r>
                        <a:rPr lang="ru-RU" b="1" dirty="0" smtClean="0"/>
                        <a:t>коррекционной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образовательной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организации, </a:t>
                      </a:r>
                      <a:r>
                        <a:rPr lang="ru-RU" b="0" dirty="0" smtClean="0"/>
                        <a:t>осуществляющей образовательную </a:t>
                      </a:r>
                      <a:r>
                        <a:rPr lang="ru-RU" b="0" baseline="0" dirty="0" smtClean="0"/>
                        <a:t> </a:t>
                      </a:r>
                      <a:r>
                        <a:rPr lang="ru-RU" b="0" dirty="0" smtClean="0"/>
                        <a:t>деятельность по программам:</a:t>
                      </a:r>
                    </a:p>
                    <a:p>
                      <a:r>
                        <a:rPr lang="ru-RU" b="1" dirty="0" smtClean="0"/>
                        <a:t>- основного общего образования;</a:t>
                      </a:r>
                    </a:p>
                    <a:p>
                      <a:r>
                        <a:rPr lang="ru-RU" b="1" dirty="0" smtClean="0"/>
                        <a:t>- среднего общего образования.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19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Критерии и показатели самодиагностики </a:t>
                      </a:r>
                      <a:r>
                        <a:rPr lang="ru-RU" b="1" dirty="0" smtClean="0"/>
                        <a:t>коррекционной образовательной организации,</a:t>
                      </a:r>
                      <a:r>
                        <a:rPr lang="ru-RU" dirty="0" smtClean="0"/>
                        <a:t> осуществляющей образовательную деятельность по программе: </a:t>
                      </a:r>
                    </a:p>
                    <a:p>
                      <a:r>
                        <a:rPr lang="ru-RU" dirty="0" smtClean="0"/>
                        <a:t>- </a:t>
                      </a:r>
                      <a:r>
                        <a:rPr lang="ru-RU" b="1" dirty="0" smtClean="0"/>
                        <a:t>среднего общего образования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№20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Критерии и показатели самодиагностики </a:t>
                      </a:r>
                      <a:r>
                        <a:rPr lang="ru-RU" b="1" dirty="0" smtClean="0"/>
                        <a:t>коррекционной образовательной организации</a:t>
                      </a:r>
                      <a:r>
                        <a:rPr lang="ru-RU" dirty="0" smtClean="0"/>
                        <a:t>, осуществляющей образовательную деятельность по программам:</a:t>
                      </a:r>
                    </a:p>
                    <a:p>
                      <a:r>
                        <a:rPr lang="ru-RU" dirty="0" smtClean="0"/>
                        <a:t> - </a:t>
                      </a:r>
                      <a:r>
                        <a:rPr lang="ru-RU" b="1" dirty="0" smtClean="0"/>
                        <a:t>начального общего образования; </a:t>
                      </a:r>
                    </a:p>
                    <a:p>
                      <a:r>
                        <a:rPr lang="ru-RU" b="1" dirty="0" smtClean="0"/>
                        <a:t>- среднего общего образования.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Приложение № 21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88267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3992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046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3212" y="-74023"/>
            <a:ext cx="12305212" cy="843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0414" y="625940"/>
            <a:ext cx="11551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Приказ Министерства просвещения Российской Федерации от 27.12.2023 № 1028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 и среднего общего образования» (Зарегистрирован 02.02.2024 № 77121)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4847"/>
            <a:ext cx="491898" cy="43041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9349" y="3813375"/>
            <a:ext cx="5695404" cy="27238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18.3.1. В </a:t>
            </a:r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 CYR" panose="02020603050405020304" pitchFamily="18" charset="0"/>
              </a:rPr>
              <a:t>учебный план входят следующие обязательные предметные области и учебные предметы</a:t>
            </a:r>
            <a:r>
              <a:rPr lang="ru-RU" dirty="0" smtClean="0">
                <a:solidFill>
                  <a:srgbClr val="002060"/>
                </a:solidFill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:</a:t>
            </a:r>
          </a:p>
          <a:p>
            <a:pPr indent="457200" algn="just">
              <a:spcAft>
                <a:spcPts val="0"/>
              </a:spcAft>
            </a:pPr>
            <a:endParaRPr lang="ru-RU" sz="900" dirty="0" smtClean="0">
              <a:solidFill>
                <a:srgbClr val="002060"/>
              </a:solidFill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  <a:p>
            <a:pPr indent="457200" algn="just"/>
            <a:r>
              <a:rPr lang="ru-RU" dirty="0" smtClean="0">
                <a:solidFill>
                  <a:srgbClr val="00206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… </a:t>
            </a:r>
            <a:r>
              <a:rPr lang="ru-RU" dirty="0">
                <a:solidFill>
                  <a:srgbClr val="002060"/>
                </a:solidFill>
              </a:rPr>
              <a:t>В учебный план входят следующие обязательные предметные области и учебные предметы:</a:t>
            </a:r>
          </a:p>
          <a:p>
            <a:pPr indent="457200" algn="just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 CYR" panose="02020603050405020304" pitchFamily="18" charset="0"/>
              </a:rPr>
              <a:t>….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физическая культура и основы безопасности жизнедеятельности </a:t>
            </a:r>
            <a:r>
              <a:rPr lang="ru-RU" b="1" dirty="0">
                <a:solidFill>
                  <a:srgbClr val="002060"/>
                </a:solidFill>
              </a:rPr>
              <a:t>(физическая культура, основы безопасности жизнедеятельности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sz="1600" b="1" dirty="0">
              <a:solidFill>
                <a:srgbClr val="002060"/>
              </a:solidFill>
              <a:effectLst/>
              <a:latin typeface="Times New Roman CYR" panose="02020603050405020304" pitchFamily="18" charset="0"/>
              <a:ea typeface="Times New Roman" panose="02020603050405020304" pitchFamily="18" charset="0"/>
              <a:cs typeface="Times New Roman CYR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9160" y="1719805"/>
            <a:ext cx="4737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БЫЛО !!!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7378" y="2068409"/>
            <a:ext cx="59350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Федеральный государственный образовательный стандарт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основного общего </a:t>
            </a:r>
            <a:r>
              <a:rPr lang="ru-RU" b="1" dirty="0" smtClean="0">
                <a:solidFill>
                  <a:srgbClr val="002060"/>
                </a:solidFill>
              </a:rPr>
              <a:t>образования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(утв. приказом Министерства образования и науки РФ от 17 декабря 2010 г. </a:t>
            </a:r>
            <a:r>
              <a:rPr lang="ru-RU" dirty="0" smtClean="0">
                <a:solidFill>
                  <a:srgbClr val="002060"/>
                </a:solidFill>
              </a:rPr>
              <a:t>N </a:t>
            </a:r>
            <a:r>
              <a:rPr lang="ru-RU" dirty="0">
                <a:solidFill>
                  <a:srgbClr val="002060"/>
                </a:solidFill>
              </a:rPr>
              <a:t>1897 с изм. и </a:t>
            </a:r>
            <a:r>
              <a:rPr lang="ru-RU" dirty="0" err="1">
                <a:solidFill>
                  <a:srgbClr val="002060"/>
                </a:solidFill>
              </a:rPr>
              <a:t>дополн</a:t>
            </a:r>
            <a:r>
              <a:rPr lang="ru-RU" dirty="0">
                <a:solidFill>
                  <a:srgbClr val="002060"/>
                </a:solidFill>
              </a:rPr>
              <a:t>. 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45048" y="2125407"/>
            <a:ext cx="5046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27.12.2023 № 1028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5515" y="4251889"/>
            <a:ext cx="640135" cy="67061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81836" y="3876328"/>
            <a:ext cx="5075337" cy="261610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В) в пункте 18.3.1.:</a:t>
            </a:r>
          </a:p>
          <a:p>
            <a:pPr algn="just"/>
            <a:endParaRPr lang="ru-RU" sz="1000" b="1" dirty="0" smtClean="0">
              <a:solidFill>
                <a:srgbClr val="0070C0"/>
              </a:solidFill>
            </a:endParaRP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Абзац тринадцатый изложить в следующей редакции:</a:t>
            </a:r>
          </a:p>
          <a:p>
            <a:pPr algn="just"/>
            <a:r>
              <a:rPr lang="ru-RU" b="1" i="1" dirty="0" smtClean="0">
                <a:solidFill>
                  <a:srgbClr val="C00000"/>
                </a:solidFill>
              </a:rPr>
              <a:t>«основы безопасности и защиты Родины (</a:t>
            </a:r>
            <a:r>
              <a:rPr lang="ru-RU" b="1" i="1" dirty="0">
                <a:solidFill>
                  <a:srgbClr val="C00000"/>
                </a:solidFill>
              </a:rPr>
              <a:t>основы безопасности и защиты </a:t>
            </a:r>
            <a:r>
              <a:rPr lang="ru-RU" b="1" i="1" dirty="0" smtClean="0">
                <a:solidFill>
                  <a:srgbClr val="C00000"/>
                </a:solidFill>
              </a:rPr>
              <a:t>Родины)</a:t>
            </a:r>
            <a:r>
              <a:rPr lang="ru-RU" b="1" i="1" dirty="0" smtClean="0">
                <a:solidFill>
                  <a:srgbClr val="002060"/>
                </a:solidFill>
              </a:rPr>
              <a:t>;»;</a:t>
            </a:r>
          </a:p>
          <a:p>
            <a:pPr algn="just"/>
            <a:endParaRPr lang="ru-RU" sz="1000" b="1" i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i="1" dirty="0">
                <a:solidFill>
                  <a:srgbClr val="0070C0"/>
                </a:solidFill>
              </a:rPr>
              <a:t>д</a:t>
            </a:r>
            <a:r>
              <a:rPr lang="ru-RU" b="1" i="1" dirty="0" smtClean="0">
                <a:solidFill>
                  <a:srgbClr val="0070C0"/>
                </a:solidFill>
              </a:rPr>
              <a:t>ополнить абзацем четырнадцатым следующего содержания:</a:t>
            </a:r>
          </a:p>
          <a:p>
            <a:pPr algn="just"/>
            <a:r>
              <a:rPr lang="ru-RU" b="1" i="1" dirty="0">
                <a:solidFill>
                  <a:srgbClr val="C00000"/>
                </a:solidFill>
              </a:rPr>
              <a:t>ф</a:t>
            </a:r>
            <a:r>
              <a:rPr lang="ru-RU" b="1" i="1" dirty="0" smtClean="0">
                <a:solidFill>
                  <a:srgbClr val="C00000"/>
                </a:solidFill>
              </a:rPr>
              <a:t>изическая культура (физическая культура)</a:t>
            </a:r>
            <a:r>
              <a:rPr lang="ru-RU" b="1" i="1" dirty="0" smtClean="0">
                <a:solidFill>
                  <a:srgbClr val="002060"/>
                </a:solidFill>
              </a:rPr>
              <a:t>.». 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5516" y="5560671"/>
            <a:ext cx="640135" cy="67061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490857" y="1756227"/>
            <a:ext cx="1323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СТАЛО !!!!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116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Преподавание </a:t>
            </a:r>
            <a:r>
              <a:rPr lang="ru-RU" sz="2400" b="1" i="1" dirty="0">
                <a:solidFill>
                  <a:schemeClr val="bg1"/>
                </a:solidFill>
              </a:rPr>
              <a:t>предметной </a:t>
            </a:r>
            <a:r>
              <a:rPr lang="ru-RU" sz="2400" b="1" i="1" dirty="0" smtClean="0">
                <a:solidFill>
                  <a:schemeClr val="bg1"/>
                </a:solidFill>
              </a:rPr>
              <a:t>области «</a:t>
            </a:r>
            <a:r>
              <a:rPr lang="ru-RU" sz="2400" b="1" i="1" dirty="0">
                <a:solidFill>
                  <a:schemeClr val="bg1"/>
                </a:solidFill>
              </a:rPr>
              <a:t>Основы безопасности и защиты Родины»   </a:t>
            </a:r>
          </a:p>
        </p:txBody>
      </p:sp>
    </p:spTree>
    <p:extLst>
      <p:ext uri="{BB962C8B-B14F-4D97-AF65-F5344CB8AC3E}">
        <p14:creationId xmlns:p14="http://schemas.microsoft.com/office/powerpoint/2010/main" val="1970195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6429829" y="3120571"/>
            <a:ext cx="5573485" cy="355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74171" y="3367314"/>
            <a:ext cx="5167086" cy="2859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3212" y="-74023"/>
            <a:ext cx="12305212" cy="7010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9990" y="466283"/>
            <a:ext cx="11551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Приказ Министерства просвещения Российской Федерации от 27.12.2023 № 1028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 и среднего общего образования» (Зарегистрирован 02.02.2024 № 77121)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4847"/>
            <a:ext cx="491898" cy="430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0941" y="1583775"/>
            <a:ext cx="4737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БЫЛО !!!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77349" y="1583775"/>
            <a:ext cx="313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СТАЛО !!!!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94621" y="1883752"/>
            <a:ext cx="5046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27.12.2023 № 1028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9349" y="1915484"/>
            <a:ext cx="5363165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Федеральный государственный образовательный стандарт основного общего образования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( </a:t>
            </a:r>
            <a:r>
              <a:rPr lang="ru-RU" sz="1600" i="1" dirty="0" smtClean="0">
                <a:solidFill>
                  <a:srgbClr val="002060"/>
                </a:solidFill>
              </a:rPr>
              <a:t>утвержден приказом </a:t>
            </a:r>
            <a:r>
              <a:rPr lang="ru-RU" sz="1600" i="1" dirty="0" err="1" smtClean="0">
                <a:solidFill>
                  <a:srgbClr val="002060"/>
                </a:solidFill>
              </a:rPr>
              <a:t>Минпросвещения</a:t>
            </a:r>
            <a:r>
              <a:rPr lang="ru-RU" sz="1600" i="1" dirty="0" smtClean="0">
                <a:solidFill>
                  <a:srgbClr val="002060"/>
                </a:solidFill>
              </a:rPr>
              <a:t> РФ от </a:t>
            </a:r>
            <a:r>
              <a:rPr lang="ru-RU" sz="1600" b="1" i="1" dirty="0" smtClean="0">
                <a:solidFill>
                  <a:srgbClr val="002060"/>
                </a:solidFill>
              </a:rPr>
              <a:t>31 мая 2021 г. № 287 </a:t>
            </a:r>
            <a:r>
              <a:rPr lang="ru-RU" sz="1600" i="1" dirty="0" smtClean="0">
                <a:solidFill>
                  <a:srgbClr val="002060"/>
                </a:solidFill>
              </a:rPr>
              <a:t> с последующими  изменениями)</a:t>
            </a:r>
          </a:p>
          <a:p>
            <a:pPr algn="ctr"/>
            <a:r>
              <a:rPr lang="ru-RU" sz="1600" b="1" i="1" dirty="0" smtClean="0">
                <a:solidFill>
                  <a:srgbClr val="0070C0"/>
                </a:solidFill>
              </a:rPr>
              <a:t>(</a:t>
            </a:r>
            <a:r>
              <a:rPr lang="ru-RU" sz="1600" b="1" i="1" u="sng" dirty="0" smtClean="0">
                <a:solidFill>
                  <a:srgbClr val="0070C0"/>
                </a:solidFill>
              </a:rPr>
              <a:t>обновленный ФГОС ООО</a:t>
            </a:r>
            <a:r>
              <a:rPr lang="ru-RU" sz="1600" b="1" i="1" dirty="0" smtClean="0">
                <a:solidFill>
                  <a:srgbClr val="0070C0"/>
                </a:solidFill>
              </a:rPr>
              <a:t>)</a:t>
            </a:r>
            <a:endParaRPr lang="ru-RU" sz="1600" b="1" i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1188" y="3186653"/>
            <a:ext cx="44674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а) в пункте 33.1: 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строку одиннадцатую таблицы изложить в следующей редакции</a:t>
            </a:r>
            <a:r>
              <a:rPr lang="ru-RU" dirty="0" smtClean="0"/>
              <a:t>: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« 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220326"/>
              </p:ext>
            </p:extLst>
          </p:nvPr>
        </p:nvGraphicFramePr>
        <p:xfrm>
          <a:off x="6662057" y="4339014"/>
          <a:ext cx="5254172" cy="653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55026"/>
                <a:gridCol w="2399146"/>
              </a:tblGrid>
              <a:tr h="6539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Основы безопасности и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 защиты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Родины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Основы безопасности и защиты Родины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181808" y="5164764"/>
            <a:ext cx="4737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Дополнить таблицу строкой двенадцатой следующего содержания: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«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90971" y="5863771"/>
            <a:ext cx="3759200" cy="6096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1298999" y="6354461"/>
            <a:ext cx="452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»;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9349" y="3380075"/>
            <a:ext cx="4195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33.1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410770"/>
              </p:ext>
            </p:extLst>
          </p:nvPr>
        </p:nvGraphicFramePr>
        <p:xfrm>
          <a:off x="249409" y="4190510"/>
          <a:ext cx="5044138" cy="115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2069"/>
                <a:gridCol w="2522069"/>
              </a:tblGrid>
              <a:tr h="66060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Физическая культура и основы безопасности жизнедеятельности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Физическая культура,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 Основы безопасности жизнедеятельности</a:t>
                      </a:r>
                    </a:p>
                    <a:p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6057" y="3562975"/>
            <a:ext cx="545063" cy="82033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0" y="0"/>
            <a:ext cx="116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Преподавание </a:t>
            </a:r>
            <a:r>
              <a:rPr lang="ru-RU" sz="2400" b="1" i="1" dirty="0">
                <a:solidFill>
                  <a:schemeClr val="bg1"/>
                </a:solidFill>
              </a:rPr>
              <a:t>предметной </a:t>
            </a:r>
            <a:r>
              <a:rPr lang="ru-RU" sz="2400" b="1" i="1" dirty="0" smtClean="0">
                <a:solidFill>
                  <a:schemeClr val="bg1"/>
                </a:solidFill>
              </a:rPr>
              <a:t>области «</a:t>
            </a:r>
            <a:r>
              <a:rPr lang="ru-RU" sz="2400" b="1" i="1" dirty="0">
                <a:solidFill>
                  <a:schemeClr val="bg1"/>
                </a:solidFill>
              </a:rPr>
              <a:t>Основы безопасности и защиты Родины»   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82342" y="5123261"/>
            <a:ext cx="545063" cy="82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60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3212" y="-74023"/>
            <a:ext cx="12305212" cy="5403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7419" y="438760"/>
            <a:ext cx="11551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Приказ Министерства просвещения Российской Федерации от 27.12.2023 № 1028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 и среднего общего образования» (Зарегистрирован 02.02.2024 № 77121)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17" y="736912"/>
            <a:ext cx="491898" cy="43041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83656" y="3236686"/>
            <a:ext cx="1465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БЫЛО !!!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26333" y="2917977"/>
            <a:ext cx="2989352" cy="4999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1530206"/>
            <a:ext cx="499291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Федеральный государственный образовательный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стандарт основного общего образования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( </a:t>
            </a:r>
            <a:r>
              <a:rPr lang="ru-RU" sz="1600" i="1" dirty="0" smtClean="0">
                <a:solidFill>
                  <a:srgbClr val="002060"/>
                </a:solidFill>
              </a:rPr>
              <a:t>утвержден приказом </a:t>
            </a:r>
            <a:r>
              <a:rPr lang="ru-RU" sz="1600" i="1" dirty="0" err="1" smtClean="0">
                <a:solidFill>
                  <a:srgbClr val="002060"/>
                </a:solidFill>
              </a:rPr>
              <a:t>Минпросвещения</a:t>
            </a:r>
            <a:r>
              <a:rPr lang="ru-RU" sz="1600" i="1" dirty="0" smtClean="0">
                <a:solidFill>
                  <a:srgbClr val="002060"/>
                </a:solidFill>
              </a:rPr>
              <a:t> РФ от 31 мая 2021 г. № 287   с последующими  изменениями)</a:t>
            </a:r>
          </a:p>
          <a:p>
            <a:pPr algn="ctr"/>
            <a:r>
              <a:rPr lang="ru-RU" sz="1600" b="1" i="1" dirty="0" smtClean="0">
                <a:solidFill>
                  <a:srgbClr val="0070C0"/>
                </a:solidFill>
              </a:rPr>
              <a:t>(</a:t>
            </a:r>
            <a:r>
              <a:rPr lang="ru-RU" sz="1600" b="1" i="1" u="sng" dirty="0" smtClean="0">
                <a:solidFill>
                  <a:srgbClr val="0070C0"/>
                </a:solidFill>
              </a:rPr>
              <a:t>обновленный ФГОС ООО</a:t>
            </a:r>
            <a:r>
              <a:rPr lang="ru-RU" sz="1600" b="1" i="1" dirty="0" smtClean="0">
                <a:solidFill>
                  <a:srgbClr val="0070C0"/>
                </a:solidFill>
              </a:rPr>
              <a:t>)</a:t>
            </a:r>
            <a:endParaRPr lang="ru-RU" sz="1600" b="1" i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9681" y="3417892"/>
            <a:ext cx="7004000" cy="33855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б) дополнить пунктом 45.10.¹ следующего содержания: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«45.10.¹ Предметные результаты </a:t>
            </a:r>
            <a:r>
              <a:rPr lang="ru-RU" b="1" dirty="0" smtClean="0">
                <a:solidFill>
                  <a:srgbClr val="C00000"/>
                </a:solidFill>
              </a:rPr>
              <a:t>по учебному предмету «Основы безопасности и защиты Родины»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предметной области «Основы безопасности и защиты Родины» </a:t>
            </a:r>
            <a:r>
              <a:rPr lang="ru-RU" dirty="0" smtClean="0">
                <a:solidFill>
                  <a:srgbClr val="002060"/>
                </a:solidFill>
              </a:rPr>
              <a:t>должны обеспечивать: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….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в) в пункте 45.11:</a:t>
            </a:r>
          </a:p>
          <a:p>
            <a:pPr algn="just"/>
            <a:r>
              <a:rPr lang="ru-RU" b="1" dirty="0">
                <a:solidFill>
                  <a:srgbClr val="0070C0"/>
                </a:solidFill>
              </a:rPr>
              <a:t>а</a:t>
            </a:r>
            <a:r>
              <a:rPr lang="ru-RU" b="1" dirty="0" smtClean="0">
                <a:solidFill>
                  <a:srgbClr val="0070C0"/>
                </a:solidFill>
              </a:rPr>
              <a:t>бзац первый изложить в следующей редакции: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45.11 Предметные результаты по </a:t>
            </a:r>
            <a:r>
              <a:rPr lang="ru-RU" b="1" dirty="0" smtClean="0">
                <a:solidFill>
                  <a:srgbClr val="002060"/>
                </a:solidFill>
              </a:rPr>
              <a:t>учебному предмету «Физическая культура» </a:t>
            </a:r>
            <a:r>
              <a:rPr lang="ru-RU" b="1" dirty="0" smtClean="0">
                <a:solidFill>
                  <a:srgbClr val="C00000"/>
                </a:solidFill>
              </a:rPr>
              <a:t>предметной области «Физическая культура» </a:t>
            </a:r>
            <a:r>
              <a:rPr lang="ru-RU" dirty="0" smtClean="0">
                <a:solidFill>
                  <a:srgbClr val="002060"/>
                </a:solidFill>
              </a:rPr>
              <a:t>должны обеспечивать:»;</a:t>
            </a:r>
          </a:p>
          <a:p>
            <a:pPr algn="just"/>
            <a:r>
              <a:rPr lang="ru-RU" dirty="0">
                <a:solidFill>
                  <a:srgbClr val="002060"/>
                </a:solidFill>
              </a:rPr>
              <a:t>а</a:t>
            </a:r>
            <a:r>
              <a:rPr lang="ru-RU" dirty="0" smtClean="0">
                <a:solidFill>
                  <a:srgbClr val="002060"/>
                </a:solidFill>
              </a:rPr>
              <a:t>бзац второй признать утратившим силу;</a:t>
            </a:r>
          </a:p>
          <a:p>
            <a:pPr algn="just"/>
            <a:r>
              <a:rPr lang="ru-RU" dirty="0">
                <a:solidFill>
                  <a:srgbClr val="002060"/>
                </a:solidFill>
              </a:rPr>
              <a:t>г</a:t>
            </a:r>
            <a:r>
              <a:rPr lang="ru-RU" dirty="0" smtClean="0">
                <a:solidFill>
                  <a:srgbClr val="002060"/>
                </a:solidFill>
              </a:rPr>
              <a:t>) пункт 45.11.2. признать утратившим силу.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0253" y="3563034"/>
            <a:ext cx="4729438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45.11. Предметные </a:t>
            </a:r>
            <a:r>
              <a:rPr lang="ru-RU" dirty="0">
                <a:solidFill>
                  <a:srgbClr val="002060"/>
                </a:solidFill>
              </a:rPr>
              <a:t>результаты </a:t>
            </a:r>
            <a:r>
              <a:rPr lang="ru-RU" b="1" dirty="0">
                <a:solidFill>
                  <a:srgbClr val="002060"/>
                </a:solidFill>
              </a:rPr>
              <a:t>по </a:t>
            </a:r>
            <a:r>
              <a:rPr lang="ru-RU" b="1" dirty="0" smtClean="0">
                <a:solidFill>
                  <a:srgbClr val="002060"/>
                </a:solidFill>
              </a:rPr>
              <a:t>предметной </a:t>
            </a:r>
            <a:r>
              <a:rPr lang="ru-RU" b="1" dirty="0">
                <a:solidFill>
                  <a:srgbClr val="002060"/>
                </a:solidFill>
              </a:rPr>
              <a:t>области </a:t>
            </a:r>
            <a:r>
              <a:rPr lang="ru-RU" b="1" dirty="0" smtClean="0">
                <a:solidFill>
                  <a:srgbClr val="C00000"/>
                </a:solidFill>
              </a:rPr>
              <a:t>«Физическая культура и основы безопасности жизнедеятельности» </a:t>
            </a:r>
            <a:r>
              <a:rPr lang="ru-RU" dirty="0" smtClean="0">
                <a:solidFill>
                  <a:srgbClr val="002060"/>
                </a:solidFill>
              </a:rPr>
              <a:t>должны </a:t>
            </a:r>
            <a:r>
              <a:rPr lang="ru-RU" dirty="0">
                <a:solidFill>
                  <a:srgbClr val="002060"/>
                </a:solidFill>
              </a:rPr>
              <a:t>обеспечивать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45.11.1. По </a:t>
            </a:r>
            <a:r>
              <a:rPr lang="ru-RU" b="1" dirty="0" smtClean="0">
                <a:solidFill>
                  <a:srgbClr val="002060"/>
                </a:solidFill>
              </a:rPr>
              <a:t>учебному предмету </a:t>
            </a:r>
            <a:r>
              <a:rPr lang="ru-RU" b="1" dirty="0" smtClean="0">
                <a:solidFill>
                  <a:srgbClr val="C00000"/>
                </a:solidFill>
              </a:rPr>
              <a:t>«Физическая культура»: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…..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45.11.2. По </a:t>
            </a:r>
            <a:r>
              <a:rPr lang="ru-RU" b="1" dirty="0" smtClean="0">
                <a:solidFill>
                  <a:srgbClr val="002060"/>
                </a:solidFill>
              </a:rPr>
              <a:t>учебному предмету </a:t>
            </a:r>
            <a:r>
              <a:rPr lang="ru-RU" b="1" dirty="0" smtClean="0">
                <a:solidFill>
                  <a:srgbClr val="C00000"/>
                </a:solidFill>
              </a:rPr>
              <a:t>«Основы безопасности жизнедеятельности»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….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27520" y="1930443"/>
            <a:ext cx="484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27.12.2023 № 1028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116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Преподавание </a:t>
            </a:r>
            <a:r>
              <a:rPr lang="ru-RU" sz="2400" b="1" i="1" dirty="0">
                <a:solidFill>
                  <a:schemeClr val="bg1"/>
                </a:solidFill>
              </a:rPr>
              <a:t>предметной </a:t>
            </a:r>
            <a:r>
              <a:rPr lang="ru-RU" sz="2400" b="1" i="1" dirty="0" smtClean="0">
                <a:solidFill>
                  <a:schemeClr val="bg1"/>
                </a:solidFill>
              </a:rPr>
              <a:t>области «</a:t>
            </a:r>
            <a:r>
              <a:rPr lang="ru-RU" sz="2400" b="1" i="1" dirty="0">
                <a:solidFill>
                  <a:schemeClr val="bg1"/>
                </a:solidFill>
              </a:rPr>
              <a:t>Основы безопасности и защиты Родины»   </a:t>
            </a:r>
          </a:p>
        </p:txBody>
      </p:sp>
    </p:spTree>
    <p:extLst>
      <p:ext uri="{BB962C8B-B14F-4D97-AF65-F5344CB8AC3E}">
        <p14:creationId xmlns:p14="http://schemas.microsoft.com/office/powerpoint/2010/main" val="2970396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3212" y="-74023"/>
            <a:ext cx="12305212" cy="7010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9990" y="466283"/>
            <a:ext cx="11551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Приказ Министерства просвещения Российской Федерации от 27.12.2023 № 1028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 и среднего общего образования» (Зарегистрирован 02.02.2024 № 77121)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4847"/>
            <a:ext cx="491898" cy="4304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5949" y="1618410"/>
            <a:ext cx="4737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БЫЛО !!!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11150" y="1554110"/>
            <a:ext cx="3657917" cy="53649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1943588"/>
            <a:ext cx="66120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Федеральный государственный образовательный стандарт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с</a:t>
            </a:r>
            <a:r>
              <a:rPr lang="ru-RU" b="1" dirty="0" smtClean="0">
                <a:solidFill>
                  <a:srgbClr val="002060"/>
                </a:solidFill>
              </a:rPr>
              <a:t>реднего общего образования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(утв</a:t>
            </a:r>
            <a:r>
              <a:rPr lang="ru-RU" sz="1400" dirty="0">
                <a:solidFill>
                  <a:srgbClr val="002060"/>
                </a:solidFill>
              </a:rPr>
              <a:t>. приказом Министерства образования и науки РФ от </a:t>
            </a:r>
            <a:r>
              <a:rPr lang="ru-RU" sz="1400" dirty="0" smtClean="0">
                <a:solidFill>
                  <a:srgbClr val="002060"/>
                </a:solidFill>
              </a:rPr>
              <a:t> 17 мая 2012 г</a:t>
            </a:r>
            <a:r>
              <a:rPr lang="ru-RU" sz="1400" dirty="0">
                <a:solidFill>
                  <a:srgbClr val="002060"/>
                </a:solidFill>
              </a:rPr>
              <a:t>. 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N  413 с изм. и </a:t>
            </a:r>
            <a:r>
              <a:rPr lang="ru-RU" sz="1400" dirty="0" err="1" smtClean="0">
                <a:solidFill>
                  <a:srgbClr val="002060"/>
                </a:solidFill>
              </a:rPr>
              <a:t>дополн</a:t>
            </a:r>
            <a:r>
              <a:rPr lang="ru-RU" sz="1400" dirty="0" smtClean="0">
                <a:solidFill>
                  <a:srgbClr val="002060"/>
                </a:solidFill>
              </a:rPr>
              <a:t>. )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74624" y="1947374"/>
            <a:ext cx="5046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27.12.2023 № 1028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4531" y="3610175"/>
            <a:ext cx="640135" cy="67061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15139" y="3222263"/>
            <a:ext cx="5075337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i="1" dirty="0">
                <a:solidFill>
                  <a:srgbClr val="0070C0"/>
                </a:solidFill>
              </a:rPr>
              <a:t>а</a:t>
            </a:r>
            <a:r>
              <a:rPr lang="ru-RU" b="1" i="1" dirty="0" smtClean="0">
                <a:solidFill>
                  <a:srgbClr val="0070C0"/>
                </a:solidFill>
              </a:rPr>
              <a:t>) дополнить пунктом 9.14¹ следующего содержания:</a:t>
            </a:r>
          </a:p>
          <a:p>
            <a:pPr algn="just"/>
            <a:r>
              <a:rPr lang="ru-RU" b="1" i="1" dirty="0" smtClean="0">
                <a:solidFill>
                  <a:srgbClr val="002060"/>
                </a:solidFill>
              </a:rPr>
              <a:t>«</a:t>
            </a:r>
            <a:r>
              <a:rPr lang="ru-RU" b="1" i="1" dirty="0">
                <a:solidFill>
                  <a:srgbClr val="002060"/>
                </a:solidFill>
              </a:rPr>
              <a:t>9.14¹ </a:t>
            </a:r>
            <a:r>
              <a:rPr lang="ru-RU" b="1" i="1" dirty="0" smtClean="0">
                <a:solidFill>
                  <a:srgbClr val="002060"/>
                </a:solidFill>
              </a:rPr>
              <a:t>. По учебному предмету «Основы безопасности и  защиты Родины» (базовый уровень) требования к предметным результатам освоения базового курса по основам безопасности и защиты Родины должны отражать:…..</a:t>
            </a:r>
          </a:p>
          <a:p>
            <a:pPr algn="just"/>
            <a:r>
              <a:rPr lang="ru-RU" b="1" i="1" dirty="0" smtClean="0">
                <a:solidFill>
                  <a:srgbClr val="002060"/>
                </a:solidFill>
              </a:rPr>
              <a:t>…..</a:t>
            </a:r>
          </a:p>
          <a:p>
            <a:pPr algn="just"/>
            <a:r>
              <a:rPr lang="ru-RU" b="1" i="1" dirty="0" smtClean="0">
                <a:solidFill>
                  <a:srgbClr val="0070C0"/>
                </a:solidFill>
              </a:rPr>
              <a:t>б) пункт 9.16 признать утратившим силу; 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9046" y="5012560"/>
            <a:ext cx="640135" cy="67061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23965" y="3576320"/>
            <a:ext cx="5011784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9.16.</a:t>
            </a:r>
            <a:r>
              <a:rPr lang="ru-RU" b="1" i="1" dirty="0">
                <a:solidFill>
                  <a:srgbClr val="002060"/>
                </a:solidFill>
              </a:rPr>
              <a:t> По учебному предмету </a:t>
            </a:r>
            <a:r>
              <a:rPr lang="ru-RU" b="1" i="1" dirty="0">
                <a:solidFill>
                  <a:srgbClr val="C00000"/>
                </a:solidFill>
              </a:rPr>
              <a:t>«Основы </a:t>
            </a:r>
            <a:r>
              <a:rPr lang="ru-RU" b="1" i="1" dirty="0" smtClean="0">
                <a:solidFill>
                  <a:srgbClr val="C00000"/>
                </a:solidFill>
              </a:rPr>
              <a:t>безопасности жизнедеятельности» </a:t>
            </a:r>
            <a:r>
              <a:rPr lang="ru-RU" b="1" i="1" dirty="0">
                <a:solidFill>
                  <a:srgbClr val="C00000"/>
                </a:solidFill>
              </a:rPr>
              <a:t>(базовый уровень) </a:t>
            </a:r>
            <a:r>
              <a:rPr lang="ru-RU" b="1" i="1" dirty="0">
                <a:solidFill>
                  <a:srgbClr val="002060"/>
                </a:solidFill>
              </a:rPr>
              <a:t>требования к предметным результатам освоения базового курса по основам безопасности </a:t>
            </a:r>
            <a:r>
              <a:rPr lang="ru-RU" b="1" i="1" dirty="0" smtClean="0">
                <a:solidFill>
                  <a:srgbClr val="002060"/>
                </a:solidFill>
              </a:rPr>
              <a:t>жизнедеятельности должны отражать</a:t>
            </a:r>
            <a:r>
              <a:rPr lang="ru-RU" b="1" i="1" dirty="0">
                <a:solidFill>
                  <a:srgbClr val="002060"/>
                </a:solidFill>
              </a:rPr>
              <a:t>:…..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116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Преподавание </a:t>
            </a:r>
            <a:r>
              <a:rPr lang="ru-RU" sz="2400" b="1" i="1" dirty="0">
                <a:solidFill>
                  <a:schemeClr val="bg1"/>
                </a:solidFill>
              </a:rPr>
              <a:t>предметной </a:t>
            </a:r>
            <a:r>
              <a:rPr lang="ru-RU" sz="2400" b="1" i="1" dirty="0" smtClean="0">
                <a:solidFill>
                  <a:schemeClr val="bg1"/>
                </a:solidFill>
              </a:rPr>
              <a:t>области «</a:t>
            </a:r>
            <a:r>
              <a:rPr lang="ru-RU" sz="2400" b="1" i="1" dirty="0">
                <a:solidFill>
                  <a:schemeClr val="bg1"/>
                </a:solidFill>
              </a:rPr>
              <a:t>Основы безопасности и защиты Родины»   </a:t>
            </a:r>
          </a:p>
        </p:txBody>
      </p:sp>
    </p:spTree>
    <p:extLst>
      <p:ext uri="{BB962C8B-B14F-4D97-AF65-F5344CB8AC3E}">
        <p14:creationId xmlns:p14="http://schemas.microsoft.com/office/powerpoint/2010/main" val="2230878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6284686" y="2931886"/>
            <a:ext cx="5689600" cy="37374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32228" y="3193142"/>
            <a:ext cx="4354285" cy="312057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3212" y="-74023"/>
            <a:ext cx="12305212" cy="7010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9990" y="466283"/>
            <a:ext cx="11551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Приказ Министерства просвещения Российской Федерации от 27.12.2023 № 1028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 и среднего общего образования» (Зарегистрирован 02.02.2024 № 77121)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4847"/>
            <a:ext cx="491898" cy="6078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5949" y="1618410"/>
            <a:ext cx="4737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БЫЛО !!!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11150" y="1554110"/>
            <a:ext cx="3657917" cy="53649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1943588"/>
            <a:ext cx="66120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Федеральный государственный образовательный стандарт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с</a:t>
            </a:r>
            <a:r>
              <a:rPr lang="ru-RU" b="1" dirty="0" smtClean="0">
                <a:solidFill>
                  <a:srgbClr val="002060"/>
                </a:solidFill>
              </a:rPr>
              <a:t>реднего общего образования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(утв</a:t>
            </a:r>
            <a:r>
              <a:rPr lang="ru-RU" sz="1400" dirty="0">
                <a:solidFill>
                  <a:srgbClr val="002060"/>
                </a:solidFill>
              </a:rPr>
              <a:t>. приказом Министерства образования и науки РФ от </a:t>
            </a:r>
            <a:r>
              <a:rPr lang="ru-RU" sz="1400" dirty="0" smtClean="0">
                <a:solidFill>
                  <a:srgbClr val="002060"/>
                </a:solidFill>
              </a:rPr>
              <a:t> 17 мая 2012 г</a:t>
            </a:r>
            <a:r>
              <a:rPr lang="ru-RU" sz="1400" dirty="0">
                <a:solidFill>
                  <a:srgbClr val="002060"/>
                </a:solidFill>
              </a:rPr>
              <a:t>. 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N  413 с изм. и </a:t>
            </a:r>
            <a:r>
              <a:rPr lang="ru-RU" sz="1400" dirty="0" err="1" smtClean="0">
                <a:solidFill>
                  <a:srgbClr val="002060"/>
                </a:solidFill>
              </a:rPr>
              <a:t>дополн</a:t>
            </a:r>
            <a:r>
              <a:rPr lang="ru-RU" sz="1400" dirty="0" smtClean="0">
                <a:solidFill>
                  <a:srgbClr val="002060"/>
                </a:solidFill>
              </a:rPr>
              <a:t>. )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74624" y="1947374"/>
            <a:ext cx="5046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27.12.2023 № 1028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52571" y="3517533"/>
            <a:ext cx="844743" cy="8948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42381" y="3164208"/>
            <a:ext cx="5292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>
                <a:solidFill>
                  <a:srgbClr val="0070C0"/>
                </a:solidFill>
              </a:rPr>
              <a:t>в) в пункте 18.3.1:</a:t>
            </a:r>
          </a:p>
          <a:p>
            <a:pPr algn="just"/>
            <a:r>
              <a:rPr lang="ru-RU" b="1" i="1" dirty="0">
                <a:solidFill>
                  <a:srgbClr val="0070C0"/>
                </a:solidFill>
              </a:rPr>
              <a:t>с</a:t>
            </a:r>
            <a:r>
              <a:rPr lang="ru-RU" b="1" i="1" dirty="0" smtClean="0">
                <a:solidFill>
                  <a:srgbClr val="0070C0"/>
                </a:solidFill>
              </a:rPr>
              <a:t>троку восьмую таблицы изложить в следующей  редакции:</a:t>
            </a:r>
          </a:p>
          <a:p>
            <a:pPr algn="just"/>
            <a:r>
              <a:rPr lang="ru-RU" b="1" i="1" dirty="0" smtClean="0">
                <a:solidFill>
                  <a:srgbClr val="0070C0"/>
                </a:solidFill>
              </a:rPr>
              <a:t>«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23543" y="5196114"/>
            <a:ext cx="870857" cy="9689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85652" y="3617058"/>
            <a:ext cx="5011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245770"/>
              </p:ext>
            </p:extLst>
          </p:nvPr>
        </p:nvGraphicFramePr>
        <p:xfrm>
          <a:off x="6763658" y="4464593"/>
          <a:ext cx="4876800" cy="57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8400"/>
                <a:gridCol w="2438400"/>
              </a:tblGrid>
              <a:tr h="52832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Основы безопасности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 и защиты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Родины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Основы безопасности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 и защиты Родины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44937" y="5153421"/>
            <a:ext cx="5242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д</a:t>
            </a:r>
            <a:r>
              <a:rPr lang="ru-RU" dirty="0" smtClean="0">
                <a:solidFill>
                  <a:srgbClr val="0070C0"/>
                </a:solidFill>
              </a:rPr>
              <a:t>ополнить таблицу строкой девятой следующего содержания: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«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10914"/>
              </p:ext>
            </p:extLst>
          </p:nvPr>
        </p:nvGraphicFramePr>
        <p:xfrm>
          <a:off x="6974624" y="6029830"/>
          <a:ext cx="478100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0504"/>
                <a:gridCol w="23905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Физическая культура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Физическая культура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1302786" y="6380328"/>
            <a:ext cx="905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»;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433" y="3202442"/>
            <a:ext cx="3735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18.3.1.</a:t>
            </a:r>
          </a:p>
          <a:p>
            <a:endParaRPr lang="ru-RU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407804"/>
              </p:ext>
            </p:extLst>
          </p:nvPr>
        </p:nvGraphicFramePr>
        <p:xfrm>
          <a:off x="354403" y="3786037"/>
          <a:ext cx="4141180" cy="18963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0590"/>
                <a:gridCol w="2070590"/>
              </a:tblGrid>
              <a:tr h="1073346">
                <a:tc rowSpan="2"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Физическая культура, экология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 и 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 основы безопасности жизнедеятельности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Физическая культура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Основы безопасности жизнедеятельности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1302786" y="6379029"/>
            <a:ext cx="905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»;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0"/>
            <a:ext cx="116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Преподавание </a:t>
            </a:r>
            <a:r>
              <a:rPr lang="ru-RU" sz="2400" b="1" i="1" dirty="0">
                <a:solidFill>
                  <a:schemeClr val="bg1"/>
                </a:solidFill>
              </a:rPr>
              <a:t>предметной </a:t>
            </a:r>
            <a:r>
              <a:rPr lang="ru-RU" sz="2400" b="1" i="1" dirty="0" smtClean="0">
                <a:solidFill>
                  <a:schemeClr val="bg1"/>
                </a:solidFill>
              </a:rPr>
              <a:t>области «</a:t>
            </a:r>
            <a:r>
              <a:rPr lang="ru-RU" sz="2400" b="1" i="1" dirty="0">
                <a:solidFill>
                  <a:schemeClr val="bg1"/>
                </a:solidFill>
              </a:rPr>
              <a:t>Основы безопасности и защиты Родины»   </a:t>
            </a:r>
          </a:p>
        </p:txBody>
      </p:sp>
    </p:spTree>
    <p:extLst>
      <p:ext uri="{BB962C8B-B14F-4D97-AF65-F5344CB8AC3E}">
        <p14:creationId xmlns:p14="http://schemas.microsoft.com/office/powerpoint/2010/main" val="1993182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3212" y="-74023"/>
            <a:ext cx="12305212" cy="7010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9990" y="466283"/>
            <a:ext cx="11551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Приказ Министерства просвещения Российской Федерации от 27.12.2023 № 1028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 и среднего общего образования» (Зарегистрирован 02.02.2024 № 77121)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56" y="734469"/>
            <a:ext cx="493819" cy="4328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45783" y="3209770"/>
            <a:ext cx="5747658" cy="3416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Абзац девятнадцатый изложить в следующей редакции:</a:t>
            </a:r>
          </a:p>
          <a:p>
            <a:pPr algn="just"/>
            <a:r>
              <a:rPr lang="ru-RU" dirty="0" smtClean="0"/>
              <a:t>«</a:t>
            </a:r>
            <a:r>
              <a:rPr lang="ru-RU" dirty="0" smtClean="0">
                <a:solidFill>
                  <a:srgbClr val="002060"/>
                </a:solidFill>
              </a:rPr>
              <a:t>Учебный план профиля обучения и (или) индивидуальный учебный план должны содержать не менее 13 учебных предметов (русский язык, литература, математика, иностранный язык, информатика, физика, химия, биология, история, обществознание, география, </a:t>
            </a:r>
            <a:r>
              <a:rPr lang="ru-RU" dirty="0" smtClean="0">
                <a:solidFill>
                  <a:srgbClr val="C00000"/>
                </a:solidFill>
              </a:rPr>
              <a:t>основы безопасности и защиты Родины</a:t>
            </a:r>
            <a:r>
              <a:rPr lang="ru-RU" dirty="0" smtClean="0">
                <a:solidFill>
                  <a:srgbClr val="002060"/>
                </a:solidFill>
              </a:rPr>
              <a:t>, физическая культура) и предусматривает изучение не менее 2 учебных предметов на углубленном уровне из соответствующей профилю предметной области и (или) смежной с ней предметной области.».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9565" y="3209770"/>
            <a:ext cx="5317464" cy="31393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</a:rPr>
              <a:t>Учебный план профиля обучения и (или) индивидуальный учебный план должны содержать не менее 13 учебных предметов (русский язык, литература, математика, иностранный язык, информатика, физика, химия, биология, история, обществознание, география, </a:t>
            </a:r>
            <a:r>
              <a:rPr lang="ru-RU" dirty="0">
                <a:solidFill>
                  <a:srgbClr val="C00000"/>
                </a:solidFill>
              </a:rPr>
              <a:t>основы </a:t>
            </a:r>
            <a:r>
              <a:rPr lang="ru-RU" dirty="0" smtClean="0">
                <a:solidFill>
                  <a:srgbClr val="C00000"/>
                </a:solidFill>
              </a:rPr>
              <a:t>безопасности жизнедеятельности,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физическая культура) и предусматривает изучение не менее 2 учебных предметов на углубленном уровне из соответствующей профилю предметной области и (или) смежной с ней предметной области.».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1519" y="1860224"/>
            <a:ext cx="6449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Федеральный государственный образовательный </a:t>
            </a:r>
            <a:r>
              <a:rPr lang="ru-RU" b="1" dirty="0" smtClean="0">
                <a:solidFill>
                  <a:srgbClr val="002060"/>
                </a:solidFill>
              </a:rPr>
              <a:t>стандарт среднего </a:t>
            </a:r>
            <a:r>
              <a:rPr lang="ru-RU" b="1" dirty="0">
                <a:solidFill>
                  <a:srgbClr val="002060"/>
                </a:solidFill>
              </a:rPr>
              <a:t>общего образования 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(утв. приказом Министерства образования и науки РФ </a:t>
            </a:r>
            <a:r>
              <a:rPr lang="ru-RU" sz="1400" b="1" dirty="0">
                <a:solidFill>
                  <a:srgbClr val="002060"/>
                </a:solidFill>
              </a:rPr>
              <a:t>от  17 мая 2012 г. 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N  413 с изм. и </a:t>
            </a:r>
            <a:r>
              <a:rPr lang="ru-RU" sz="1400" dirty="0" err="1">
                <a:solidFill>
                  <a:srgbClr val="002060"/>
                </a:solidFill>
              </a:rPr>
              <a:t>дополн</a:t>
            </a:r>
            <a:r>
              <a:rPr lang="ru-RU" sz="1400" dirty="0">
                <a:solidFill>
                  <a:srgbClr val="002060"/>
                </a:solidFill>
              </a:rPr>
              <a:t>. )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2970" y="4108812"/>
            <a:ext cx="449827" cy="6706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601097" y="1951817"/>
            <a:ext cx="5094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Приказ Министерства просвещения Российской Федерации от 27.12.2023 № 1028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116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Преподавание </a:t>
            </a:r>
            <a:r>
              <a:rPr lang="ru-RU" sz="2400" b="1" i="1" dirty="0">
                <a:solidFill>
                  <a:schemeClr val="bg1"/>
                </a:solidFill>
              </a:rPr>
              <a:t>предметной </a:t>
            </a:r>
            <a:r>
              <a:rPr lang="ru-RU" sz="2400" b="1" i="1" dirty="0" smtClean="0">
                <a:solidFill>
                  <a:schemeClr val="bg1"/>
                </a:solidFill>
              </a:rPr>
              <a:t>области «</a:t>
            </a:r>
            <a:r>
              <a:rPr lang="ru-RU" sz="2400" b="1" i="1" dirty="0">
                <a:solidFill>
                  <a:schemeClr val="bg1"/>
                </a:solidFill>
              </a:rPr>
              <a:t>Основы безопасности и защиты Родины»   </a:t>
            </a:r>
          </a:p>
        </p:txBody>
      </p:sp>
    </p:spTree>
    <p:extLst>
      <p:ext uri="{BB962C8B-B14F-4D97-AF65-F5344CB8AC3E}">
        <p14:creationId xmlns:p14="http://schemas.microsoft.com/office/powerpoint/2010/main" val="35650829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</TotalTime>
  <Words>5012</Words>
  <Application>Microsoft Office PowerPoint</Application>
  <PresentationFormat>Широкоэкранный</PresentationFormat>
  <Paragraphs>536</Paragraphs>
  <Slides>39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9" baseType="lpstr">
      <vt:lpstr>Arial</vt:lpstr>
      <vt:lpstr>Calibri</vt:lpstr>
      <vt:lpstr>Calibri Light</vt:lpstr>
      <vt:lpstr>Noto Serif</vt:lpstr>
      <vt:lpstr>Times New Roman</vt:lpstr>
      <vt:lpstr>Times New Roman CYR</vt:lpstr>
      <vt:lpstr>TT Firs Medium</vt:lpstr>
      <vt:lpstr>Verdana</vt:lpstr>
      <vt:lpstr>Wingdings</vt:lpstr>
      <vt:lpstr>Тема Office</vt:lpstr>
      <vt:lpstr>  «Об актуальных направлениях деятельности управленческих команд ОУ»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Нормативная база реализация ИОМ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Васильевна Ивлиева</dc:creator>
  <cp:lastModifiedBy>Елена Васильевна Ивлиева</cp:lastModifiedBy>
  <cp:revision>187</cp:revision>
  <cp:lastPrinted>2024-04-15T14:30:57Z</cp:lastPrinted>
  <dcterms:created xsi:type="dcterms:W3CDTF">2024-03-27T09:57:11Z</dcterms:created>
  <dcterms:modified xsi:type="dcterms:W3CDTF">2024-04-19T13:32:33Z</dcterms:modified>
</cp:coreProperties>
</file>