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57" r:id="rId3"/>
    <p:sldId id="258" r:id="rId4"/>
    <p:sldId id="269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</p:sldIdLst>
  <p:sldSz cx="9144000" cy="6858000" type="screen4x3"/>
  <p:notesSz cx="6669088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13" autoAdjust="0"/>
  </p:normalViewPr>
  <p:slideViewPr>
    <p:cSldViewPr>
      <p:cViewPr varScale="1">
        <p:scale>
          <a:sx n="94" d="100"/>
          <a:sy n="94" d="100"/>
        </p:scale>
        <p:origin x="-108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2" cstate="print"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214290"/>
            <a:ext cx="1643042" cy="1574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/>
          <a:srcRect t="5516" r="152" b="13295"/>
          <a:stretch/>
        </p:blipFill>
        <p:spPr bwMode="auto">
          <a:xfrm>
            <a:off x="428596" y="0"/>
            <a:ext cx="1142976" cy="20793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/>
          <a:stretch/>
        </p:blipFill>
        <p:spPr bwMode="auto">
          <a:xfrm>
            <a:off x="0" y="4566180"/>
            <a:ext cx="9144000" cy="266046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000232" y="428604"/>
            <a:ext cx="50720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ПРОГРАММЫ </a:t>
            </a:r>
          </a:p>
          <a:p>
            <a:r>
              <a:rPr lang="ru-RU" sz="4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ПОДГОТОВКИ</a:t>
            </a:r>
            <a:endParaRPr lang="ru-RU" sz="4800" dirty="0">
              <a:solidFill>
                <a:schemeClr val="tx2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00892" y="635795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Г. Белгород 2025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86808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Радиационная, химическая, биологическая защита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643051"/>
            <a:ext cx="4714908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Предполагает основы знаний по оружию массового поражения и зажигательному, средствам защиты, приборам разведки и организации </a:t>
            </a:r>
            <a:r>
              <a:rPr lang="ru-RU" sz="2000" dirty="0" smtClean="0"/>
              <a:t>РХБЗ</a:t>
            </a:r>
            <a:r>
              <a:rPr lang="ru-RU" dirty="0" smtClean="0"/>
              <a:t> в различных видах боевых действий, кроме того, они получают умения по использованию средств индивидуальной защиты, а также основы использования приборов радиационной и химической разведки.</a:t>
            </a:r>
            <a:endParaRPr lang="ru-RU" dirty="0"/>
          </a:p>
        </p:txBody>
      </p:sp>
      <p:pic>
        <p:nvPicPr>
          <p:cNvPr id="7171" name="Picture 3" descr="C:\Users\Майя Чигвинцева\Desktop\GOi-CH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3857628"/>
            <a:ext cx="4238093" cy="28289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358346" cy="71438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ПВО (принцип построения системы ПВО)</a:t>
            </a:r>
            <a:endParaRPr lang="ru-RU" sz="3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098" name="Picture 2" descr="C:\Users\Майя Чигвинцева\Downloads\2025-02-11_16-48-3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605488"/>
            <a:ext cx="7500958" cy="4252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Пожарно-спасательная подготовка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000108"/>
            <a:ext cx="650085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позволяет формировать культуру безопасного поведения</a:t>
            </a:r>
          </a:p>
          <a:p>
            <a:endParaRPr lang="ru-RU" dirty="0" smtClean="0"/>
          </a:p>
          <a:p>
            <a:r>
              <a:rPr lang="ru-RU" dirty="0" smtClean="0"/>
              <a:t>ориентирована на начальное знакомство и изучение:</a:t>
            </a:r>
          </a:p>
          <a:p>
            <a:r>
              <a:rPr lang="ru-RU" dirty="0" smtClean="0"/>
              <a:t> - истории МЧС России;</a:t>
            </a:r>
          </a:p>
          <a:p>
            <a:r>
              <a:rPr lang="ru-RU" dirty="0" smtClean="0"/>
              <a:t> - структуры и задач РСЧС; </a:t>
            </a:r>
          </a:p>
          <a:p>
            <a:pPr>
              <a:buFontTx/>
              <a:buChar char="-"/>
            </a:pPr>
            <a:r>
              <a:rPr lang="ru-RU" dirty="0" smtClean="0"/>
              <a:t>основ пожарного дела; </a:t>
            </a:r>
          </a:p>
          <a:p>
            <a:pPr>
              <a:buFontTx/>
              <a:buChar char="-"/>
            </a:pPr>
            <a:r>
              <a:rPr lang="ru-RU" dirty="0" smtClean="0"/>
              <a:t> основ ведения аварийно-спасательных работ; </a:t>
            </a:r>
          </a:p>
          <a:p>
            <a:pPr>
              <a:buFontTx/>
              <a:buChar char="-"/>
            </a:pPr>
            <a:r>
              <a:rPr lang="ru-RU" dirty="0" smtClean="0"/>
              <a:t> специальной (технической) подготовки; </a:t>
            </a:r>
          </a:p>
          <a:p>
            <a:r>
              <a:rPr lang="ru-RU" dirty="0" smtClean="0"/>
              <a:t> - основ организации связи в МЧС России;</a:t>
            </a:r>
          </a:p>
          <a:p>
            <a:pPr>
              <a:buFontTx/>
              <a:buChar char="-"/>
            </a:pPr>
            <a:r>
              <a:rPr lang="ru-RU" dirty="0" smtClean="0"/>
              <a:t>основ топографии </a:t>
            </a:r>
          </a:p>
          <a:p>
            <a:pPr>
              <a:buFontTx/>
              <a:buChar char="-"/>
            </a:pPr>
            <a:r>
              <a:rPr lang="ru-RU" dirty="0" smtClean="0"/>
              <a:t> основ оказания первой помощи пострадавшим; </a:t>
            </a:r>
          </a:p>
          <a:p>
            <a:pPr>
              <a:buFontTx/>
              <a:buChar char="-"/>
            </a:pPr>
            <a:r>
              <a:rPr lang="ru-RU" dirty="0" smtClean="0"/>
              <a:t>психологической подготовки пожарного и спасателя к действиям в ЧС.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priemnaya\Обмен - ПРИЕМНАЯ\ФОТО\МАРШ БРОСОК 2022\DSC_11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3245300"/>
            <a:ext cx="5429256" cy="36127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14290"/>
            <a:ext cx="6286544" cy="71438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Огневая подготовка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928670"/>
            <a:ext cx="792961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Включает в себя:</a:t>
            </a:r>
          </a:p>
          <a:p>
            <a:r>
              <a:rPr lang="ru-RU" sz="2000" dirty="0" smtClean="0"/>
              <a:t>История возникновения и развития оружия. </a:t>
            </a:r>
          </a:p>
          <a:p>
            <a:r>
              <a:rPr lang="ru-RU" sz="2000" dirty="0" smtClean="0"/>
              <a:t>Основные виды оружия. </a:t>
            </a:r>
          </a:p>
          <a:p>
            <a:r>
              <a:rPr lang="ru-RU" sz="2000" dirty="0" smtClean="0"/>
              <a:t>Техника безопасности по огневой подготовке. </a:t>
            </a:r>
          </a:p>
          <a:p>
            <a:r>
              <a:rPr lang="ru-RU" sz="2000" dirty="0" smtClean="0"/>
              <a:t>ТТХ – современного стрелкового оружия. </a:t>
            </a:r>
          </a:p>
          <a:p>
            <a:r>
              <a:rPr lang="ru-RU" sz="2000" dirty="0" smtClean="0"/>
              <a:t>Теоретические основы стрельбы.</a:t>
            </a:r>
          </a:p>
          <a:p>
            <a:r>
              <a:rPr lang="ru-RU" sz="2000" dirty="0" smtClean="0"/>
              <a:t>Современное стрелковые боеприпасы.</a:t>
            </a:r>
          </a:p>
          <a:p>
            <a:r>
              <a:rPr lang="ru-RU" sz="2000" dirty="0" smtClean="0"/>
              <a:t>Снаряжение магазина </a:t>
            </a:r>
          </a:p>
          <a:p>
            <a:r>
              <a:rPr lang="ru-RU" sz="2000" dirty="0" smtClean="0"/>
              <a:t>АК 5.45;  7.62.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C:\Users\Майя Чигвинцева\Desktop\image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6188" y="2643182"/>
            <a:ext cx="5607775" cy="421481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14290"/>
            <a:ext cx="6286544" cy="71438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Полевая кухня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928670"/>
            <a:ext cx="85725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Включает изучение:</a:t>
            </a:r>
            <a:endParaRPr lang="ru-RU" dirty="0" smtClean="0"/>
          </a:p>
          <a:p>
            <a:r>
              <a:rPr lang="ru-RU" dirty="0" smtClean="0"/>
              <a:t>Понятий: </a:t>
            </a:r>
            <a:r>
              <a:rPr lang="ru-RU" dirty="0" err="1" smtClean="0"/>
              <a:t>военно</a:t>
            </a:r>
            <a:r>
              <a:rPr lang="ru-RU" dirty="0" smtClean="0"/>
              <a:t> - полевая кухня, история возникновения и развития, приготовление блюд во время ВОВ на боевых позициях, интерес к жизни деятельности, питания наших прадедов во время  войны. понимание личной ответственности за защиту отечества, воспитывать любовь к родине, к выбранной профессии, формировать чувство гордости за  фронтовых поваров, вооруженные силы  и за свою страну.</a:t>
            </a:r>
          </a:p>
          <a:p>
            <a:r>
              <a:rPr lang="ru-RU" dirty="0" smtClean="0"/>
              <a:t>теоретическая и практическая часть. На теоретической части обучающиеся знакомятся с понятиями, </a:t>
            </a:r>
          </a:p>
          <a:p>
            <a:r>
              <a:rPr lang="ru-RU" dirty="0" smtClean="0"/>
              <a:t>полевая кухня и питание</a:t>
            </a:r>
          </a:p>
          <a:p>
            <a:r>
              <a:rPr lang="ru-RU" dirty="0" smtClean="0"/>
              <a:t> солдат в условиях войны,</a:t>
            </a:r>
          </a:p>
          <a:p>
            <a:r>
              <a:rPr lang="ru-RU" dirty="0" smtClean="0"/>
              <a:t> с историй ее появления и </a:t>
            </a:r>
          </a:p>
          <a:p>
            <a:r>
              <a:rPr lang="ru-RU" dirty="0" smtClean="0"/>
              <a:t>развития. Герои повара </a:t>
            </a:r>
          </a:p>
          <a:p>
            <a:r>
              <a:rPr lang="ru-RU" dirty="0" smtClean="0"/>
              <a:t>времен ВОВ. Популярные </a:t>
            </a:r>
          </a:p>
          <a:p>
            <a:r>
              <a:rPr lang="ru-RU" dirty="0" smtClean="0"/>
              <a:t>блюда военных лет. </a:t>
            </a:r>
          </a:p>
          <a:p>
            <a:r>
              <a:rPr lang="ru-RU" dirty="0" smtClean="0"/>
              <a:t>Обучающиеся готовят</a:t>
            </a:r>
          </a:p>
          <a:p>
            <a:r>
              <a:rPr lang="ru-RU" dirty="0" smtClean="0"/>
              <a:t> блюда тех лет, проводят</a:t>
            </a:r>
          </a:p>
          <a:p>
            <a:r>
              <a:rPr lang="ru-RU" dirty="0" smtClean="0"/>
              <a:t> дегустацию и оценивают </a:t>
            </a:r>
          </a:p>
          <a:p>
            <a:r>
              <a:rPr lang="ru-RU" dirty="0" smtClean="0"/>
              <a:t>приготовленные блюда.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2928934"/>
            <a:ext cx="7772400" cy="2549536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</a:rPr>
              <a:t>Для реализации Программы необходимы: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- </a:t>
            </a:r>
            <a:r>
              <a:rPr lang="ru-RU" sz="1800" dirty="0" smtClean="0">
                <a:solidFill>
                  <a:schemeClr val="tx1"/>
                </a:solidFill>
              </a:rPr>
              <a:t>Учебный </a:t>
            </a:r>
            <a:r>
              <a:rPr lang="ru-RU" sz="1800" dirty="0" smtClean="0">
                <a:solidFill>
                  <a:schemeClr val="tx1"/>
                </a:solidFill>
              </a:rPr>
              <a:t>класс;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- </a:t>
            </a:r>
            <a:r>
              <a:rPr lang="ru-RU" sz="1800" dirty="0" smtClean="0">
                <a:solidFill>
                  <a:schemeClr val="tx1"/>
                </a:solidFill>
              </a:rPr>
              <a:t>Тир</a:t>
            </a:r>
            <a:r>
              <a:rPr lang="ru-RU" sz="1800" dirty="0" smtClean="0">
                <a:solidFill>
                  <a:schemeClr val="tx1"/>
                </a:solidFill>
              </a:rPr>
              <a:t>;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- </a:t>
            </a:r>
            <a:r>
              <a:rPr lang="ru-RU" sz="1800" dirty="0" smtClean="0">
                <a:solidFill>
                  <a:schemeClr val="tx1"/>
                </a:solidFill>
              </a:rPr>
              <a:t>Спортивный </a:t>
            </a:r>
            <a:r>
              <a:rPr lang="ru-RU" sz="1800" dirty="0" smtClean="0">
                <a:solidFill>
                  <a:schemeClr val="tx1"/>
                </a:solidFill>
              </a:rPr>
              <a:t>зал с тренажерами;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- </a:t>
            </a:r>
            <a:r>
              <a:rPr lang="ru-RU" sz="1800" dirty="0" smtClean="0">
                <a:solidFill>
                  <a:schemeClr val="tx1"/>
                </a:solidFill>
              </a:rPr>
              <a:t>Шкафы</a:t>
            </a:r>
            <a:r>
              <a:rPr lang="ru-RU" sz="1800" dirty="0" smtClean="0">
                <a:solidFill>
                  <a:schemeClr val="tx1"/>
                </a:solidFill>
              </a:rPr>
              <a:t>, мебель, информационные стенды;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- </a:t>
            </a:r>
            <a:r>
              <a:rPr lang="ru-RU" sz="1800" dirty="0" smtClean="0">
                <a:solidFill>
                  <a:schemeClr val="tx1"/>
                </a:solidFill>
              </a:rPr>
              <a:t>Средства </a:t>
            </a:r>
            <a:r>
              <a:rPr lang="ru-RU" sz="1800" dirty="0" smtClean="0">
                <a:solidFill>
                  <a:schemeClr val="tx1"/>
                </a:solidFill>
              </a:rPr>
              <a:t>первой медицинской помощи и </a:t>
            </a:r>
            <a:r>
              <a:rPr lang="ru-RU" sz="1800" dirty="0" smtClean="0">
                <a:solidFill>
                  <a:schemeClr val="tx1"/>
                </a:solidFill>
              </a:rPr>
              <a:t>пожаротушения, групповая аптечка, индивидуальная аптечка;</a:t>
            </a:r>
            <a:endParaRPr lang="ru-RU" sz="1800" dirty="0" smtClean="0">
              <a:solidFill>
                <a:schemeClr val="tx1"/>
              </a:solidFill>
            </a:endParaRPr>
          </a:p>
          <a:p>
            <a:r>
              <a:rPr lang="ru-RU" sz="1800" dirty="0" smtClean="0">
                <a:solidFill>
                  <a:schemeClr val="tx1"/>
                </a:solidFill>
              </a:rPr>
              <a:t>- </a:t>
            </a:r>
            <a:r>
              <a:rPr lang="ru-RU" sz="1800" dirty="0" smtClean="0">
                <a:solidFill>
                  <a:schemeClr val="tx1"/>
                </a:solidFill>
              </a:rPr>
              <a:t>Инвентарь военно-прикладного </a:t>
            </a:r>
            <a:r>
              <a:rPr lang="ru-RU" sz="1800" dirty="0" smtClean="0">
                <a:solidFill>
                  <a:schemeClr val="tx1"/>
                </a:solidFill>
              </a:rPr>
              <a:t>назначения;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- туристическое снаряжение;</a:t>
            </a:r>
          </a:p>
          <a:p>
            <a:pPr lvl="0">
              <a:buFontTx/>
              <a:buChar char="-"/>
            </a:pPr>
            <a:r>
              <a:rPr lang="ru-RU" sz="1800" dirty="0" smtClean="0">
                <a:solidFill>
                  <a:schemeClr val="tx1"/>
                </a:solidFill>
              </a:rPr>
              <a:t> ММГ АК 74;</a:t>
            </a:r>
          </a:p>
          <a:p>
            <a:pPr lvl="0">
              <a:buFontTx/>
              <a:buChar char="-"/>
            </a:pPr>
            <a:r>
              <a:rPr lang="ru-RU" sz="1800" dirty="0" smtClean="0">
                <a:solidFill>
                  <a:schemeClr val="tx1"/>
                </a:solidFill>
              </a:rPr>
              <a:t> Магазины АК; патроны 7.62 / 5.45;</a:t>
            </a:r>
          </a:p>
          <a:p>
            <a:pPr lvl="0">
              <a:buFontTx/>
              <a:buChar char="-"/>
            </a:pP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Квадрокоптер</a:t>
            </a:r>
            <a:r>
              <a:rPr lang="ru-RU" sz="1800" dirty="0" smtClean="0">
                <a:solidFill>
                  <a:schemeClr val="tx1"/>
                </a:solidFill>
              </a:rPr>
              <a:t>, ноутбук, трасса;</a:t>
            </a:r>
          </a:p>
          <a:p>
            <a:pPr lvl="0">
              <a:buFontTx/>
              <a:buChar char="-"/>
            </a:pPr>
            <a:r>
              <a:rPr lang="ru-RU" sz="1800" dirty="0" smtClean="0">
                <a:solidFill>
                  <a:schemeClr val="tx1"/>
                </a:solidFill>
              </a:rPr>
              <a:t> Военная форма, обувь.</a:t>
            </a:r>
          </a:p>
          <a:p>
            <a:endParaRPr lang="ru-RU" sz="1800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86874" cy="714380"/>
          </a:xfrm>
        </p:spPr>
        <p:txBody>
          <a:bodyPr>
            <a:noAutofit/>
          </a:bodyPr>
          <a:lstStyle/>
          <a:p>
            <a:pPr algn="ctr"/>
            <a:r>
              <a:rPr lang="ru-RU" sz="3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Материально-техническое обеспечение</a:t>
            </a:r>
            <a:endParaRPr lang="ru-RU" sz="3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айя Чигвинцева\Desktop\2025-02-10_10-31-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-214338"/>
            <a:ext cx="8072494" cy="7043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14290"/>
            <a:ext cx="6286544" cy="71438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Тактическая медицина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857232"/>
            <a:ext cx="9144000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Это комплекс мер, направленных на оказание первой помощи</a:t>
            </a:r>
          </a:p>
          <a:p>
            <a:pPr algn="ctr"/>
            <a:r>
              <a:rPr lang="ru-RU" dirty="0" smtClean="0"/>
              <a:t> в условиях боевых действий, чрезвычайных ситуаций или просто </a:t>
            </a:r>
          </a:p>
          <a:p>
            <a:pPr algn="ctr"/>
            <a:r>
              <a:rPr lang="ru-RU" dirty="0" smtClean="0"/>
              <a:t>в экстремальных условиях.</a:t>
            </a:r>
          </a:p>
          <a:p>
            <a:pPr algn="ctr"/>
            <a:r>
              <a:rPr lang="ru-RU" b="1" dirty="0" smtClean="0"/>
              <a:t>Основы тактической медицины</a:t>
            </a:r>
          </a:p>
          <a:p>
            <a:r>
              <a:rPr lang="ru-RU" dirty="0" smtClean="0"/>
              <a:t>Тактическая медицина базируется на принципах своевременности, адекватности и эффективности. Это означает, что первая помощь должна быть оказана как можно быстрее, с использованием доступных средств и методов, а также с учётом специфики ситуации.</a:t>
            </a:r>
          </a:p>
          <a:p>
            <a:r>
              <a:rPr lang="ru-RU" b="1" dirty="0" smtClean="0"/>
              <a:t>Основные принципы:</a:t>
            </a:r>
          </a:p>
          <a:p>
            <a:r>
              <a:rPr lang="ru-RU" dirty="0" smtClean="0"/>
              <a:t>оценку ситуации и состояния пострадавшего;</a:t>
            </a:r>
          </a:p>
          <a:p>
            <a:r>
              <a:rPr lang="ru-RU" dirty="0" smtClean="0"/>
              <a:t>остановку кровотечения;</a:t>
            </a:r>
          </a:p>
          <a:p>
            <a:r>
              <a:rPr lang="ru-RU" dirty="0" smtClean="0"/>
              <a:t>обеспечение проходимости дыхательных путей;</a:t>
            </a:r>
          </a:p>
          <a:p>
            <a:r>
              <a:rPr lang="ru-RU" dirty="0" smtClean="0"/>
              <a:t>проведение сердечно-лёгочной реанимации;</a:t>
            </a:r>
          </a:p>
          <a:p>
            <a:r>
              <a:rPr lang="ru-RU" dirty="0" smtClean="0"/>
              <a:t>наложение повязок и шин;</a:t>
            </a:r>
          </a:p>
          <a:p>
            <a:r>
              <a:rPr lang="ru-RU" dirty="0" smtClean="0"/>
              <a:t>эвакуацию пострадавшего в безопасное место.</a:t>
            </a:r>
          </a:p>
          <a:p>
            <a:endParaRPr lang="ru-RU" sz="2400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/>
          </a:p>
        </p:txBody>
      </p:sp>
      <p:pic>
        <p:nvPicPr>
          <p:cNvPr id="1026" name="Picture 2" descr="C:\Users\Майя Чигвинцева\Desktop\ffjj9ykvffb2n5o5mzqcfmon10or5tw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3071810"/>
            <a:ext cx="3805238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714356"/>
            <a:ext cx="7772400" cy="5572163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Необходимое снаряжение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Для оказания первой помощи в условиях, требующих применения тактической медицины, необходимо иметь соответствующее снаряжение: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индивидуальный перевязочный пакет;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кровоостанавливающий жгут;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шина для фиксации переломов;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ножницы для разрезания одежды;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фонарик для работы в тёмное время суток;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перчатки для защиты рук от инфекции.</a:t>
            </a:r>
          </a:p>
          <a:p>
            <a:r>
              <a:rPr lang="ru-RU" i="1" dirty="0" smtClean="0">
                <a:solidFill>
                  <a:schemeClr val="tx1"/>
                </a:solidFill>
              </a:rPr>
              <a:t>Также полезно иметь при себе аптечку с набором медикаментов, таких как обезболивающие, антибиотики, средства для обработки ран и т. д.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Важно помнить, что тактическая медицина требует специальных знаний и навыков. Поэтому рекомендуется пройти обучение у специалистов в этой области.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Медицина является важным элементом безопасности. Она позволяет спасти жизнь и здоровье людей в экстремальных ситуациях.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14290"/>
            <a:ext cx="6286544" cy="71438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Связь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85918" y="1357298"/>
            <a:ext cx="63153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Индивидуальные средства радиосвязи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7" name="Picture 3" descr="C:\Users\Майя Чигвинцева\Desktop\Sys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714620"/>
            <a:ext cx="8377224" cy="3978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7215238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Топография и ориентирование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785794"/>
            <a:ext cx="885828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Включает изучение средств и способов изучения местности и её использования :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Топографические карты</a:t>
            </a:r>
            <a:r>
              <a:rPr lang="ru-RU" sz="2000" dirty="0" smtClean="0"/>
              <a:t> и приёмы работы с ними. С их помощью можно изучать и оценивать местность и маршруты движения, определять координаты необходимых точек, местоположение целей и элементов боевого порядка. </a:t>
            </a:r>
          </a:p>
          <a:p>
            <a:r>
              <a:rPr lang="ru-RU" sz="2000" b="1" dirty="0" smtClean="0"/>
              <a:t>Ориентирование на местности</a:t>
            </a:r>
            <a:r>
              <a:rPr lang="ru-RU" sz="2000" dirty="0" smtClean="0"/>
              <a:t>. Под ним понимают определение места своего расположения относительно сторон горизонта (стран света), окружающих местных предметов и рельефа местности. </a:t>
            </a:r>
          </a:p>
          <a:p>
            <a:r>
              <a:rPr lang="ru-RU" sz="2000" b="1" dirty="0" err="1" smtClean="0"/>
              <a:t>Целеуказание</a:t>
            </a:r>
            <a:r>
              <a:rPr lang="ru-RU" sz="2000" dirty="0" smtClean="0"/>
              <a:t>. С помощью топографических карт можно производить </a:t>
            </a:r>
            <a:r>
              <a:rPr lang="ru-RU" sz="2000" dirty="0" err="1" smtClean="0"/>
              <a:t>целеуказание</a:t>
            </a:r>
            <a:r>
              <a:rPr lang="ru-RU" sz="2000" dirty="0" smtClean="0"/>
              <a:t>, топографическую привязку, а также делать точные измерения и расчёты. </a:t>
            </a:r>
          </a:p>
          <a:p>
            <a:r>
              <a:rPr lang="ru-RU" sz="2000" b="1" dirty="0" smtClean="0"/>
              <a:t>Составление схем местности</a:t>
            </a:r>
            <a:r>
              <a:rPr lang="ru-RU" sz="2000" dirty="0" smtClean="0"/>
              <a:t>. Предполагает работу с картой, ориентирование на местности с картой и без неё, изучение рельефа, составление профиля, движение по азимуту, создание схем местности.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\\priemnaya\Обмен - ПРИЕМНАЯ\Чигвинцева\БПЛА\3nNDPojXhW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2678901"/>
            <a:ext cx="5572132" cy="41790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0"/>
            <a:ext cx="6286544" cy="71438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БПЛА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714356"/>
            <a:ext cx="8358214" cy="670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altLang="zh-CN" b="1" cap="all" dirty="0" smtClean="0">
                <a:latin typeface="+mj-lt"/>
                <a:ea typeface="+mj-ea"/>
                <a:cs typeface="+mj-cs"/>
              </a:rPr>
              <a:t>Интегрирует в себе достижения современных и инновационных направлений в малой беспилотной авиации. </a:t>
            </a: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/>
              <a:t>Включает изучение</a:t>
            </a:r>
            <a:endParaRPr lang="ru-RU" altLang="zh-CN" sz="2000" b="1" cap="all" dirty="0" smtClean="0">
              <a:latin typeface="+mj-lt"/>
              <a:ea typeface="+mj-ea"/>
              <a:cs typeface="+mj-cs"/>
            </a:endParaRPr>
          </a:p>
          <a:p>
            <a:pPr lvl="0"/>
            <a:r>
              <a:rPr lang="ru-RU" sz="2000" dirty="0" smtClean="0"/>
              <a:t>истории и тенденций развития беспилотных летательных аппаратов;</a:t>
            </a:r>
          </a:p>
          <a:p>
            <a:pPr lvl="0"/>
            <a:r>
              <a:rPr lang="ru-RU" sz="2000" dirty="0" smtClean="0"/>
              <a:t>устройство </a:t>
            </a:r>
            <a:r>
              <a:rPr lang="ru-RU" sz="2000" dirty="0" err="1" smtClean="0"/>
              <a:t>квадрокоптера</a:t>
            </a:r>
            <a:r>
              <a:rPr lang="ru-RU" sz="2000" dirty="0" smtClean="0"/>
              <a:t>; </a:t>
            </a:r>
          </a:p>
          <a:p>
            <a:pPr lvl="0"/>
            <a:r>
              <a:rPr lang="ru-RU" sz="2000" dirty="0" smtClean="0"/>
              <a:t>настройку и подготовку </a:t>
            </a:r>
            <a:r>
              <a:rPr lang="ru-RU" sz="2000" dirty="0" err="1" smtClean="0"/>
              <a:t>квадрокоптера</a:t>
            </a:r>
            <a:r>
              <a:rPr lang="ru-RU" sz="2000" dirty="0" smtClean="0"/>
              <a:t> к полету;</a:t>
            </a:r>
          </a:p>
          <a:p>
            <a:pPr lvl="0"/>
            <a:r>
              <a:rPr lang="ru-RU" sz="2000" dirty="0" smtClean="0"/>
              <a:t>основы аэродинамики полета.</a:t>
            </a:r>
          </a:p>
          <a:p>
            <a:r>
              <a:rPr lang="ru-RU" sz="2000" b="1" dirty="0" smtClean="0"/>
              <a:t>Практические навыки</a:t>
            </a:r>
          </a:p>
          <a:p>
            <a:pPr lvl="0"/>
            <a:r>
              <a:rPr lang="ru-RU" sz="2000" dirty="0" smtClean="0"/>
              <a:t>проводить предполетную </a:t>
            </a:r>
          </a:p>
          <a:p>
            <a:pPr lvl="0"/>
            <a:r>
              <a:rPr lang="ru-RU" sz="2000" dirty="0" smtClean="0"/>
              <a:t>подготовку; </a:t>
            </a:r>
          </a:p>
          <a:p>
            <a:pPr lvl="0"/>
            <a:endParaRPr lang="ru-RU" sz="2000" dirty="0" smtClean="0"/>
          </a:p>
          <a:p>
            <a:pPr lvl="0"/>
            <a:r>
              <a:rPr lang="ru-RU" sz="2000" dirty="0" smtClean="0"/>
              <a:t>настраивать и калибровать </a:t>
            </a:r>
          </a:p>
          <a:p>
            <a:pPr lvl="0"/>
            <a:r>
              <a:rPr lang="ru-RU" sz="2000" dirty="0" smtClean="0"/>
              <a:t>беспилотные летательные </a:t>
            </a:r>
          </a:p>
          <a:p>
            <a:pPr lvl="0"/>
            <a:r>
              <a:rPr lang="ru-RU" sz="2000" dirty="0" smtClean="0"/>
              <a:t>аппараты; </a:t>
            </a:r>
          </a:p>
          <a:p>
            <a:pPr lvl="0"/>
            <a:endParaRPr lang="ru-RU" sz="2000" dirty="0" smtClean="0"/>
          </a:p>
          <a:p>
            <a:pPr lvl="0"/>
            <a:r>
              <a:rPr lang="ru-RU" sz="2000" dirty="0" smtClean="0"/>
              <a:t>самостоятельно управлять </a:t>
            </a:r>
          </a:p>
          <a:p>
            <a:pPr lvl="0"/>
            <a:r>
              <a:rPr lang="ru-RU" sz="2000" dirty="0" smtClean="0"/>
              <a:t>БПЛА;</a:t>
            </a:r>
          </a:p>
          <a:p>
            <a:pPr lvl="0"/>
            <a:endParaRPr lang="ru-RU" sz="2000" dirty="0" smtClean="0"/>
          </a:p>
          <a:p>
            <a:pPr lvl="0"/>
            <a:r>
              <a:rPr lang="ru-RU" sz="2000" dirty="0" smtClean="0"/>
              <a:t>работать в команде.</a:t>
            </a:r>
          </a:p>
          <a:p>
            <a:pPr marL="0" marR="0" lvl="0" indent="45085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altLang="zh-CN" b="1" cap="all" dirty="0" smtClean="0">
              <a:latin typeface="+mj-lt"/>
              <a:ea typeface="+mj-ea"/>
              <a:cs typeface="+mj-cs"/>
            </a:endParaRPr>
          </a:p>
          <a:p>
            <a:pPr marL="0" marR="0" lvl="0" indent="45085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altLang="zh-CN" b="1" cap="all" dirty="0" smtClean="0">
              <a:latin typeface="+mj-lt"/>
              <a:ea typeface="+mj-ea"/>
              <a:cs typeface="+mj-cs"/>
            </a:endParaRPr>
          </a:p>
          <a:p>
            <a:pPr marL="0" marR="0" lvl="0" indent="45085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altLang="zh-CN" b="1" cap="all" dirty="0" smtClean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14290"/>
            <a:ext cx="6286544" cy="71438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Саперная подготовка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1000108"/>
            <a:ext cx="8715404" cy="2957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175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/>
              <a:t>Включает изучение:</a:t>
            </a:r>
            <a:endParaRPr lang="ru-RU" dirty="0" smtClean="0">
              <a:latin typeface="Times New Roman"/>
              <a:ea typeface="Times New Roman"/>
              <a:cs typeface="Times New Roman"/>
            </a:endParaRPr>
          </a:p>
          <a:p>
            <a:pPr indent="-3175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Виды и модификации мин, их принцип действия. Характерные черты установки.</a:t>
            </a:r>
          </a:p>
          <a:p>
            <a:pPr indent="-3175">
              <a:lnSpc>
                <a:spcPct val="107000"/>
              </a:lnSpc>
            </a:pPr>
            <a:r>
              <a:rPr lang="ru-RU" dirty="0" err="1" smtClean="0">
                <a:latin typeface="Times New Roman"/>
                <a:ea typeface="Times New Roman"/>
                <a:cs typeface="Times New Roman"/>
              </a:rPr>
              <a:t>Инжернерно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 - саперное заграждение времен ВОВ.</a:t>
            </a:r>
          </a:p>
          <a:p>
            <a:pPr indent="-3175">
              <a:lnSpc>
                <a:spcPct val="107000"/>
              </a:lnSpc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Принцип действия, устройство и порядок настройки миноискателя ПМ.</a:t>
            </a:r>
          </a:p>
          <a:p>
            <a:pPr indent="-3175">
              <a:lnSpc>
                <a:spcPct val="107000"/>
              </a:lnSpc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Подготовка миноискателя к работе и порядок работы с ним.</a:t>
            </a:r>
          </a:p>
          <a:p>
            <a:pPr indent="-3175">
              <a:lnSpc>
                <a:spcPct val="107000"/>
              </a:lnSpc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Работа по поиску и обнаружению учебных боеприпасов.</a:t>
            </a:r>
          </a:p>
          <a:p>
            <a:pPr indent="-3175">
              <a:lnSpc>
                <a:spcPct val="107000"/>
              </a:lnSpc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Работа по поиску и обнаружению учебных боеприпасов.</a:t>
            </a:r>
          </a:p>
          <a:p>
            <a:pPr indent="-3175">
              <a:lnSpc>
                <a:spcPct val="107000"/>
              </a:lnSpc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Характерные свойства использования миноискателя при проведении эксгумационных работ в зоне боев.</a:t>
            </a:r>
          </a:p>
          <a:p>
            <a:pPr indent="-3175">
              <a:lnSpc>
                <a:spcPct val="107000"/>
              </a:lnSpc>
              <a:spcAft>
                <a:spcPts val="0"/>
              </a:spcAft>
            </a:pPr>
            <a:endParaRPr lang="ru-RU" sz="1200" dirty="0"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9218" name="Picture 2" descr="C:\Users\Майя Чигвинцева\Desktop\dXrZxZmep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3571876"/>
            <a:ext cx="5143536" cy="28771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14290"/>
            <a:ext cx="6286544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Инженерная подготовка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1142984"/>
            <a:ext cx="792961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Это обучение по выполнению инженерных задач и мероприятий, обеспечивающих боевые действия.</a:t>
            </a:r>
          </a:p>
          <a:p>
            <a:r>
              <a:rPr lang="ru-RU" dirty="0" smtClean="0"/>
              <a:t>В инженерную подготовку входит обучение по следующим пунктам:</a:t>
            </a:r>
          </a:p>
          <a:p>
            <a:r>
              <a:rPr lang="ru-RU" dirty="0" smtClean="0"/>
              <a:t>самостоятельно устраивать и преодолевать противотанковые и противопехотные заграждения и различного рода разрушения;</a:t>
            </a:r>
          </a:p>
          <a:p>
            <a:r>
              <a:rPr lang="ru-RU" dirty="0" smtClean="0"/>
              <a:t>прокладывать колонные пути и преодолевать препятствия;</a:t>
            </a:r>
          </a:p>
          <a:p>
            <a:r>
              <a:rPr lang="ru-RU" dirty="0" smtClean="0"/>
              <a:t>форсировать водные преграды с использованием табельных и местных переправочных средств;</a:t>
            </a:r>
          </a:p>
          <a:p>
            <a:r>
              <a:rPr lang="ru-RU" dirty="0" smtClean="0"/>
              <a:t>возводить сооружения для пунктов управления, ведения огня и наблюдения, укрытий личного состава и военной техники;</a:t>
            </a:r>
          </a:p>
          <a:p>
            <a:r>
              <a:rPr lang="ru-RU" dirty="0" smtClean="0"/>
              <a:t>маскировать с помощью табельных и местных средств позиции и районы расположения;</a:t>
            </a:r>
          </a:p>
          <a:p>
            <a:r>
              <a:rPr lang="ru-RU" dirty="0" smtClean="0"/>
              <a:t>устраивать простейшие пункты водоснабжения на основе местных источников воды и колодцев;</a:t>
            </a:r>
          </a:p>
          <a:p>
            <a:r>
              <a:rPr lang="ru-RU" dirty="0" smtClean="0"/>
              <a:t>восстанавливать и уничтожать фортификационные сооружения;</a:t>
            </a:r>
          </a:p>
          <a:p>
            <a:r>
              <a:rPr lang="ru-RU" dirty="0" smtClean="0"/>
              <a:t>расчищать районы своего расположения от завалов;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638</TotalTime>
  <Words>767</Words>
  <Application>Microsoft Office PowerPoint</Application>
  <PresentationFormat>Экран (4:3)</PresentationFormat>
  <Paragraphs>131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Тактическая медицина</vt:lpstr>
      <vt:lpstr>Слайд 4</vt:lpstr>
      <vt:lpstr>Связь</vt:lpstr>
      <vt:lpstr>Топография и ориентирование</vt:lpstr>
      <vt:lpstr>БПЛА</vt:lpstr>
      <vt:lpstr>Саперная подготовка</vt:lpstr>
      <vt:lpstr>Инженерная подготовка</vt:lpstr>
      <vt:lpstr>Радиационная, химическая, биологическая защита</vt:lpstr>
      <vt:lpstr>ПВО (принцип построения системы ПВО)</vt:lpstr>
      <vt:lpstr>Пожарно-спасательная подготовка</vt:lpstr>
      <vt:lpstr>Огневая подготовка</vt:lpstr>
      <vt:lpstr>Полевая кухня</vt:lpstr>
      <vt:lpstr>Материально-техническое обеспечение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Майя Чигвинцева</dc:creator>
  <cp:lastModifiedBy>Майя Чигвинцева</cp:lastModifiedBy>
  <cp:revision>70</cp:revision>
  <dcterms:created xsi:type="dcterms:W3CDTF">2025-02-10T08:19:45Z</dcterms:created>
  <dcterms:modified xsi:type="dcterms:W3CDTF">2025-02-13T10:31:06Z</dcterms:modified>
</cp:coreProperties>
</file>